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34112-DF39-4A60-B593-954C4BB21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30A87-DC4A-4150-B4B2-473F2874A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D28F3-D754-43AF-8CC1-AD7EF9D10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A7024-D766-48E8-9FAB-2A3D4AD9D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E7D98-BF0B-42F4-A26C-3BD2F4D0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4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D005A-391A-40A3-8369-4E10D35F4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D928D-6265-483E-98F5-C4B1F8D91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AF49C-3EF2-4711-AA7E-9F9DB4F09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3A945-7824-49B9-BAC5-FEA2A2380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2CD78-1ED5-4037-8368-FEBD12A97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A02C3-4F01-4192-BBB5-D62FCA42E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04C46-2B1D-4F96-951B-431CE0162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87A0C-AD7E-4152-B605-E5B12278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BCCF0-A0FF-47BE-BA2F-F58A6C3E4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F4E72-D7A0-4489-BA0E-41292C25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5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D77B-9360-44BD-BE95-3EB79632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8C364-152E-45CA-BC0A-D77F3305B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20F22-576A-454B-917E-CA495700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15B80-2A58-4689-BB67-CDE4AAA9D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95BA0-B05B-4D66-BE37-801FEAA9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0F9A-0859-4E41-938C-C28A111C1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260AF-F0BB-42ED-A6A9-F50FA1CE4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FB6E9-9829-4496-8629-E6006A3BD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3FE2C-971A-4748-896B-FBB3DC7D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DA389-19ED-4BAF-809B-7FCEB4195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5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B5528-BE5F-4E9D-BC4D-5F7824AAD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366D-750C-4414-88A9-E1C99EC5E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695BCB-8287-4A6B-AB0A-5FF475D15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53FBE-24D0-49E5-B501-13A3EA558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A1E07E-48B1-43E9-B8A9-C5DAAD7E6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F8065-486B-4E37-BAAD-6216CBC7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8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CEB7-1E39-4050-8A0B-0986A3247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87286-833D-4406-AB91-05B400CFF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76338-F898-4205-9563-C5D0CFBA0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11B97D-F325-4230-A46E-987FB823C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C85E8F-C832-4E42-B606-EB64E540F6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0D9726-3DE0-4BAE-BC34-6EE0E023C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EB922-6CD7-4B16-A1A2-0BCFBAE4A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03D667-7EF3-4650-B1D3-053B10C4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9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EDF9B-BB02-47A8-B679-EB1660307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1D92F-F886-4B10-983B-B418123E8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5C7A4-D0D2-4A0C-A48B-FDDFF4C71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28DA7A-AE72-448F-B9C4-84CE6327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0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8B0979-C4CB-4004-9684-EC64CA75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92B785-0FF0-4C90-A7F0-7314C22EB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2BAA2-B2BC-41B1-87B6-A50410CF2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6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3B3A8-51AB-485D-A4C7-83A2F8693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60E7C-E402-4EB9-A28B-79EC2916F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AD060-C7F5-4BC1-A9D7-437B03A2A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E66F2-2527-48BF-BE9F-C50E4D3C5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A40B8-DAC3-4C33-B89E-5FEC20D16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BBC06-5BC6-4BED-8E44-8434A5DF7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8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212B-FCB7-4F30-8ED1-9F7EE7DCF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035E6F-8F86-43E3-9EB4-6D6DB59CD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9B8B60-4F17-4260-8763-6A3C003C7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2729B-33DB-4ECD-BF6B-CFFDCE383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179DE-D8DD-4A0F-B961-66EB5C2FF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020DA-0CB0-47A3-9399-EE0829BA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8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8B0170-7939-4A12-98CD-0BEF78F7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8B43E-D563-4425-B531-7ECF69802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3F166-6B5B-4B42-9267-9EF0B6A83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61215-C4C3-4804-A9CF-ABDEAFCFCA6B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236A8-33AC-4FE0-AFA8-FD5555359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85E13-3E96-42AC-B979-781056675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9CC42-5109-426C-8512-C1784251D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9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stltpublichealth/publichealthservices/essentialhealthservices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321789-8B50-4650-90CE-EEC9D2742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086" y="3703854"/>
            <a:ext cx="3178534" cy="286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C6AFE2C6-02B4-4FB9-98A2-E74245A3F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7319" y="3020695"/>
            <a:ext cx="967105" cy="8185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41B40C-8822-4FF8-B929-174C83B79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763" y="744978"/>
            <a:ext cx="9708363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QEEN II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Assessing Exposure and Health Effects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Nanomaterial Worker: Epidemiologic and Biomarker Approaches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Washington D.C., October 9-10, 2018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B86A31D-25FC-47E4-AB9B-749D4CE49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5744" y="27305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3CF91B6-E5D4-4459-A536-B617F8CB8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49" y="2850262"/>
            <a:ext cx="905408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Gabriele Windgasse, DrPH, California Department of Public Health  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Good Practices for Public Health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Framework: The 10 Essential Public Health Services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EEB5DC-E0F9-4B6E-9A4A-4E220D50E7E6}"/>
              </a:ext>
            </a:extLst>
          </p:cNvPr>
          <p:cNvSpPr/>
          <p:nvPr/>
        </p:nvSpPr>
        <p:spPr>
          <a:xfrm>
            <a:off x="945763" y="5899818"/>
            <a:ext cx="6953899" cy="669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A6A6A6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findings are those of the author and do not necessarily represent the views of the California Department of Public Health.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1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C258B7-E72B-4BEE-9E97-2C1F44496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421985"/>
              </p:ext>
            </p:extLst>
          </p:nvPr>
        </p:nvGraphicFramePr>
        <p:xfrm>
          <a:off x="519414" y="448523"/>
          <a:ext cx="10676011" cy="6022534"/>
        </p:xfrm>
        <a:graphic>
          <a:graphicData uri="http://schemas.openxmlformats.org/drawingml/2006/table">
            <a:tbl>
              <a:tblPr firstRow="1" firstCol="1" bandRow="1"/>
              <a:tblGrid>
                <a:gridCol w="730776">
                  <a:extLst>
                    <a:ext uri="{9D8B030D-6E8A-4147-A177-3AD203B41FA5}">
                      <a16:colId xmlns:a16="http://schemas.microsoft.com/office/drawing/2014/main" val="3624913530"/>
                    </a:ext>
                  </a:extLst>
                </a:gridCol>
                <a:gridCol w="1524908">
                  <a:extLst>
                    <a:ext uri="{9D8B030D-6E8A-4147-A177-3AD203B41FA5}">
                      <a16:colId xmlns:a16="http://schemas.microsoft.com/office/drawing/2014/main" val="357057118"/>
                    </a:ext>
                  </a:extLst>
                </a:gridCol>
                <a:gridCol w="3434316">
                  <a:extLst>
                    <a:ext uri="{9D8B030D-6E8A-4147-A177-3AD203B41FA5}">
                      <a16:colId xmlns:a16="http://schemas.microsoft.com/office/drawing/2014/main" val="2053414847"/>
                    </a:ext>
                  </a:extLst>
                </a:gridCol>
                <a:gridCol w="1382233">
                  <a:extLst>
                    <a:ext uri="{9D8B030D-6E8A-4147-A177-3AD203B41FA5}">
                      <a16:colId xmlns:a16="http://schemas.microsoft.com/office/drawing/2014/main" val="616480406"/>
                    </a:ext>
                  </a:extLst>
                </a:gridCol>
                <a:gridCol w="1881962">
                  <a:extLst>
                    <a:ext uri="{9D8B030D-6E8A-4147-A177-3AD203B41FA5}">
                      <a16:colId xmlns:a16="http://schemas.microsoft.com/office/drawing/2014/main" val="641513006"/>
                    </a:ext>
                  </a:extLst>
                </a:gridCol>
                <a:gridCol w="1721816">
                  <a:extLst>
                    <a:ext uri="{9D8B030D-6E8A-4147-A177-3AD203B41FA5}">
                      <a16:colId xmlns:a16="http://schemas.microsoft.com/office/drawing/2014/main" val="1358708667"/>
                    </a:ext>
                  </a:extLst>
                </a:gridCol>
              </a:tblGrid>
              <a:tr h="6041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Monitor health status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Diagnose and investigate health problems and health hazards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Inform, educate, empower 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Mobilize community partnerships and action 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Develop policies and plans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032880"/>
                  </a:ext>
                </a:extLst>
              </a:tr>
              <a:tr h="20373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Good</a:t>
                      </a:r>
                      <a:endParaRPr lang="en-US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</a:t>
                      </a:r>
                      <a:endParaRPr lang="en-US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NIOSH: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recommendations for CNT/CNF (x-ray, spirometry)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DoE Order 456.1A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France: </a:t>
                      </a:r>
                      <a:r>
                        <a:rPr lang="en-US" sz="14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EpiNano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NIOSH RELs 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Biomarkers of Exposure and effect (non-specific): ROS,  inflammation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NM specific: CNT/CNF (inflammation/fibrosis);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Changes in blood, urine, sputum, Exhaled Breath Condensate,  resp. and </a:t>
                      </a:r>
                      <a:r>
                        <a:rPr lang="en-US" sz="14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cardiovasc</a:t>
                      </a: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function; “omics”/epigenetics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UFP: Cardio-</a:t>
                      </a:r>
                      <a:r>
                        <a:rPr lang="en-US" sz="14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pulmon</a:t>
                      </a: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effects 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Cross-sectional </a:t>
                      </a:r>
                      <a:r>
                        <a:rPr lang="en-US" sz="14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epistudies</a:t>
                      </a: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limited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DoE Order 456.1A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NIOSH REL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GoodNanoGuide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DANA 2.0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DoE Order 456.1A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NNI/NNCO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US-EU: CORs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SOT (Nano Specialty group)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USEPA Reporting Tool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DoE Order 456.1A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Registry of nano-facilities (France)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Control Banding for risk assessment and management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350644"/>
                  </a:ext>
                </a:extLst>
              </a:tr>
              <a:tr h="20115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Needed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Id worker cohorts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Registries for exposed workers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Medical protocols for ENM exposure?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Baseline levels in human tissue?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Standards for dose measurements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Protocols for biomarkers of exposure and effect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Definition of disease endpoints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Specimen banking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Prospective </a:t>
                      </a:r>
                      <a:r>
                        <a:rPr lang="en-US" sz="14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epistudies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Laboratory capacity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Releases of ENM from nano-enabled compounds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Useful HSDS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Educate media and public 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Risk communication 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Stakeholder Coordination 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(public agencies, industries, academia, NGOs/advocacy)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Coordination with State agencies?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Emergency preparedness/response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Emergency Preparedness/Response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Location of nano-facilities 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Share data with States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Health In All Policies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3" marR="15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75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24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BF9972-1745-4562-A30B-AD699650A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207898"/>
              </p:ext>
            </p:extLst>
          </p:nvPr>
        </p:nvGraphicFramePr>
        <p:xfrm>
          <a:off x="820164" y="864253"/>
          <a:ext cx="10086649" cy="3914229"/>
        </p:xfrm>
        <a:graphic>
          <a:graphicData uri="http://schemas.openxmlformats.org/drawingml/2006/table">
            <a:tbl>
              <a:tblPr firstRow="1" firstCol="1" bandRow="1"/>
              <a:tblGrid>
                <a:gridCol w="690434">
                  <a:extLst>
                    <a:ext uri="{9D8B030D-6E8A-4147-A177-3AD203B41FA5}">
                      <a16:colId xmlns:a16="http://schemas.microsoft.com/office/drawing/2014/main" val="3871782812"/>
                    </a:ext>
                  </a:extLst>
                </a:gridCol>
                <a:gridCol w="1879243">
                  <a:extLst>
                    <a:ext uri="{9D8B030D-6E8A-4147-A177-3AD203B41FA5}">
                      <a16:colId xmlns:a16="http://schemas.microsoft.com/office/drawing/2014/main" val="3983872252"/>
                    </a:ext>
                  </a:extLst>
                </a:gridCol>
                <a:gridCol w="1879243">
                  <a:extLst>
                    <a:ext uri="{9D8B030D-6E8A-4147-A177-3AD203B41FA5}">
                      <a16:colId xmlns:a16="http://schemas.microsoft.com/office/drawing/2014/main" val="1669812319"/>
                    </a:ext>
                  </a:extLst>
                </a:gridCol>
                <a:gridCol w="1879243">
                  <a:extLst>
                    <a:ext uri="{9D8B030D-6E8A-4147-A177-3AD203B41FA5}">
                      <a16:colId xmlns:a16="http://schemas.microsoft.com/office/drawing/2014/main" val="3331553250"/>
                    </a:ext>
                  </a:extLst>
                </a:gridCol>
                <a:gridCol w="1879243">
                  <a:extLst>
                    <a:ext uri="{9D8B030D-6E8A-4147-A177-3AD203B41FA5}">
                      <a16:colId xmlns:a16="http://schemas.microsoft.com/office/drawing/2014/main" val="1077934027"/>
                    </a:ext>
                  </a:extLst>
                </a:gridCol>
                <a:gridCol w="1879243">
                  <a:extLst>
                    <a:ext uri="{9D8B030D-6E8A-4147-A177-3AD203B41FA5}">
                      <a16:colId xmlns:a16="http://schemas.microsoft.com/office/drawing/2014/main" val="65131042"/>
                    </a:ext>
                  </a:extLst>
                </a:gridCol>
              </a:tblGrid>
              <a:tr h="6934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 Enforce laws and regulations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 Link people to needed personal health services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 Assure competent public health and health care workforce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 Evaluate effectiveness, accessibility, and quality of services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 Research for new insights and innovative solutions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975084"/>
                  </a:ext>
                </a:extLst>
              </a:tr>
              <a:tr h="16402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Good</a:t>
                      </a:r>
                      <a:endParaRPr lang="en-US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</a:t>
                      </a:r>
                      <a:endParaRPr lang="en-US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Workplace inspections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Standards for publication of toxicity data </a:t>
                      </a:r>
                      <a:b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(DANA checklist)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901034"/>
                  </a:ext>
                </a:extLst>
              </a:tr>
              <a:tr h="1398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Needed</a:t>
                      </a:r>
                      <a:endParaRPr lang="en-US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Implementation:</a:t>
                      </a:r>
                      <a:b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DoE Order 456.1A</a:t>
                      </a:r>
                      <a:b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USEPA Reporting Tool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Worker RtK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Medical professionals with experience in ENM exposure/toxicity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Medical protocols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Information in appropriate languages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Awareness of ENM in PH workforce (grad schools, medical professions)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Training IH personnel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Selection criteria for RELs, ToxProfiles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Standard methodology for toxicity testing, dose metrics</a:t>
                      </a: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Corona effects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Sensitive subpopulations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Reproductive/dev. effects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Publish negative results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15" marR="18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7033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1425FA1-D376-448B-9335-A9FF3C2AB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70" y="5498042"/>
            <a:ext cx="54863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https://www.cdc.gov/stltpublichealth/publichealthservices/essentialhealthservices.html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251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283</Words>
  <Application>Microsoft Office PowerPoint</Application>
  <PresentationFormat>Widescreen</PresentationFormat>
  <Paragraphs>104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G. Windgasse</dc:creator>
  <cp:lastModifiedBy>G. Windgasse</cp:lastModifiedBy>
  <cp:revision>23</cp:revision>
  <dcterms:created xsi:type="dcterms:W3CDTF">2018-10-08T21:45:55Z</dcterms:created>
  <dcterms:modified xsi:type="dcterms:W3CDTF">2018-10-09T14:01:59Z</dcterms:modified>
</cp:coreProperties>
</file>