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4" r:id="rId3"/>
    <p:sldId id="451" r:id="rId4"/>
    <p:sldId id="276" r:id="rId5"/>
    <p:sldId id="310" r:id="rId6"/>
    <p:sldId id="31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12308-D346-4670-8334-6EA7BCE3B62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ABEB3-2D5E-4EA1-A650-D1BB55C69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74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5E682-7B79-4429-BBE7-12BD488E58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62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F5D46-884D-4D0B-9144-BA1DC94135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5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F25DB9-C5C6-46D9-BA23-758C6AE2661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6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000B22-CBDE-4E38-A3FA-5463C554C92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2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211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2117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A40DBB-9FB0-4012-A636-A80AE939552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8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8259A0-B2B6-4A51-8281-FB7C9390777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51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A14E43-8F88-4457-A0E5-A78128267BE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0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FE8071-4869-4383-AF9F-74A0EEE90E5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93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BF9707-126B-4905-B024-C55801C84A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6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5120D9-61F1-42F2-8D8E-4F655175A6F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445313-CC83-4504-93DA-BBEC7E835DA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2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8FEEE0-7A08-4071-B5B8-350C978D59D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90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FC1934-DC50-417B-8BF8-32BF59F432E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49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5320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F8988399-E04C-4A3C-828A-9E368179D8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H="1">
            <a:off x="569844" y="6324600"/>
            <a:ext cx="110947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7077792" y="6324601"/>
            <a:ext cx="467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i="1" spc="0" dirty="0">
                <a:solidFill>
                  <a:schemeClr val="tx1"/>
                </a:solidFill>
              </a:rPr>
              <a:t>Innovative solutions </a:t>
            </a:r>
            <a:r>
              <a:rPr lang="en-US" sz="1200" b="1" i="1" spc="0" baseline="0" dirty="0">
                <a:solidFill>
                  <a:schemeClr val="tx1"/>
                </a:solidFill>
              </a:rPr>
              <a:t>for a safer, better world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08000" y="6356499"/>
            <a:ext cx="254000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BUILDING STRONG</a:t>
            </a:r>
            <a:r>
              <a:rPr lang="en-US" sz="1050" b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®</a:t>
            </a:r>
          </a:p>
        </p:txBody>
      </p:sp>
      <p:pic>
        <p:nvPicPr>
          <p:cNvPr id="2" name="Picture 1" descr="usace-castle-for-PPT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834836"/>
            <a:ext cx="819573" cy="457200"/>
          </a:xfrm>
          <a:prstGeom prst="rect">
            <a:avLst/>
          </a:prstGeom>
        </p:spPr>
      </p:pic>
      <p:pic>
        <p:nvPicPr>
          <p:cNvPr id="3" name="Picture 2" descr="logo-color-nothing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992" y="5843377"/>
            <a:ext cx="2353733" cy="42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4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33C6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C6BA-E815-452A-85E4-11FEFA77B5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Next-Generation Governance Challenges for Engineered Nanomaterials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22085-F24A-4079-8976-603E64B533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Benjamin Trump, Igor </a:t>
            </a:r>
            <a:r>
              <a:rPr lang="en-US" dirty="0" err="1"/>
              <a:t>Linkov</a:t>
            </a:r>
            <a:endParaRPr lang="en-US" dirty="0"/>
          </a:p>
          <a:p>
            <a:r>
              <a:rPr lang="en-US" dirty="0"/>
              <a:t>US Army Engineer Research and Development Center</a:t>
            </a:r>
          </a:p>
          <a:p>
            <a:r>
              <a:rPr lang="en-US" dirty="0"/>
              <a:t>QEEN-II</a:t>
            </a:r>
          </a:p>
        </p:txBody>
      </p:sp>
    </p:spTree>
    <p:extLst>
      <p:ext uri="{BB962C8B-B14F-4D97-AF65-F5344CB8AC3E}">
        <p14:creationId xmlns:p14="http://schemas.microsoft.com/office/powerpoint/2010/main" val="167762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7556582" y="1291260"/>
            <a:ext cx="4114800" cy="19279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588" indent="-1588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200" b="1" kern="0" dirty="0">
                <a:solidFill>
                  <a:schemeClr val="tx1"/>
                </a:solidFill>
              </a:rPr>
              <a:t>No matter how sophisticated risk assessment becomes, a gap will always exist between new material introduction and risk characterization &amp; management.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84603" y="53887"/>
            <a:ext cx="8444141" cy="798163"/>
          </a:xfrm>
        </p:spPr>
        <p:txBody>
          <a:bodyPr>
            <a:normAutofit fontScale="90000"/>
          </a:bodyPr>
          <a:lstStyle/>
          <a:p>
            <a:r>
              <a:rPr lang="en-US" dirty="0"/>
              <a:t>“The Pacing Problem” of </a:t>
            </a:r>
            <a:br>
              <a:rPr lang="en-US" dirty="0"/>
            </a:br>
            <a:r>
              <a:rPr lang="en-US" dirty="0"/>
              <a:t>Technology Governance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56582" y="3750714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Adaptive Governance: </a:t>
            </a:r>
          </a:p>
          <a:p>
            <a:endParaRPr lang="en-US" sz="2000" i="1" dirty="0"/>
          </a:p>
          <a:p>
            <a:pPr lvl="1"/>
            <a:r>
              <a:rPr lang="en-US" sz="2000" dirty="0"/>
              <a:t>Iterative improvements to governance of materials or activities as more information becomes available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4" t="3031" r="3577" b="4654"/>
          <a:stretch/>
        </p:blipFill>
        <p:spPr>
          <a:xfrm>
            <a:off x="581836" y="920010"/>
            <a:ext cx="6400800" cy="520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11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Further Complications – Decision Making &amp; Regulation Under Uncertainty?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52599"/>
            <a:ext cx="9601200" cy="440491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We’ve learned quite a bit about engineered nanomaterials </a:t>
            </a:r>
            <a:r>
              <a:rPr lang="en-US"/>
              <a:t>and their exposure </a:t>
            </a:r>
            <a:r>
              <a:rPr lang="en-US" dirty="0"/>
              <a:t>pathways over the past 20 years, but challenges remain:</a:t>
            </a:r>
          </a:p>
          <a:p>
            <a:pPr marL="0" indent="0">
              <a:buNone/>
            </a:pPr>
            <a:endParaRPr lang="en-US" dirty="0"/>
          </a:p>
          <a:p>
            <a:pPr marL="971550" lvl="1" indent="-514350">
              <a:buFont typeface="+mj-lt"/>
              <a:buAutoNum type="romanLcPeriod"/>
            </a:pPr>
            <a:r>
              <a:rPr lang="en-US" i="1" dirty="0"/>
              <a:t>Filling knowledge gaps for nanomaterial exposure scenarios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i="1" dirty="0"/>
              <a:t>Prioritizing and utilizing available data to inform risk – especially when that information is incomplete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dirty="0"/>
              <a:t>What can we do about these challenges?</a:t>
            </a:r>
          </a:p>
          <a:p>
            <a:pPr lvl="1"/>
            <a:r>
              <a:rPr lang="en-US" i="1" dirty="0"/>
              <a:t>Bottom-up approaches</a:t>
            </a:r>
            <a:r>
              <a:rPr lang="en-US" dirty="0"/>
              <a:t>: Lab experimentation to evaluate specific material</a:t>
            </a:r>
          </a:p>
          <a:p>
            <a:pPr lvl="1"/>
            <a:r>
              <a:rPr lang="en-US" i="1" dirty="0"/>
              <a:t>Top-down approaches</a:t>
            </a:r>
            <a:r>
              <a:rPr lang="en-US" dirty="0"/>
              <a:t>: Decision support tools to fit stakeholder needs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12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2085" y="-76200"/>
            <a:ext cx="6719256" cy="121570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Drivers of Governance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3" t="5559" r="2368" b="2812"/>
          <a:stretch/>
        </p:blipFill>
        <p:spPr>
          <a:xfrm>
            <a:off x="2717320" y="1095052"/>
            <a:ext cx="6656718" cy="576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326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Survey of Nano Tools: 2002-2016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257" y="1690688"/>
            <a:ext cx="7943486" cy="472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86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981200" y="31357"/>
            <a:ext cx="836817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Tools are helpful, but not necessarily </a:t>
            </a:r>
            <a:br>
              <a:rPr lang="en-US" dirty="0"/>
            </a:br>
            <a:r>
              <a:rPr lang="en-US" dirty="0"/>
              <a:t>“Good” Governance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92666" y="1087066"/>
            <a:ext cx="4191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Quantitative methods and tools help drive risk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However, data on hazard, exposure, and effects is not always readily available for the exact material in question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Also need to consider non-risk considerations of cost, societal benefit, ethics, implications, etc.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Challenging via Frank Lautenberg amendments to TSCA in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Consider </a:t>
            </a:r>
            <a:r>
              <a:rPr lang="en-US" b="1" u="sng" dirty="0"/>
              <a:t>all elements </a:t>
            </a:r>
            <a:r>
              <a:rPr lang="en-US" b="1" dirty="0"/>
              <a:t>of risk governance to drive “good” governance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CCB1B8-63BD-42B7-90A0-321A6DC4436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235" y="889784"/>
            <a:ext cx="5464669" cy="3076575"/>
          </a:xfrm>
          <a:prstGeom prst="rect">
            <a:avLst/>
          </a:prstGeom>
          <a:noFill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ABB9D72-16CA-4501-B592-15CF4848F3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9840" y="4261795"/>
            <a:ext cx="4429591" cy="232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0735"/>
      </p:ext>
    </p:extLst>
  </p:cSld>
  <p:clrMapOvr>
    <a:masterClrMapping/>
  </p:clrMapOvr>
</p:sld>
</file>

<file path=ppt/theme/theme1.xml><?xml version="1.0" encoding="utf-8"?>
<a:theme xmlns:a="http://schemas.openxmlformats.org/drawingml/2006/main" name="1_Slide Master">
  <a:themeElements>
    <a:clrScheme name="Slide 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</TotalTime>
  <Words>232</Words>
  <Application>Microsoft Office PowerPoint</Application>
  <PresentationFormat>Widescreen</PresentationFormat>
  <Paragraphs>31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Wingdings</vt:lpstr>
      <vt:lpstr>Wingdings 3</vt:lpstr>
      <vt:lpstr>1_Slide Master</vt:lpstr>
      <vt:lpstr>Next-Generation Governance Challenges for Engineered Nanomaterials</vt:lpstr>
      <vt:lpstr>“The Pacing Problem” of  Technology Governance</vt:lpstr>
      <vt:lpstr>Further Complications – Decision Making &amp; Regulation Under Uncertainty?</vt:lpstr>
      <vt:lpstr>Drivers of Governance</vt:lpstr>
      <vt:lpstr>A Survey of Nano Tools: 2002-2016</vt:lpstr>
      <vt:lpstr>Tools are helpful, but not necessarily  “Good” Governance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Next-Generation Governance Challenges for Engineered Nanomaterials</dc:title>
  <dc:creator>BDTrump</dc:creator>
  <cp:lastModifiedBy>BDTrump</cp:lastModifiedBy>
  <cp:revision>16</cp:revision>
  <dcterms:created xsi:type="dcterms:W3CDTF">2018-10-07T20:23:01Z</dcterms:created>
  <dcterms:modified xsi:type="dcterms:W3CDTF">2018-10-09T02:37:50Z</dcterms:modified>
</cp:coreProperties>
</file>