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7" r:id="rId2"/>
    <p:sldId id="270" r:id="rId3"/>
    <p:sldId id="268" r:id="rId4"/>
    <p:sldId id="266" r:id="rId5"/>
    <p:sldId id="261" r:id="rId6"/>
    <p:sldId id="262" r:id="rId7"/>
    <p:sldId id="269" r:id="rId8"/>
    <p:sldId id="271" r:id="rId9"/>
    <p:sldId id="263" r:id="rId10"/>
    <p:sldId id="272" r:id="rId11"/>
    <p:sldId id="26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ndsen, Claus" initials="S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985"/>
    <a:srgbClr val="CFE6F5"/>
    <a:srgbClr val="CCE4F5"/>
    <a:srgbClr val="74C4F0"/>
    <a:srgbClr val="5D200E"/>
    <a:srgbClr val="2365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55" autoAdjust="0"/>
  </p:normalViewPr>
  <p:slideViewPr>
    <p:cSldViewPr snapToGrid="0" snapToObjects="1">
      <p:cViewPr>
        <p:scale>
          <a:sx n="118" d="100"/>
          <a:sy n="118" d="100"/>
        </p:scale>
        <p:origin x="-1350" y="-33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101" d="100"/>
          <a:sy n="101" d="100"/>
        </p:scale>
        <p:origin x="355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728357-6834-45F9-850D-966813B450DA}" type="datetimeFigureOut">
              <a:rPr lang="en-US" smtClean="0"/>
              <a:pPr/>
              <a:t>10/8/2018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7AAC09-F599-4ACE-B83F-3BC895AC89FC}" type="slidenum">
              <a:rPr lang="en-US" smtClean="0"/>
              <a:pPr/>
              <a:t>‹#›</a:t>
            </a:fld>
            <a:endParaRPr lang="en-US"/>
          </a:p>
        </p:txBody>
      </p:sp>
    </p:spTree>
    <p:extLst>
      <p:ext uri="{BB962C8B-B14F-4D97-AF65-F5344CB8AC3E}">
        <p14:creationId xmlns:p14="http://schemas.microsoft.com/office/powerpoint/2010/main" val="1766511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632932-0CE5-9643-AD1D-F311718E94CC}" type="datetimeFigureOut">
              <a:rPr lang="en-US" smtClean="0"/>
              <a:pPr/>
              <a:t>10/8/2018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278ADA-995F-204B-8C93-74CA02393B99}" type="slidenum">
              <a:rPr lang="en-US" smtClean="0"/>
              <a:pPr/>
              <a:t>‹#›</a:t>
            </a:fld>
            <a:endParaRPr lang="en-US"/>
          </a:p>
        </p:txBody>
      </p:sp>
    </p:spTree>
    <p:extLst>
      <p:ext uri="{BB962C8B-B14F-4D97-AF65-F5344CB8AC3E}">
        <p14:creationId xmlns:p14="http://schemas.microsoft.com/office/powerpoint/2010/main" val="28250622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smtClean="0"/>
              <a:t>Here the idea is to</a:t>
            </a:r>
            <a:r>
              <a:rPr lang="en-GB" baseline="0" dirty="0" smtClean="0"/>
              <a:t> describe (quickly) what the group is and who can join. You can just read the sentence in the slide.</a:t>
            </a:r>
          </a:p>
          <a:p>
            <a:endParaRPr lang="en-GB" baseline="0" dirty="0" smtClean="0"/>
          </a:p>
          <a:p>
            <a:r>
              <a:rPr lang="en-GB" baseline="0" dirty="0" smtClean="0"/>
              <a:t>In who can join you can also add: and anyone that could help us to push this initiative.</a:t>
            </a:r>
            <a:endParaRPr lang="en-GB" dirty="0"/>
          </a:p>
        </p:txBody>
      </p:sp>
      <p:sp>
        <p:nvSpPr>
          <p:cNvPr id="4" name="3 Marcador de número de diapositiva"/>
          <p:cNvSpPr>
            <a:spLocks noGrp="1"/>
          </p:cNvSpPr>
          <p:nvPr>
            <p:ph type="sldNum" sz="quarter" idx="10"/>
          </p:nvPr>
        </p:nvSpPr>
        <p:spPr/>
        <p:txBody>
          <a:bodyPr/>
          <a:lstStyle/>
          <a:p>
            <a:fld id="{63278ADA-995F-204B-8C93-74CA02393B99}"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smtClean="0"/>
              <a:t>For the first time we can say: with people from both EU and USA.</a:t>
            </a:r>
          </a:p>
          <a:p>
            <a:endParaRPr lang="en-GB" dirty="0" smtClean="0"/>
          </a:p>
          <a:p>
            <a:r>
              <a:rPr lang="en-GB" dirty="0" smtClean="0"/>
              <a:t>The topics that YNS study are currently focused</a:t>
            </a:r>
            <a:r>
              <a:rPr lang="en-GB" baseline="0" dirty="0" smtClean="0"/>
              <a:t> in Nanosafety because the initiative started in a Nanosafety project (NANOFASE), but it can be widespread in the future.</a:t>
            </a:r>
            <a:endParaRPr lang="en-GB" dirty="0"/>
          </a:p>
        </p:txBody>
      </p:sp>
      <p:sp>
        <p:nvSpPr>
          <p:cNvPr id="4" name="3 Marcador de número de diapositiva"/>
          <p:cNvSpPr>
            <a:spLocks noGrp="1"/>
          </p:cNvSpPr>
          <p:nvPr>
            <p:ph type="sldNum" sz="quarter" idx="10"/>
          </p:nvPr>
        </p:nvSpPr>
        <p:spPr/>
        <p:txBody>
          <a:bodyPr/>
          <a:lstStyle/>
          <a:p>
            <a:fld id="{63278ADA-995F-204B-8C93-74CA02393B9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dirty="0" smtClean="0"/>
              <a:t>Networking:</a:t>
            </a:r>
            <a:r>
              <a:rPr lang="en-GB" baseline="0" dirty="0" smtClean="0"/>
              <a:t> stay in contact with researchers in the same career stage and working on similar topics</a:t>
            </a:r>
          </a:p>
          <a:p>
            <a:pPr>
              <a:buFontTx/>
              <a:buChar char="-"/>
            </a:pPr>
            <a:r>
              <a:rPr lang="en-GB" baseline="0" dirty="0" smtClean="0"/>
              <a:t>Usually, young researcher are not able to travel as much as senior researchers, for this reason is more difficult to create a strong network. However, a strong network in an early stage of our careers is very important, that’s why this initiative started.</a:t>
            </a:r>
          </a:p>
          <a:p>
            <a:pPr>
              <a:buFontTx/>
              <a:buChar char="-"/>
            </a:pPr>
            <a:r>
              <a:rPr lang="en-GB" baseline="0" dirty="0" smtClean="0"/>
              <a:t>Once the network is created we can use it to help each others. Sharing different information, which can be more general (as job positions) or more detailed (as lab protocols). This will be explained in the next slide.</a:t>
            </a:r>
            <a:endParaRPr lang="en-GB" dirty="0"/>
          </a:p>
        </p:txBody>
      </p:sp>
      <p:sp>
        <p:nvSpPr>
          <p:cNvPr id="4" name="3 Marcador de número de diapositiva"/>
          <p:cNvSpPr>
            <a:spLocks noGrp="1"/>
          </p:cNvSpPr>
          <p:nvPr>
            <p:ph type="sldNum" sz="quarter" idx="10"/>
          </p:nvPr>
        </p:nvSpPr>
        <p:spPr/>
        <p:txBody>
          <a:bodyPr/>
          <a:lstStyle/>
          <a:p>
            <a:fld id="{63278ADA-995F-204B-8C93-74CA02393B9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Exchange</a:t>
            </a:r>
            <a:r>
              <a:rPr lang="de-CH" baseline="0" dirty="0" smtClean="0"/>
              <a:t> </a:t>
            </a:r>
            <a:r>
              <a:rPr lang="de-CH" baseline="0" dirty="0" err="1" smtClean="0"/>
              <a:t>info</a:t>
            </a:r>
            <a:r>
              <a:rPr lang="de-CH" baseline="0" dirty="0" smtClean="0"/>
              <a:t>: </a:t>
            </a:r>
            <a:r>
              <a:rPr lang="de-CH" baseline="0" dirty="0" err="1" smtClean="0"/>
              <a:t>conferences</a:t>
            </a:r>
            <a:r>
              <a:rPr lang="de-CH" baseline="0" dirty="0" smtClean="0"/>
              <a:t> etc.</a:t>
            </a:r>
          </a:p>
          <a:p>
            <a:r>
              <a:rPr lang="de-CH" baseline="0" dirty="0" smtClean="0"/>
              <a:t>Practice </a:t>
            </a:r>
            <a:r>
              <a:rPr lang="de-CH" baseline="0" dirty="0" err="1" smtClean="0"/>
              <a:t>talks</a:t>
            </a:r>
            <a:r>
              <a:rPr lang="de-CH" baseline="0" dirty="0" smtClean="0"/>
              <a:t>: </a:t>
            </a:r>
            <a:r>
              <a:rPr lang="de-CH" baseline="0" dirty="0" err="1" smtClean="0"/>
              <a:t>before</a:t>
            </a:r>
            <a:r>
              <a:rPr lang="de-CH" baseline="0" dirty="0" smtClean="0"/>
              <a:t> </a:t>
            </a:r>
            <a:r>
              <a:rPr lang="de-CH" baseline="0" dirty="0" err="1" smtClean="0"/>
              <a:t>conferences</a:t>
            </a:r>
            <a:r>
              <a:rPr lang="de-CH" baseline="0" dirty="0" smtClean="0"/>
              <a:t>, </a:t>
            </a:r>
            <a:r>
              <a:rPr lang="de-CH" baseline="0" dirty="0" err="1" smtClean="0"/>
              <a:t>can</a:t>
            </a:r>
            <a:r>
              <a:rPr lang="de-CH" baseline="0" dirty="0" smtClean="0"/>
              <a:t> </a:t>
            </a:r>
            <a:r>
              <a:rPr lang="de-CH" baseline="0" dirty="0" err="1" smtClean="0"/>
              <a:t>lead</a:t>
            </a:r>
            <a:r>
              <a:rPr lang="de-CH" baseline="0" dirty="0" smtClean="0"/>
              <a:t> </a:t>
            </a:r>
            <a:r>
              <a:rPr lang="de-CH" baseline="0" dirty="0" err="1" smtClean="0"/>
              <a:t>to</a:t>
            </a:r>
            <a:r>
              <a:rPr lang="de-CH" baseline="0" dirty="0" smtClean="0"/>
              <a:t> </a:t>
            </a:r>
            <a:r>
              <a:rPr lang="de-CH" baseline="0" dirty="0" err="1" smtClean="0"/>
              <a:t>scientific</a:t>
            </a:r>
            <a:r>
              <a:rPr lang="de-CH" baseline="0" dirty="0" smtClean="0"/>
              <a:t> </a:t>
            </a:r>
            <a:r>
              <a:rPr lang="de-CH" baseline="0" dirty="0" err="1" smtClean="0"/>
              <a:t>discussions</a:t>
            </a:r>
            <a:r>
              <a:rPr lang="de-CH" baseline="0" dirty="0" smtClean="0"/>
              <a:t> </a:t>
            </a:r>
            <a:r>
              <a:rPr lang="de-CH" baseline="0" dirty="0" err="1" smtClean="0"/>
              <a:t>if</a:t>
            </a:r>
            <a:r>
              <a:rPr lang="de-CH" baseline="0" dirty="0" smtClean="0"/>
              <a:t> </a:t>
            </a:r>
            <a:r>
              <a:rPr lang="de-CH" baseline="0" dirty="0" err="1" smtClean="0"/>
              <a:t>you</a:t>
            </a:r>
            <a:r>
              <a:rPr lang="de-CH" baseline="0" dirty="0" smtClean="0"/>
              <a:t> </a:t>
            </a:r>
            <a:r>
              <a:rPr lang="de-CH" baseline="0" dirty="0" err="1" smtClean="0"/>
              <a:t>want</a:t>
            </a:r>
            <a:r>
              <a:rPr lang="de-CH" baseline="0" dirty="0" smtClean="0"/>
              <a:t> </a:t>
            </a:r>
            <a:r>
              <a:rPr lang="de-CH" baseline="0" dirty="0" err="1" smtClean="0"/>
              <a:t>to</a:t>
            </a:r>
            <a:r>
              <a:rPr lang="de-CH" baseline="0" dirty="0" smtClean="0"/>
              <a:t> </a:t>
            </a:r>
            <a:r>
              <a:rPr lang="de-CH" baseline="0" dirty="0" err="1" smtClean="0"/>
              <a:t>share</a:t>
            </a:r>
            <a:r>
              <a:rPr lang="de-CH" baseline="0" dirty="0" smtClean="0"/>
              <a:t> </a:t>
            </a:r>
            <a:r>
              <a:rPr lang="de-CH" baseline="0" dirty="0" err="1" smtClean="0"/>
              <a:t>your</a:t>
            </a:r>
            <a:r>
              <a:rPr lang="de-CH" baseline="0" dirty="0" smtClean="0"/>
              <a:t> </a:t>
            </a:r>
            <a:r>
              <a:rPr lang="de-CH" baseline="0" dirty="0" err="1" smtClean="0"/>
              <a:t>difficulties</a:t>
            </a:r>
            <a:r>
              <a:rPr lang="de-CH" baseline="0" dirty="0" smtClean="0"/>
              <a:t> </a:t>
            </a:r>
            <a:r>
              <a:rPr lang="de-CH" baseline="0" dirty="0" err="1" smtClean="0"/>
              <a:t>or</a:t>
            </a:r>
            <a:r>
              <a:rPr lang="de-CH" baseline="0" dirty="0" smtClean="0"/>
              <a:t> </a:t>
            </a:r>
            <a:r>
              <a:rPr lang="de-CH" baseline="0" dirty="0" err="1" smtClean="0"/>
              <a:t>doubts</a:t>
            </a:r>
            <a:endParaRPr lang="de-CH" baseline="0" dirty="0" smtClean="0"/>
          </a:p>
          <a:p>
            <a:r>
              <a:rPr lang="de-CH" baseline="0" dirty="0" err="1" smtClean="0"/>
              <a:t>Introduction</a:t>
            </a:r>
            <a:r>
              <a:rPr lang="de-CH" baseline="0" dirty="0" smtClean="0"/>
              <a:t> </a:t>
            </a:r>
            <a:r>
              <a:rPr lang="de-CH" baseline="0" dirty="0" err="1" smtClean="0"/>
              <a:t>videos</a:t>
            </a:r>
            <a:r>
              <a:rPr lang="de-CH" baseline="0" dirty="0" smtClean="0"/>
              <a:t>: </a:t>
            </a:r>
            <a:r>
              <a:rPr lang="de-CH" baseline="0" dirty="0" err="1" smtClean="0"/>
              <a:t>self-explanatory</a:t>
            </a:r>
            <a:endParaRPr lang="de-CH" baseline="0" dirty="0" smtClean="0"/>
          </a:p>
          <a:p>
            <a:r>
              <a:rPr lang="de-CH" baseline="0" dirty="0" err="1" smtClean="0"/>
              <a:t>Organizing</a:t>
            </a:r>
            <a:r>
              <a:rPr lang="de-CH" baseline="0" dirty="0" smtClean="0"/>
              <a:t> </a:t>
            </a:r>
            <a:r>
              <a:rPr lang="de-CH" baseline="0" dirty="0" err="1" smtClean="0"/>
              <a:t>events</a:t>
            </a:r>
            <a:r>
              <a:rPr lang="de-CH" baseline="0" dirty="0" smtClean="0"/>
              <a:t>: </a:t>
            </a:r>
            <a:r>
              <a:rPr lang="de-CH" baseline="0" dirty="0" err="1" smtClean="0"/>
              <a:t>Conferences</a:t>
            </a:r>
            <a:r>
              <a:rPr lang="de-CH" baseline="0" dirty="0" smtClean="0"/>
              <a:t>, for </a:t>
            </a:r>
            <a:r>
              <a:rPr lang="de-CH" baseline="0" dirty="0" err="1" smtClean="0"/>
              <a:t>example</a:t>
            </a:r>
            <a:r>
              <a:rPr lang="de-CH" baseline="0" dirty="0" smtClean="0"/>
              <a:t> Marta Baccaro </a:t>
            </a:r>
            <a:r>
              <a:rPr lang="de-CH" baseline="0" dirty="0" err="1" smtClean="0"/>
              <a:t>participated</a:t>
            </a:r>
            <a:r>
              <a:rPr lang="de-CH" baseline="0" dirty="0" smtClean="0"/>
              <a:t> in </a:t>
            </a:r>
            <a:r>
              <a:rPr lang="de-CH" baseline="0" dirty="0" err="1" smtClean="0"/>
              <a:t>the</a:t>
            </a:r>
            <a:r>
              <a:rPr lang="de-CH" baseline="0" dirty="0" smtClean="0"/>
              <a:t> </a:t>
            </a:r>
            <a:r>
              <a:rPr lang="de-CH" baseline="0" dirty="0" err="1" smtClean="0"/>
              <a:t>organisation</a:t>
            </a:r>
            <a:r>
              <a:rPr lang="de-CH" baseline="0" dirty="0" smtClean="0"/>
              <a:t> </a:t>
            </a:r>
            <a:r>
              <a:rPr lang="de-CH" baseline="0" dirty="0" err="1" smtClean="0"/>
              <a:t>of</a:t>
            </a:r>
            <a:r>
              <a:rPr lang="de-CH" baseline="0" dirty="0" smtClean="0"/>
              <a:t> </a:t>
            </a:r>
            <a:r>
              <a:rPr lang="de-CH" baseline="0" dirty="0" err="1" smtClean="0"/>
              <a:t>the</a:t>
            </a:r>
            <a:r>
              <a:rPr lang="de-CH" baseline="0" dirty="0" smtClean="0"/>
              <a:t> 3d Young </a:t>
            </a:r>
            <a:r>
              <a:rPr lang="de-CH" baseline="0" dirty="0" err="1" smtClean="0"/>
              <a:t>Nanoscientists</a:t>
            </a:r>
            <a:r>
              <a:rPr lang="de-CH" baseline="0" dirty="0" smtClean="0"/>
              <a:t>’ Forum (</a:t>
            </a:r>
            <a:r>
              <a:rPr lang="de-CH" baseline="0" dirty="0" err="1" smtClean="0"/>
              <a:t>see</a:t>
            </a:r>
            <a:r>
              <a:rPr lang="de-CH" baseline="0" dirty="0" smtClean="0"/>
              <a:t> </a:t>
            </a:r>
            <a:r>
              <a:rPr lang="de-CH" baseline="0" dirty="0" err="1" smtClean="0"/>
              <a:t>next</a:t>
            </a:r>
            <a:r>
              <a:rPr lang="de-CH" baseline="0" dirty="0" smtClean="0"/>
              <a:t> </a:t>
            </a:r>
            <a:r>
              <a:rPr lang="de-CH" baseline="0" dirty="0" err="1" smtClean="0"/>
              <a:t>slide</a:t>
            </a:r>
            <a:r>
              <a:rPr lang="de-CH" baseline="0" dirty="0" smtClean="0"/>
              <a:t>)</a:t>
            </a:r>
            <a:endParaRPr lang="en-GB" dirty="0"/>
          </a:p>
        </p:txBody>
      </p:sp>
      <p:sp>
        <p:nvSpPr>
          <p:cNvPr id="4" name="Slide Number Placeholder 3"/>
          <p:cNvSpPr>
            <a:spLocks noGrp="1"/>
          </p:cNvSpPr>
          <p:nvPr>
            <p:ph type="sldNum" sz="quarter" idx="10"/>
          </p:nvPr>
        </p:nvSpPr>
        <p:spPr/>
        <p:txBody>
          <a:bodyPr/>
          <a:lstStyle/>
          <a:p>
            <a:fld id="{63278ADA-995F-204B-8C93-74CA02393B99}" type="slidenum">
              <a:rPr lang="en-US" smtClean="0"/>
              <a:pPr/>
              <a:t>5</a:t>
            </a:fld>
            <a:endParaRPr lang="en-US"/>
          </a:p>
        </p:txBody>
      </p:sp>
    </p:spTree>
    <p:extLst>
      <p:ext uri="{BB962C8B-B14F-4D97-AF65-F5344CB8AC3E}">
        <p14:creationId xmlns:p14="http://schemas.microsoft.com/office/powerpoint/2010/main" val="281109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dirty="0" smtClean="0"/>
              <a:t>Video </a:t>
            </a:r>
            <a:r>
              <a:rPr lang="de-CH" dirty="0" err="1" smtClean="0"/>
              <a:t>tutorials</a:t>
            </a:r>
            <a:r>
              <a:rPr lang="de-CH" dirty="0" smtClean="0"/>
              <a:t>: </a:t>
            </a:r>
            <a:r>
              <a:rPr lang="de-CH" dirty="0" err="1" smtClean="0"/>
              <a:t>can</a:t>
            </a:r>
            <a:r>
              <a:rPr lang="de-CH" dirty="0" smtClean="0"/>
              <a:t> </a:t>
            </a:r>
            <a:r>
              <a:rPr lang="de-CH" dirty="0" err="1" smtClean="0"/>
              <a:t>be</a:t>
            </a:r>
            <a:r>
              <a:rPr lang="de-CH" dirty="0" smtClean="0"/>
              <a:t> on different</a:t>
            </a:r>
            <a:r>
              <a:rPr lang="de-CH" baseline="0" dirty="0" smtClean="0"/>
              <a:t> </a:t>
            </a:r>
            <a:r>
              <a:rPr lang="de-CH" baseline="0" dirty="0" err="1" smtClean="0"/>
              <a:t>topics</a:t>
            </a:r>
            <a:endParaRPr lang="de-CH"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CH" dirty="0" smtClean="0"/>
              <a:t>Made </a:t>
            </a:r>
            <a:r>
              <a:rPr lang="de-CH" dirty="0" err="1" smtClean="0"/>
              <a:t>by</a:t>
            </a:r>
            <a:r>
              <a:rPr lang="de-CH" baseline="0" dirty="0" smtClean="0"/>
              <a:t> </a:t>
            </a:r>
            <a:r>
              <a:rPr lang="de-CH" baseline="0" dirty="0" err="1" smtClean="0"/>
              <a:t>ourselves</a:t>
            </a:r>
            <a:r>
              <a:rPr lang="de-CH" baseline="0" dirty="0" smtClean="0"/>
              <a:t> for </a:t>
            </a:r>
            <a:r>
              <a:rPr lang="de-CH" baseline="0" dirty="0" err="1" smtClean="0"/>
              <a:t>our</a:t>
            </a:r>
            <a:r>
              <a:rPr lang="de-CH" baseline="0" dirty="0" smtClean="0"/>
              <a:t> </a:t>
            </a:r>
            <a:r>
              <a:rPr lang="de-CH" baseline="0" dirty="0" err="1" smtClean="0"/>
              <a:t>community</a:t>
            </a:r>
            <a:r>
              <a:rPr lang="de-CH" baseline="0" dirty="0" smtClean="0"/>
              <a:t>: </a:t>
            </a:r>
            <a:r>
              <a:rPr lang="de-CH" baseline="0" dirty="0" err="1" smtClean="0"/>
              <a:t>focused</a:t>
            </a:r>
            <a:r>
              <a:rPr lang="de-CH" baseline="0" dirty="0" smtClean="0"/>
              <a:t> on </a:t>
            </a:r>
            <a:r>
              <a:rPr lang="de-CH" baseline="0" dirty="0" err="1" smtClean="0"/>
              <a:t>what</a:t>
            </a:r>
            <a:r>
              <a:rPr lang="de-CH" baseline="0" dirty="0" smtClean="0"/>
              <a:t> </a:t>
            </a:r>
            <a:r>
              <a:rPr lang="de-CH" baseline="0" dirty="0" err="1" smtClean="0"/>
              <a:t>we</a:t>
            </a:r>
            <a:r>
              <a:rPr lang="de-CH" baseline="0" dirty="0" smtClean="0"/>
              <a:t> </a:t>
            </a:r>
            <a:r>
              <a:rPr lang="de-CH" baseline="0" dirty="0" err="1" smtClean="0"/>
              <a:t>need</a:t>
            </a:r>
            <a:r>
              <a:rPr lang="de-CH" baseline="0" dirty="0" smtClean="0"/>
              <a:t> (</a:t>
            </a:r>
            <a:r>
              <a:rPr lang="de-CH" baseline="0" dirty="0" err="1" smtClean="0"/>
              <a:t>coming</a:t>
            </a:r>
            <a:r>
              <a:rPr lang="de-CH" baseline="0" dirty="0" smtClean="0"/>
              <a:t> </a:t>
            </a:r>
            <a:r>
              <a:rPr lang="de-CH" baseline="0" dirty="0" err="1" smtClean="0"/>
              <a:t>soon</a:t>
            </a:r>
            <a:r>
              <a:rPr lang="de-CH" baseline="0" dirty="0" smtClean="0"/>
              <a:t>, </a:t>
            </a:r>
            <a:r>
              <a:rPr lang="de-CH" baseline="0" dirty="0" err="1" smtClean="0"/>
              <a:t>first</a:t>
            </a:r>
            <a:r>
              <a:rPr lang="de-CH" baseline="0" dirty="0" smtClean="0"/>
              <a:t> </a:t>
            </a:r>
            <a:r>
              <a:rPr lang="de-CH" baseline="0" dirty="0" err="1" smtClean="0"/>
              <a:t>one</a:t>
            </a:r>
            <a:r>
              <a:rPr lang="de-CH" baseline="0" dirty="0" smtClean="0"/>
              <a:t> will </a:t>
            </a:r>
            <a:r>
              <a:rPr lang="de-CH" baseline="0" dirty="0" err="1" smtClean="0"/>
              <a:t>be</a:t>
            </a:r>
            <a:r>
              <a:rPr lang="de-CH" baseline="0" dirty="0" smtClean="0"/>
              <a:t> on R </a:t>
            </a:r>
            <a:r>
              <a:rPr lang="de-CH" baseline="0" dirty="0" err="1" smtClean="0"/>
              <a:t>programming</a:t>
            </a:r>
            <a:r>
              <a:rPr lang="de-CH"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63278ADA-995F-204B-8C93-74CA02393B99}" type="slidenum">
              <a:rPr lang="en-US" smtClean="0"/>
              <a:pPr/>
              <a:t>7</a:t>
            </a:fld>
            <a:endParaRPr lang="en-US"/>
          </a:p>
        </p:txBody>
      </p:sp>
    </p:spTree>
    <p:extLst>
      <p:ext uri="{BB962C8B-B14F-4D97-AF65-F5344CB8AC3E}">
        <p14:creationId xmlns:p14="http://schemas.microsoft.com/office/powerpoint/2010/main" val="350756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dirty="0" smtClean="0"/>
              <a:t>This </a:t>
            </a:r>
            <a:r>
              <a:rPr lang="de-CH" dirty="0" err="1" smtClean="0"/>
              <a:t>picture</a:t>
            </a:r>
            <a:r>
              <a:rPr lang="de-CH" baseline="0" dirty="0" smtClean="0"/>
              <a:t> was </a:t>
            </a:r>
            <a:r>
              <a:rPr lang="de-CH" baseline="0" dirty="0" err="1" smtClean="0"/>
              <a:t>taken</a:t>
            </a:r>
            <a:r>
              <a:rPr lang="de-CH" baseline="0" dirty="0" smtClean="0"/>
              <a:t> at </a:t>
            </a:r>
            <a:r>
              <a:rPr lang="de-CH" baseline="0" dirty="0" err="1" smtClean="0"/>
              <a:t>the</a:t>
            </a:r>
            <a:r>
              <a:rPr lang="de-CH" baseline="0" dirty="0" smtClean="0"/>
              <a:t> NanoFase </a:t>
            </a:r>
            <a:r>
              <a:rPr lang="de-CH" baseline="0" dirty="0" err="1" smtClean="0"/>
              <a:t>meeting</a:t>
            </a:r>
            <a:r>
              <a:rPr lang="de-CH" baseline="0" dirty="0" smtClean="0"/>
              <a:t> in Athens, in March, after a </a:t>
            </a:r>
            <a:r>
              <a:rPr lang="de-CH" baseline="0" dirty="0" err="1" smtClean="0"/>
              <a:t>very</a:t>
            </a:r>
            <a:r>
              <a:rPr lang="de-CH" baseline="0" dirty="0" smtClean="0"/>
              <a:t> </a:t>
            </a:r>
            <a:r>
              <a:rPr lang="de-CH" baseline="0" dirty="0" err="1" smtClean="0"/>
              <a:t>nice</a:t>
            </a:r>
            <a:r>
              <a:rPr lang="de-CH" baseline="0" dirty="0" smtClean="0"/>
              <a:t> </a:t>
            </a:r>
            <a:r>
              <a:rPr lang="de-CH" baseline="0" dirty="0" err="1" smtClean="0"/>
              <a:t>meal</a:t>
            </a:r>
            <a:r>
              <a:rPr lang="de-CH"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63278ADA-995F-204B-8C93-74CA02393B99}" type="slidenum">
              <a:rPr lang="en-US" smtClean="0"/>
              <a:pPr/>
              <a:t>9</a:t>
            </a:fld>
            <a:endParaRPr lang="en-US"/>
          </a:p>
        </p:txBody>
      </p:sp>
    </p:spTree>
    <p:extLst>
      <p:ext uri="{BB962C8B-B14F-4D97-AF65-F5344CB8AC3E}">
        <p14:creationId xmlns:p14="http://schemas.microsoft.com/office/powerpoint/2010/main" val="198456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dirty="0" smtClean="0"/>
              <a:t>…</a:t>
            </a:r>
            <a:r>
              <a:rPr lang="de-CH" dirty="0" err="1" smtClean="0"/>
              <a:t>And</a:t>
            </a:r>
            <a:r>
              <a:rPr lang="de-CH" dirty="0" smtClean="0"/>
              <a:t> </a:t>
            </a:r>
            <a:r>
              <a:rPr lang="de-CH" dirty="0" err="1" smtClean="0"/>
              <a:t>this</a:t>
            </a:r>
            <a:r>
              <a:rPr lang="de-CH" dirty="0" smtClean="0"/>
              <a:t> </a:t>
            </a:r>
            <a:r>
              <a:rPr lang="de-CH" dirty="0" err="1" smtClean="0"/>
              <a:t>one</a:t>
            </a:r>
            <a:r>
              <a:rPr lang="de-CH" dirty="0" smtClean="0"/>
              <a:t> </a:t>
            </a:r>
            <a:r>
              <a:rPr lang="de-CH" dirty="0" err="1" smtClean="0"/>
              <a:t>with</a:t>
            </a:r>
            <a:r>
              <a:rPr lang="de-CH" baseline="0" dirty="0" smtClean="0"/>
              <a:t> </a:t>
            </a:r>
            <a:r>
              <a:rPr lang="de-CH" baseline="0" dirty="0" err="1" smtClean="0"/>
              <a:t>the</a:t>
            </a:r>
            <a:r>
              <a:rPr lang="de-CH" baseline="0" dirty="0" smtClean="0"/>
              <a:t> US </a:t>
            </a:r>
            <a:r>
              <a:rPr lang="de-CH" baseline="0" dirty="0" err="1" smtClean="0"/>
              <a:t>crew</a:t>
            </a:r>
            <a:r>
              <a:rPr lang="de-CH" baseline="0" dirty="0" smtClean="0"/>
              <a:t>! </a:t>
            </a:r>
            <a:r>
              <a:rPr lang="de-CH" baseline="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63278ADA-995F-204B-8C93-74CA02393B99}" type="slidenum">
              <a:rPr lang="en-US" smtClean="0"/>
              <a:pPr/>
              <a:t>10</a:t>
            </a:fld>
            <a:endParaRPr lang="en-US"/>
          </a:p>
        </p:txBody>
      </p:sp>
    </p:spTree>
    <p:extLst>
      <p:ext uri="{BB962C8B-B14F-4D97-AF65-F5344CB8AC3E}">
        <p14:creationId xmlns:p14="http://schemas.microsoft.com/office/powerpoint/2010/main" val="198456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781299"/>
            <a:ext cx="9144000" cy="3087584"/>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5" name="Text Placeholder 4"/>
          <p:cNvSpPr>
            <a:spLocks noGrp="1"/>
          </p:cNvSpPr>
          <p:nvPr>
            <p:ph type="body" sz="quarter" idx="10" hasCustomPrompt="1"/>
          </p:nvPr>
        </p:nvSpPr>
        <p:spPr>
          <a:xfrm>
            <a:off x="2613200" y="2151174"/>
            <a:ext cx="3917950" cy="2397125"/>
          </a:xfrm>
        </p:spPr>
        <p:txBody>
          <a:bodyPr anchor="ctr">
            <a:noAutofit/>
          </a:bodyPr>
          <a:lstStyle>
            <a:lvl1pPr marL="0" indent="0" algn="ctr">
              <a:buFontTx/>
              <a:buNone/>
              <a:defRPr sz="3600" b="1">
                <a:solidFill>
                  <a:srgbClr val="0D3985"/>
                </a:solidFill>
              </a:defRPr>
            </a:lvl1pPr>
            <a:lvl2pPr marL="457200" indent="0" algn="ctr">
              <a:buFontTx/>
              <a:buNone/>
              <a:defRPr sz="3200">
                <a:solidFill>
                  <a:schemeClr val="bg1"/>
                </a:solidFill>
              </a:defRPr>
            </a:lvl2pPr>
            <a:lvl3pPr marL="914400" indent="0" algn="ctr">
              <a:buFontTx/>
              <a:buNone/>
              <a:defRPr sz="3200">
                <a:solidFill>
                  <a:schemeClr val="bg1"/>
                </a:solidFill>
              </a:defRPr>
            </a:lvl3pPr>
            <a:lvl4pPr marL="1371600" indent="0" algn="ctr">
              <a:buFontTx/>
              <a:buNone/>
              <a:defRPr sz="3200">
                <a:solidFill>
                  <a:schemeClr val="bg1"/>
                </a:solidFill>
              </a:defRPr>
            </a:lvl4pPr>
            <a:lvl5pPr marL="1828800" indent="0" algn="ctr">
              <a:buFontTx/>
              <a:buNone/>
              <a:defRPr sz="3200">
                <a:solidFill>
                  <a:schemeClr val="bg1"/>
                </a:solidFill>
              </a:defRPr>
            </a:lvl5pPr>
          </a:lstStyle>
          <a:p>
            <a:pPr lvl="0"/>
            <a:r>
              <a:rPr lang="en-US" dirty="0"/>
              <a:t>Presentation title</a:t>
            </a:r>
            <a:r>
              <a:rPr lang="bg-BG" dirty="0"/>
              <a:t/>
            </a:r>
            <a:br>
              <a:rPr lang="bg-BG" dirty="0"/>
            </a:br>
            <a:r>
              <a:rPr lang="bg-BG" dirty="0"/>
              <a:t/>
            </a:r>
            <a:br>
              <a:rPr lang="bg-BG" dirty="0"/>
            </a:br>
            <a:r>
              <a:rPr lang="en-US" dirty="0"/>
              <a:t>Name Surname</a:t>
            </a:r>
          </a:p>
        </p:txBody>
      </p:sp>
    </p:spTree>
    <p:extLst>
      <p:ext uri="{BB962C8B-B14F-4D97-AF65-F5344CB8AC3E}">
        <p14:creationId xmlns:p14="http://schemas.microsoft.com/office/powerpoint/2010/main" val="263405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85733"/>
          </a:xfrm>
        </p:spPr>
        <p:txBody>
          <a:bodyPr/>
          <a:lstStyle>
            <a:lvl1pPr>
              <a:buClr>
                <a:srgbClr val="0D3985"/>
              </a:buClr>
              <a:buFont typeface="Wingdings" pitchFamily="2" charset="2"/>
              <a:buChar char="§"/>
              <a:defRPr>
                <a:latin typeface="Segoe UI" panose="020B0502040204020203" pitchFamily="34" charset="0"/>
                <a:ea typeface="Segoe UI" panose="020B0502040204020203" pitchFamily="34" charset="0"/>
                <a:cs typeface="Segoe UI" panose="020B0502040204020203" pitchFamily="34" charset="0"/>
              </a:defRPr>
            </a:lvl1pPr>
            <a:lvl2pPr>
              <a:buClr>
                <a:srgbClr val="0D3985"/>
              </a:buClr>
              <a:buFont typeface="Wingdings" pitchFamily="2" charset="2"/>
              <a:buChar char="§"/>
              <a:defRPr>
                <a:latin typeface="Segoe UI" panose="020B0502040204020203" pitchFamily="34" charset="0"/>
                <a:ea typeface="Segoe UI" panose="020B0502040204020203" pitchFamily="34" charset="0"/>
                <a:cs typeface="Segoe UI" panose="020B0502040204020203" pitchFamily="34" charset="0"/>
              </a:defRPr>
            </a:lvl2pPr>
            <a:lvl3pPr>
              <a:buClr>
                <a:srgbClr val="0D3985"/>
              </a:buClr>
              <a:buFont typeface="Wingdings" pitchFamily="2" charset="2"/>
              <a:buChar char="§"/>
              <a:defRPr>
                <a:latin typeface="Segoe UI" panose="020B0502040204020203" pitchFamily="34" charset="0"/>
                <a:ea typeface="Segoe UI" panose="020B0502040204020203" pitchFamily="34" charset="0"/>
                <a:cs typeface="Segoe UI" panose="020B0502040204020203" pitchFamily="34" charset="0"/>
              </a:defRPr>
            </a:lvl3pPr>
            <a:lvl4pPr>
              <a:buClr>
                <a:srgbClr val="0D3985"/>
              </a:buClr>
              <a:buFont typeface="Wingdings" pitchFamily="2" charset="2"/>
              <a:buChar char="§"/>
              <a:defRPr>
                <a:latin typeface="Segoe UI" panose="020B0502040204020203" pitchFamily="34" charset="0"/>
                <a:ea typeface="Segoe UI" panose="020B0502040204020203" pitchFamily="34" charset="0"/>
                <a:cs typeface="Segoe UI" panose="020B0502040204020203" pitchFamily="34" charset="0"/>
              </a:defRPr>
            </a:lvl4pPr>
            <a:lvl5pPr>
              <a:buClr>
                <a:srgbClr val="0D3985"/>
              </a:buClr>
              <a:buFont typeface="Wingdings" pitchFamily="2" charset="2"/>
              <a:buChar char="§"/>
              <a:defRPr>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0"/>
            <a:ext cx="9144000" cy="76947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latin typeface="Myriad Pro"/>
              <a:cs typeface="Myriad Pro"/>
            </a:endParaRPr>
          </a:p>
        </p:txBody>
      </p:sp>
      <p:sp>
        <p:nvSpPr>
          <p:cNvPr id="2" name="Title 1"/>
          <p:cNvSpPr>
            <a:spLocks noGrp="1"/>
          </p:cNvSpPr>
          <p:nvPr>
            <p:ph type="title"/>
          </p:nvPr>
        </p:nvSpPr>
        <p:spPr>
          <a:xfrm>
            <a:off x="457200" y="0"/>
            <a:ext cx="8229600" cy="769472"/>
          </a:xfrm>
        </p:spPr>
        <p:txBody>
          <a:bodyPr>
            <a:normAutofit/>
          </a:bodyPr>
          <a:lstStyle>
            <a:lvl1pPr>
              <a:defRPr sz="3200" b="1">
                <a:solidFill>
                  <a:srgbClr val="0D3985"/>
                </a:solidFill>
                <a:latin typeface="Segoe UI Semibold" panose="020B07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92957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2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094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ctr" defTabSz="457200" rtl="0" eaLnBrk="1" latinLnBrk="0" hangingPunct="1">
        <a:spcBef>
          <a:spcPct val="0"/>
        </a:spcBef>
        <a:buNone/>
        <a:defRPr sz="4400" kern="1200">
          <a:solidFill>
            <a:schemeClr val="tx1"/>
          </a:solidFill>
          <a:latin typeface="Myriad Pro" panose="020B05030304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panose="020B0503030403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panose="020B0503030403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panose="020B0503030403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panose="020B0503030403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young_nanoscientists@nanofase.eu"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1595" y="2230438"/>
            <a:ext cx="8240811" cy="2397125"/>
          </a:xfrm>
        </p:spPr>
        <p:txBody>
          <a:bodyPr/>
          <a:lstStyle/>
          <a:p>
            <a:r>
              <a:rPr lang="en-GB" sz="4800" dirty="0">
                <a:latin typeface="Calibri" panose="020F0502020204030204" pitchFamily="34" charset="0"/>
              </a:rPr>
              <a:t>Young </a:t>
            </a:r>
            <a:r>
              <a:rPr lang="en-GB" sz="4800" dirty="0" err="1">
                <a:latin typeface="Calibri" panose="020F0502020204030204" pitchFamily="34" charset="0"/>
              </a:rPr>
              <a:t>Nanoscientists</a:t>
            </a:r>
            <a:r>
              <a:rPr lang="en-GB" sz="4800" dirty="0">
                <a:latin typeface="Calibri" panose="020F0502020204030204" pitchFamily="34" charset="0"/>
              </a:rPr>
              <a:t> Group</a:t>
            </a:r>
          </a:p>
          <a:p>
            <a:r>
              <a:rPr lang="en-GB" sz="3200" dirty="0" smtClean="0">
                <a:latin typeface="Calibri" panose="020F0502020204030204" pitchFamily="34" charset="0"/>
              </a:rPr>
              <a:t>Lila Thornton</a:t>
            </a:r>
            <a:endParaRPr lang="en-GB" sz="3200" dirty="0">
              <a:latin typeface="Calibri" panose="020F0502020204030204" pitchFamily="34" charset="0"/>
            </a:endParaRPr>
          </a:p>
        </p:txBody>
      </p:sp>
      <p:sp>
        <p:nvSpPr>
          <p:cNvPr id="3" name="TextBox 2">
            <a:extLst>
              <a:ext uri="{FF2B5EF4-FFF2-40B4-BE49-F238E27FC236}">
                <a16:creationId xmlns:a16="http://schemas.microsoft.com/office/drawing/2014/main" xmlns="" id="{2B4F7947-E4B8-445B-B7EB-6A95A9F95FFE}"/>
              </a:ext>
            </a:extLst>
          </p:cNvPr>
          <p:cNvSpPr txBox="1"/>
          <p:nvPr/>
        </p:nvSpPr>
        <p:spPr>
          <a:xfrm>
            <a:off x="1928191" y="5257799"/>
            <a:ext cx="5287618" cy="523220"/>
          </a:xfrm>
          <a:prstGeom prst="rect">
            <a:avLst/>
          </a:prstGeom>
          <a:noFill/>
        </p:spPr>
        <p:txBody>
          <a:bodyPr wrap="square" rtlCol="0">
            <a:spAutoFit/>
          </a:bodyPr>
          <a:lstStyle/>
          <a:p>
            <a:pPr algn="ctr"/>
            <a:r>
              <a:rPr lang="en-US" sz="2800" b="1" i="1" dirty="0"/>
              <a:t>Information and invitation</a:t>
            </a:r>
          </a:p>
        </p:txBody>
      </p:sp>
    </p:spTree>
    <p:extLst>
      <p:ext uri="{BB962C8B-B14F-4D97-AF65-F5344CB8AC3E}">
        <p14:creationId xmlns:p14="http://schemas.microsoft.com/office/powerpoint/2010/main" val="159466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 And having fun!</a:t>
            </a:r>
          </a:p>
        </p:txBody>
      </p:sp>
      <p:sp>
        <p:nvSpPr>
          <p:cNvPr id="6" name="Rectangle 5"/>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98" y="997343"/>
            <a:ext cx="7569005" cy="5676754"/>
          </a:xfrm>
          <a:prstGeom prst="rect">
            <a:avLst/>
          </a:prstGeom>
        </p:spPr>
      </p:pic>
    </p:spTree>
    <p:extLst>
      <p:ext uri="{BB962C8B-B14F-4D97-AF65-F5344CB8AC3E}">
        <p14:creationId xmlns:p14="http://schemas.microsoft.com/office/powerpoint/2010/main" val="373784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Join us:</a:t>
            </a:r>
          </a:p>
        </p:txBody>
      </p:sp>
      <p:sp>
        <p:nvSpPr>
          <p:cNvPr id="4" name="Rectangle 3"/>
          <p:cNvSpPr/>
          <p:nvPr/>
        </p:nvSpPr>
        <p:spPr>
          <a:xfrm>
            <a:off x="1848819" y="1415002"/>
            <a:ext cx="5446363" cy="1384995"/>
          </a:xfrm>
          <a:prstGeom prst="rect">
            <a:avLst/>
          </a:prstGeom>
        </p:spPr>
        <p:txBody>
          <a:bodyPr wrap="none">
            <a:spAutoFit/>
          </a:bodyPr>
          <a:lstStyle/>
          <a:p>
            <a:pPr algn="ctr"/>
            <a:r>
              <a:rPr lang="en-GB" sz="2800" dirty="0">
                <a:hlinkClick r:id="rId2"/>
              </a:rPr>
              <a:t>young_nanoscientists@nanofase.eu</a:t>
            </a:r>
            <a:endParaRPr lang="en-GB" sz="2800" dirty="0"/>
          </a:p>
          <a:p>
            <a:pPr algn="ctr"/>
            <a:endParaRPr lang="en-GB" sz="2800" dirty="0"/>
          </a:p>
          <a:p>
            <a:pPr algn="ctr"/>
            <a:endParaRPr lang="en-GB" sz="2800" dirty="0"/>
          </a:p>
        </p:txBody>
      </p:sp>
      <p:sp>
        <p:nvSpPr>
          <p:cNvPr id="2" name="AutoShape 2" descr="RÃ©sultats de recherche d'images pour Â«Â logo linkedinÂ 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RÃ©sultats de recherche d'images pour Â«Â logo linkedinÂ Â»"/>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RÃ©sultats de recherche d'images pour Â«Â logo linkedinÂ Â»"/>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2924" t="32742" r="22294" b="33629"/>
          <a:stretch/>
        </p:blipFill>
        <p:spPr bwMode="auto">
          <a:xfrm>
            <a:off x="4572000" y="3914464"/>
            <a:ext cx="2014458" cy="75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512" y="3769107"/>
            <a:ext cx="1219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xmlns="" id="{53EC3318-6892-446B-B82F-442D110BC96D}"/>
              </a:ext>
            </a:extLst>
          </p:cNvPr>
          <p:cNvSpPr txBox="1"/>
          <p:nvPr/>
        </p:nvSpPr>
        <p:spPr>
          <a:xfrm>
            <a:off x="457200" y="929327"/>
            <a:ext cx="8325816" cy="461665"/>
          </a:xfrm>
          <a:prstGeom prst="rect">
            <a:avLst/>
          </a:prstGeom>
          <a:noFill/>
        </p:spPr>
        <p:txBody>
          <a:bodyPr wrap="square" rtlCol="0">
            <a:spAutoFit/>
          </a:bodyPr>
          <a:lstStyle/>
          <a:p>
            <a:r>
              <a:rPr lang="en-US" sz="2400" dirty="0"/>
              <a:t>If you are interested write us an email to:</a:t>
            </a:r>
          </a:p>
        </p:txBody>
      </p:sp>
      <p:sp>
        <p:nvSpPr>
          <p:cNvPr id="9" name="Rectangle 8">
            <a:extLst>
              <a:ext uri="{FF2B5EF4-FFF2-40B4-BE49-F238E27FC236}">
                <a16:creationId xmlns:a16="http://schemas.microsoft.com/office/drawing/2014/main" xmlns="" id="{D00CFF2E-86D0-40FD-8F20-B66B829C6CB5}"/>
              </a:ext>
            </a:extLst>
          </p:cNvPr>
          <p:cNvSpPr/>
          <p:nvPr/>
        </p:nvSpPr>
        <p:spPr>
          <a:xfrm>
            <a:off x="2817851" y="3022942"/>
            <a:ext cx="3604513" cy="523220"/>
          </a:xfrm>
          <a:prstGeom prst="rect">
            <a:avLst/>
          </a:prstGeom>
        </p:spPr>
        <p:txBody>
          <a:bodyPr wrap="none">
            <a:spAutoFit/>
          </a:bodyPr>
          <a:lstStyle/>
          <a:p>
            <a:pPr algn="ctr"/>
            <a:r>
              <a:rPr lang="en-GB" sz="2800" dirty="0"/>
              <a:t>“Young </a:t>
            </a:r>
            <a:r>
              <a:rPr lang="en-GB" sz="2800" dirty="0" err="1"/>
              <a:t>NanoScientists</a:t>
            </a:r>
            <a:r>
              <a:rPr lang="en-GB" sz="2800" dirty="0"/>
              <a:t>”</a:t>
            </a:r>
          </a:p>
        </p:txBody>
      </p:sp>
      <p:sp>
        <p:nvSpPr>
          <p:cNvPr id="12" name="TextBox 11">
            <a:extLst>
              <a:ext uri="{FF2B5EF4-FFF2-40B4-BE49-F238E27FC236}">
                <a16:creationId xmlns:a16="http://schemas.microsoft.com/office/drawing/2014/main" xmlns="" id="{4C07384F-4187-4ED1-9450-2FB219C564B4}"/>
              </a:ext>
            </a:extLst>
          </p:cNvPr>
          <p:cNvSpPr txBox="1"/>
          <p:nvPr/>
        </p:nvSpPr>
        <p:spPr>
          <a:xfrm>
            <a:off x="457200" y="2298566"/>
            <a:ext cx="8325816" cy="461665"/>
          </a:xfrm>
          <a:prstGeom prst="rect">
            <a:avLst/>
          </a:prstGeom>
          <a:noFill/>
        </p:spPr>
        <p:txBody>
          <a:bodyPr wrap="square" rtlCol="0">
            <a:spAutoFit/>
          </a:bodyPr>
          <a:lstStyle/>
          <a:p>
            <a:r>
              <a:rPr lang="en-US" sz="2400" dirty="0"/>
              <a:t>You can also find us in social media:</a:t>
            </a:r>
          </a:p>
        </p:txBody>
      </p:sp>
      <p:sp>
        <p:nvSpPr>
          <p:cNvPr id="13" name="TextBox 12">
            <a:extLst>
              <a:ext uri="{FF2B5EF4-FFF2-40B4-BE49-F238E27FC236}">
                <a16:creationId xmlns:a16="http://schemas.microsoft.com/office/drawing/2014/main" xmlns="" id="{1A4528E7-0BC1-417C-8507-29DF0B98E5A1}"/>
              </a:ext>
            </a:extLst>
          </p:cNvPr>
          <p:cNvSpPr txBox="1"/>
          <p:nvPr/>
        </p:nvSpPr>
        <p:spPr>
          <a:xfrm>
            <a:off x="2246243" y="5553821"/>
            <a:ext cx="5446363" cy="461665"/>
          </a:xfrm>
          <a:prstGeom prst="rect">
            <a:avLst/>
          </a:prstGeom>
          <a:noFill/>
        </p:spPr>
        <p:txBody>
          <a:bodyPr wrap="square" rtlCol="0">
            <a:spAutoFit/>
          </a:bodyPr>
          <a:lstStyle/>
          <a:p>
            <a:r>
              <a:rPr lang="en-US" sz="2400" b="1" dirty="0"/>
              <a:t>OR JUST MEET US DURING THE BREAKS!!</a:t>
            </a:r>
          </a:p>
        </p:txBody>
      </p:sp>
    </p:spTree>
    <p:extLst>
      <p:ext uri="{BB962C8B-B14F-4D97-AF65-F5344CB8AC3E}">
        <p14:creationId xmlns:p14="http://schemas.microsoft.com/office/powerpoint/2010/main" val="5321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79470"/>
            <a:ext cx="9144000" cy="83127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US" sz="4800" dirty="0">
                <a:latin typeface="+mj-lt"/>
              </a:rPr>
              <a:t>What is it?</a:t>
            </a:r>
          </a:p>
        </p:txBody>
      </p:sp>
      <p:sp>
        <p:nvSpPr>
          <p:cNvPr id="55" name="Rectangle 54"/>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243445" y="1050519"/>
            <a:ext cx="8502735" cy="1569660"/>
          </a:xfrm>
          <a:prstGeom prst="rect">
            <a:avLst/>
          </a:prstGeom>
          <a:noFill/>
        </p:spPr>
        <p:txBody>
          <a:bodyPr wrap="square" rtlCol="0">
            <a:spAutoFit/>
          </a:bodyPr>
          <a:lstStyle/>
          <a:p>
            <a:pPr marL="450850">
              <a:lnSpc>
                <a:spcPct val="150000"/>
              </a:lnSpc>
              <a:buClr>
                <a:schemeClr val="tx2"/>
              </a:buClr>
            </a:pPr>
            <a:r>
              <a:rPr lang="en-GB" sz="3200" dirty="0"/>
              <a:t>Initiative to create a network of nano-scientists in early stages of their careers</a:t>
            </a:r>
          </a:p>
        </p:txBody>
      </p:sp>
      <p:sp>
        <p:nvSpPr>
          <p:cNvPr id="7" name="TextBox 6"/>
          <p:cNvSpPr txBox="1"/>
          <p:nvPr/>
        </p:nvSpPr>
        <p:spPr>
          <a:xfrm>
            <a:off x="3119202" y="4423355"/>
            <a:ext cx="5153893" cy="1493358"/>
          </a:xfrm>
          <a:prstGeom prst="rect">
            <a:avLst/>
          </a:prstGeom>
          <a:noFill/>
        </p:spPr>
        <p:txBody>
          <a:bodyPr wrap="square" rtlCol="0">
            <a:spAutoFit/>
          </a:bodyPr>
          <a:lstStyle/>
          <a:p>
            <a:pPr marL="450850">
              <a:lnSpc>
                <a:spcPct val="150000"/>
              </a:lnSpc>
              <a:buClr>
                <a:schemeClr val="tx2"/>
              </a:buClr>
            </a:pPr>
            <a:r>
              <a:rPr lang="de-CH" sz="3200" dirty="0" err="1"/>
              <a:t>PhD</a:t>
            </a:r>
            <a:r>
              <a:rPr lang="de-CH" sz="3200" dirty="0"/>
              <a:t> </a:t>
            </a:r>
            <a:r>
              <a:rPr lang="de-CH" sz="3200" dirty="0" err="1"/>
              <a:t>students</a:t>
            </a:r>
            <a:endParaRPr lang="de-CH" sz="3200" dirty="0"/>
          </a:p>
          <a:p>
            <a:pPr marL="450850">
              <a:lnSpc>
                <a:spcPct val="150000"/>
              </a:lnSpc>
              <a:buClr>
                <a:schemeClr val="tx2"/>
              </a:buClr>
            </a:pPr>
            <a:r>
              <a:rPr lang="de-CH" sz="3200" dirty="0"/>
              <a:t>Post-</a:t>
            </a:r>
            <a:r>
              <a:rPr lang="de-CH" sz="3200" dirty="0" err="1"/>
              <a:t>docs</a:t>
            </a:r>
            <a:endParaRPr lang="de-CH" sz="3200" dirty="0"/>
          </a:p>
        </p:txBody>
      </p:sp>
      <p:sp>
        <p:nvSpPr>
          <p:cNvPr id="8" name="Title 1"/>
          <p:cNvSpPr txBox="1">
            <a:spLocks/>
          </p:cNvSpPr>
          <p:nvPr/>
        </p:nvSpPr>
        <p:spPr>
          <a:xfrm>
            <a:off x="380013" y="3526975"/>
            <a:ext cx="8229600" cy="7694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rgbClr val="0D3985"/>
                </a:solidFill>
                <a:latin typeface="Segoe UI Semibold" panose="020B0702040204020203" pitchFamily="34" charset="0"/>
                <a:ea typeface="Segoe UI" panose="020B0502040204020203" pitchFamily="34" charset="0"/>
                <a:cs typeface="Segoe UI" panose="020B0502040204020203" pitchFamily="34" charset="0"/>
              </a:defRPr>
            </a:lvl1pPr>
          </a:lstStyle>
          <a:p>
            <a:r>
              <a:rPr lang="en-US" sz="4800" dirty="0">
                <a:latin typeface="+mj-lt"/>
              </a:rPr>
              <a:t>Who can join?</a:t>
            </a:r>
          </a:p>
        </p:txBody>
      </p:sp>
    </p:spTree>
    <p:extLst>
      <p:ext uri="{BB962C8B-B14F-4D97-AF65-F5344CB8AC3E}">
        <p14:creationId xmlns:p14="http://schemas.microsoft.com/office/powerpoint/2010/main" val="2885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mj-lt"/>
              </a:rPr>
              <a:t>Who is already there?</a:t>
            </a:r>
          </a:p>
        </p:txBody>
      </p:sp>
      <p:sp>
        <p:nvSpPr>
          <p:cNvPr id="55" name="Rectangle 54"/>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0" y="980658"/>
            <a:ext cx="7968343" cy="3785652"/>
          </a:xfrm>
          <a:prstGeom prst="rect">
            <a:avLst/>
          </a:prstGeom>
          <a:noFill/>
        </p:spPr>
        <p:txBody>
          <a:bodyPr wrap="square" rtlCol="0">
            <a:spAutoFit/>
          </a:bodyPr>
          <a:lstStyle/>
          <a:p>
            <a:pPr marL="450850">
              <a:lnSpc>
                <a:spcPct val="150000"/>
              </a:lnSpc>
              <a:buClr>
                <a:schemeClr val="tx2"/>
              </a:buClr>
            </a:pPr>
            <a:r>
              <a:rPr lang="en-GB" sz="3200" dirty="0"/>
              <a:t>Around </a:t>
            </a:r>
            <a:r>
              <a:rPr lang="en-GB" sz="3200" dirty="0" smtClean="0"/>
              <a:t>60 </a:t>
            </a:r>
            <a:r>
              <a:rPr lang="en-GB" sz="3200" dirty="0"/>
              <a:t>people</a:t>
            </a:r>
          </a:p>
          <a:p>
            <a:pPr marL="1422400" lvl="1" indent="-514350">
              <a:lnSpc>
                <a:spcPct val="150000"/>
              </a:lnSpc>
              <a:buClr>
                <a:schemeClr val="tx2"/>
              </a:buClr>
              <a:buFont typeface="Arial" panose="020B0604020202020204" pitchFamily="34" charset="0"/>
              <a:buChar char="•"/>
            </a:pPr>
            <a:r>
              <a:rPr lang="en-GB" sz="3200" dirty="0"/>
              <a:t>Ecotoxicity</a:t>
            </a:r>
          </a:p>
          <a:p>
            <a:pPr marL="1422400" lvl="1" indent="-514350">
              <a:lnSpc>
                <a:spcPct val="150000"/>
              </a:lnSpc>
              <a:buClr>
                <a:schemeClr val="tx2"/>
              </a:buClr>
              <a:buFont typeface="Arial" panose="020B0604020202020204" pitchFamily="34" charset="0"/>
              <a:buChar char="•"/>
            </a:pPr>
            <a:r>
              <a:rPr lang="en-GB" sz="3200" dirty="0"/>
              <a:t>Fate</a:t>
            </a:r>
          </a:p>
          <a:p>
            <a:pPr marL="1422400" lvl="1" indent="-514350">
              <a:lnSpc>
                <a:spcPct val="150000"/>
              </a:lnSpc>
              <a:buClr>
                <a:schemeClr val="tx2"/>
              </a:buClr>
              <a:buFont typeface="Arial" panose="020B0604020202020204" pitchFamily="34" charset="0"/>
              <a:buChar char="•"/>
            </a:pPr>
            <a:r>
              <a:rPr lang="en-GB" sz="3200" dirty="0"/>
              <a:t>Exposure</a:t>
            </a:r>
          </a:p>
          <a:p>
            <a:pPr marL="1422400" lvl="1" indent="-514350">
              <a:lnSpc>
                <a:spcPct val="150000"/>
              </a:lnSpc>
              <a:buClr>
                <a:schemeClr val="tx2"/>
              </a:buClr>
              <a:buFont typeface="Arial" panose="020B0604020202020204" pitchFamily="34" charset="0"/>
              <a:buChar char="•"/>
            </a:pPr>
            <a:r>
              <a:rPr lang="en-GB" sz="3200" dirty="0"/>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670" y="3811078"/>
            <a:ext cx="2458055" cy="71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445" y="1393664"/>
            <a:ext cx="1123318" cy="112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3133" y="1187544"/>
            <a:ext cx="2406112" cy="76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360" y="2794104"/>
            <a:ext cx="1792440" cy="71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126" y="5068600"/>
            <a:ext cx="2820637" cy="53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1710" y="3874448"/>
            <a:ext cx="1288957" cy="89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6189" y="5727313"/>
            <a:ext cx="1892504" cy="70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8902" y="3155031"/>
            <a:ext cx="1758280" cy="50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NanoFase311.psd">
            <a:extLst>
              <a:ext uri="{FF2B5EF4-FFF2-40B4-BE49-F238E27FC236}">
                <a16:creationId xmlns:a16="http://schemas.microsoft.com/office/drawing/2014/main" xmlns="" id="{D559BFED-ACD8-4AA0-A5FA-EEEF6CAA49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47" y="4603451"/>
            <a:ext cx="5617725" cy="2247724"/>
          </a:xfrm>
          <a:prstGeom prst="rect">
            <a:avLst/>
          </a:prstGeom>
        </p:spPr>
      </p:pic>
      <p:sp>
        <p:nvSpPr>
          <p:cNvPr id="11266" name="AutoShape 2" descr="Resultado de imagen de duke univers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268" name="AutoShape 4" descr="Resultado de imagen de duke univers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270" name="AutoShape 6" descr="Resultado de imagen de duke univers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1272" name="Picture 8" descr="Resultado de imagen de duke university logo"/>
          <p:cNvPicPr>
            <a:picLocks noChangeAspect="1" noChangeArrowheads="1"/>
          </p:cNvPicPr>
          <p:nvPr/>
        </p:nvPicPr>
        <p:blipFill>
          <a:blip r:embed="rId12"/>
          <a:srcRect/>
          <a:stretch>
            <a:fillRect/>
          </a:stretch>
        </p:blipFill>
        <p:spPr bwMode="auto">
          <a:xfrm>
            <a:off x="4514642" y="1955323"/>
            <a:ext cx="2223093" cy="972603"/>
          </a:xfrm>
          <a:prstGeom prst="rect">
            <a:avLst/>
          </a:prstGeom>
          <a:noFill/>
        </p:spPr>
      </p:pic>
    </p:spTree>
    <p:extLst>
      <p:ext uri="{BB962C8B-B14F-4D97-AF65-F5344CB8AC3E}">
        <p14:creationId xmlns:p14="http://schemas.microsoft.com/office/powerpoint/2010/main" val="10850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500"/>
                                        <p:tgtEl>
                                          <p:spTgt spid="30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500"/>
                                        <p:tgtEl>
                                          <p:spTgt spid="307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79"/>
                                        </p:tgtEl>
                                        <p:attrNameLst>
                                          <p:attrName>style.visibility</p:attrName>
                                        </p:attrNameLst>
                                      </p:cBhvr>
                                      <p:to>
                                        <p:strVal val="visible"/>
                                      </p:to>
                                    </p:set>
                                    <p:animEffect transition="in" filter="fade">
                                      <p:cBhvr>
                                        <p:cTn id="23" dur="500"/>
                                        <p:tgtEl>
                                          <p:spTgt spid="307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81"/>
                                        </p:tgtEl>
                                        <p:attrNameLst>
                                          <p:attrName>style.visibility</p:attrName>
                                        </p:attrNameLst>
                                      </p:cBhvr>
                                      <p:to>
                                        <p:strVal val="visible"/>
                                      </p:to>
                                    </p:set>
                                    <p:animEffect transition="in" filter="fade">
                                      <p:cBhvr>
                                        <p:cTn id="31" dur="500"/>
                                        <p:tgtEl>
                                          <p:spTgt spid="308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fade">
                                      <p:cBhvr>
                                        <p:cTn id="35" dur="500"/>
                                        <p:tgtEl>
                                          <p:spTgt spid="308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272"/>
                                        </p:tgtEl>
                                        <p:attrNameLst>
                                          <p:attrName>style.visibility</p:attrName>
                                        </p:attrNameLst>
                                      </p:cBhvr>
                                      <p:to>
                                        <p:strVal val="visible"/>
                                      </p:to>
                                    </p:set>
                                    <p:animEffect transition="in" filter="fade">
                                      <p:cBhvr>
                                        <p:cTn id="39" dur="500"/>
                                        <p:tgtEl>
                                          <p:spTgt spid="112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fade">
                                      <p:cBhvr>
                                        <p:cTn id="53" dur="500"/>
                                        <p:tgtEl>
                                          <p:spTgt spid="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latin typeface="+mj-lt"/>
              </a:rPr>
              <a:t>Goals</a:t>
            </a:r>
          </a:p>
        </p:txBody>
      </p:sp>
      <p:sp>
        <p:nvSpPr>
          <p:cNvPr id="55" name="Rectangle 54"/>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558138" y="1056919"/>
            <a:ext cx="7968343" cy="2308324"/>
          </a:xfrm>
          <a:prstGeom prst="rect">
            <a:avLst/>
          </a:prstGeom>
          <a:noFill/>
        </p:spPr>
        <p:txBody>
          <a:bodyPr wrap="square" rtlCol="0">
            <a:spAutoFit/>
          </a:bodyPr>
          <a:lstStyle/>
          <a:p>
            <a:pPr marL="177800" defTabSz="273050">
              <a:lnSpc>
                <a:spcPct val="150000"/>
              </a:lnSpc>
              <a:buClr>
                <a:schemeClr val="tx2"/>
              </a:buClr>
            </a:pPr>
            <a:r>
              <a:rPr lang="en-GB" sz="3200" dirty="0"/>
              <a:t>Support each other:</a:t>
            </a:r>
          </a:p>
          <a:p>
            <a:pPr marL="965200" indent="-514350">
              <a:lnSpc>
                <a:spcPct val="150000"/>
              </a:lnSpc>
              <a:buClr>
                <a:schemeClr val="tx2"/>
              </a:buClr>
              <a:buFont typeface="+mj-lt"/>
              <a:buAutoNum type="arabicPeriod"/>
            </a:pPr>
            <a:r>
              <a:rPr lang="en-GB" sz="3200" dirty="0"/>
              <a:t>Networking</a:t>
            </a:r>
          </a:p>
          <a:p>
            <a:pPr marL="965200" indent="-514350">
              <a:lnSpc>
                <a:spcPct val="150000"/>
              </a:lnSpc>
              <a:buClr>
                <a:schemeClr val="tx2"/>
              </a:buClr>
              <a:buFont typeface="+mj-lt"/>
              <a:buAutoNum type="arabicPeriod"/>
            </a:pPr>
            <a:r>
              <a:rPr lang="en-GB" sz="3200" dirty="0"/>
              <a:t>Promote cooperation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305" y="3467595"/>
            <a:ext cx="2556543" cy="3069770"/>
          </a:xfrm>
          <a:prstGeom prst="rect">
            <a:avLst/>
          </a:prstGeom>
        </p:spPr>
      </p:pic>
    </p:spTree>
    <p:extLst>
      <p:ext uri="{BB962C8B-B14F-4D97-AF65-F5344CB8AC3E}">
        <p14:creationId xmlns:p14="http://schemas.microsoft.com/office/powerpoint/2010/main" val="3590352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Activities</a:t>
            </a:r>
          </a:p>
        </p:txBody>
      </p:sp>
      <p:sp>
        <p:nvSpPr>
          <p:cNvPr id="6" name="Rectangle 5"/>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380004" y="1009435"/>
            <a:ext cx="8395855" cy="5262979"/>
          </a:xfrm>
          <a:prstGeom prst="rect">
            <a:avLst/>
          </a:prstGeom>
          <a:noFill/>
        </p:spPr>
        <p:txBody>
          <a:bodyPr wrap="square" rtlCol="0">
            <a:spAutoFit/>
          </a:bodyPr>
          <a:lstStyle/>
          <a:p>
            <a:pPr marL="82550">
              <a:lnSpc>
                <a:spcPct val="150000"/>
              </a:lnSpc>
              <a:buClr>
                <a:schemeClr val="tx2"/>
              </a:buClr>
            </a:pPr>
            <a:r>
              <a:rPr lang="en-GB" sz="3200" dirty="0"/>
              <a:t>Meetings (via webinars)</a:t>
            </a:r>
          </a:p>
          <a:p>
            <a:pPr marL="996950" lvl="1" indent="-457200">
              <a:lnSpc>
                <a:spcPct val="150000"/>
              </a:lnSpc>
              <a:buClr>
                <a:schemeClr val="tx2"/>
              </a:buClr>
              <a:buFont typeface="Arial" panose="020B0604020202020204" pitchFamily="34" charset="0"/>
              <a:buChar char="•"/>
            </a:pPr>
            <a:r>
              <a:rPr lang="en-GB" sz="3200" dirty="0"/>
              <a:t>Exchange information</a:t>
            </a:r>
          </a:p>
          <a:p>
            <a:pPr marL="992188" lvl="1" indent="-452438">
              <a:lnSpc>
                <a:spcPct val="150000"/>
              </a:lnSpc>
              <a:buClr>
                <a:schemeClr val="tx2"/>
              </a:buClr>
              <a:buFont typeface="Arial" panose="020B0604020202020204" pitchFamily="34" charset="0"/>
              <a:buChar char="•"/>
            </a:pPr>
            <a:r>
              <a:rPr lang="en-GB" sz="3200" dirty="0"/>
              <a:t>Practice talks &amp; scientific discussions</a:t>
            </a:r>
          </a:p>
          <a:p>
            <a:pPr marL="82550">
              <a:lnSpc>
                <a:spcPct val="150000"/>
              </a:lnSpc>
              <a:buClr>
                <a:schemeClr val="tx2"/>
              </a:buClr>
            </a:pPr>
            <a:r>
              <a:rPr lang="en-GB" sz="3200" dirty="0"/>
              <a:t>Introduction videos</a:t>
            </a:r>
          </a:p>
          <a:p>
            <a:pPr marL="982663" lvl="1" indent="-514350">
              <a:lnSpc>
                <a:spcPct val="150000"/>
              </a:lnSpc>
              <a:buClr>
                <a:schemeClr val="tx2"/>
              </a:buClr>
              <a:buFont typeface="Arial" panose="020B0604020202020204" pitchFamily="34" charset="0"/>
              <a:buChar char="•"/>
            </a:pPr>
            <a:r>
              <a:rPr lang="en-GB" sz="3200" dirty="0"/>
              <a:t>Formal CV</a:t>
            </a:r>
          </a:p>
          <a:p>
            <a:pPr marL="982663" lvl="1" indent="-514350">
              <a:lnSpc>
                <a:spcPct val="150000"/>
              </a:lnSpc>
              <a:buClr>
                <a:schemeClr val="tx2"/>
              </a:buClr>
              <a:buFont typeface="Arial" panose="020B0604020202020204" pitchFamily="34" charset="0"/>
              <a:buChar char="•"/>
            </a:pPr>
            <a:r>
              <a:rPr lang="en-GB" sz="3200" dirty="0"/>
              <a:t>Informal presentation of working facilities</a:t>
            </a:r>
          </a:p>
          <a:p>
            <a:pPr marL="11113">
              <a:lnSpc>
                <a:spcPct val="150000"/>
              </a:lnSpc>
              <a:buClr>
                <a:schemeClr val="tx2"/>
              </a:buClr>
            </a:pPr>
            <a:r>
              <a:rPr lang="en-GB" sz="3200" dirty="0"/>
              <a:t>Organizing events</a:t>
            </a:r>
          </a:p>
        </p:txBody>
      </p:sp>
    </p:spTree>
    <p:extLst>
      <p:ext uri="{BB962C8B-B14F-4D97-AF65-F5344CB8AC3E}">
        <p14:creationId xmlns:p14="http://schemas.microsoft.com/office/powerpoint/2010/main" val="30765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Activities</a:t>
            </a:r>
          </a:p>
        </p:txBody>
      </p:sp>
      <p:sp>
        <p:nvSpPr>
          <p:cNvPr id="6" name="Rectangle 5"/>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502"/>
          <a:stretch/>
        </p:blipFill>
        <p:spPr bwMode="auto">
          <a:xfrm>
            <a:off x="1559979" y="1009403"/>
            <a:ext cx="6024043" cy="539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28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Activities</a:t>
            </a:r>
          </a:p>
        </p:txBody>
      </p:sp>
      <p:sp>
        <p:nvSpPr>
          <p:cNvPr id="6" name="Rectangle 5"/>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380004" y="985667"/>
            <a:ext cx="8395855" cy="3046988"/>
          </a:xfrm>
          <a:prstGeom prst="rect">
            <a:avLst/>
          </a:prstGeom>
          <a:noFill/>
        </p:spPr>
        <p:txBody>
          <a:bodyPr wrap="square" rtlCol="0">
            <a:spAutoFit/>
          </a:bodyPr>
          <a:lstStyle/>
          <a:p>
            <a:pPr marL="11113">
              <a:lnSpc>
                <a:spcPct val="150000"/>
              </a:lnSpc>
              <a:buClr>
                <a:schemeClr val="tx2"/>
              </a:buClr>
            </a:pPr>
            <a:r>
              <a:rPr lang="en-GB" sz="3200" dirty="0"/>
              <a:t>Video tutorials</a:t>
            </a:r>
          </a:p>
          <a:p>
            <a:pPr marL="982663" lvl="1" indent="-514350">
              <a:lnSpc>
                <a:spcPct val="150000"/>
              </a:lnSpc>
              <a:buClr>
                <a:schemeClr val="tx2"/>
              </a:buClr>
              <a:buFont typeface="Arial" panose="020B0604020202020204" pitchFamily="34" charset="0"/>
              <a:buChar char="•"/>
            </a:pPr>
            <a:r>
              <a:rPr lang="en-GB" sz="3200" dirty="0"/>
              <a:t>Coding</a:t>
            </a:r>
          </a:p>
          <a:p>
            <a:pPr marL="982663" lvl="1" indent="-514350">
              <a:lnSpc>
                <a:spcPct val="150000"/>
              </a:lnSpc>
              <a:buClr>
                <a:schemeClr val="tx2"/>
              </a:buClr>
              <a:buFont typeface="Arial" panose="020B0604020202020204" pitchFamily="34" charset="0"/>
              <a:buChar char="•"/>
            </a:pPr>
            <a:r>
              <a:rPr lang="en-GB" sz="3200" dirty="0"/>
              <a:t>Software</a:t>
            </a:r>
          </a:p>
          <a:p>
            <a:pPr marL="982663" lvl="1" indent="-514350">
              <a:lnSpc>
                <a:spcPct val="150000"/>
              </a:lnSpc>
              <a:buClr>
                <a:schemeClr val="tx2"/>
              </a:buClr>
              <a:buFont typeface="Arial" panose="020B0604020202020204" pitchFamily="34" charset="0"/>
              <a:buChar char="•"/>
            </a:pPr>
            <a:r>
              <a:rPr lang="en-GB" sz="3200" dirty="0"/>
              <a:t>Lab tools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954" y="4203296"/>
            <a:ext cx="1471605" cy="20906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262" y="4559840"/>
            <a:ext cx="2386941" cy="1591294"/>
          </a:xfrm>
          <a:prstGeom prst="rect">
            <a:avLst/>
          </a:prstGeom>
        </p:spPr>
      </p:pic>
      <p:sp>
        <p:nvSpPr>
          <p:cNvPr id="5" name="TextBox 4"/>
          <p:cNvSpPr txBox="1"/>
          <p:nvPr/>
        </p:nvSpPr>
        <p:spPr>
          <a:xfrm>
            <a:off x="3019638" y="4072178"/>
            <a:ext cx="755335" cy="1569660"/>
          </a:xfrm>
          <a:prstGeom prst="rect">
            <a:avLst/>
          </a:prstGeom>
          <a:noFill/>
        </p:spPr>
        <p:txBody>
          <a:bodyPr wrap="none" rtlCol="0">
            <a:spAutoFit/>
          </a:bodyPr>
          <a:lstStyle/>
          <a:p>
            <a:r>
              <a:rPr lang="de-CH" sz="9600" b="1" dirty="0">
                <a:solidFill>
                  <a:srgbClr val="FF0000"/>
                </a:solidFill>
              </a:rPr>
              <a:t>?</a:t>
            </a:r>
            <a:endParaRPr lang="en-GB" sz="9600" b="1" dirty="0">
              <a:solidFill>
                <a:srgbClr val="FF0000"/>
              </a:solidFill>
            </a:endParaRPr>
          </a:p>
        </p:txBody>
      </p:sp>
    </p:spTree>
    <p:extLst>
      <p:ext uri="{BB962C8B-B14F-4D97-AF65-F5344CB8AC3E}">
        <p14:creationId xmlns:p14="http://schemas.microsoft.com/office/powerpoint/2010/main" val="81034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Activities</a:t>
            </a:r>
          </a:p>
        </p:txBody>
      </p:sp>
      <p:sp>
        <p:nvSpPr>
          <p:cNvPr id="6" name="Rectangle 5"/>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457199" y="1365673"/>
            <a:ext cx="8395855" cy="830997"/>
          </a:xfrm>
          <a:prstGeom prst="rect">
            <a:avLst/>
          </a:prstGeom>
          <a:noFill/>
        </p:spPr>
        <p:txBody>
          <a:bodyPr wrap="square" rtlCol="0">
            <a:spAutoFit/>
          </a:bodyPr>
          <a:lstStyle/>
          <a:p>
            <a:pPr marL="11113">
              <a:lnSpc>
                <a:spcPct val="150000"/>
              </a:lnSpc>
              <a:buClr>
                <a:schemeClr val="tx2"/>
              </a:buClr>
            </a:pPr>
            <a:r>
              <a:rPr lang="en-GB" sz="3200" dirty="0"/>
              <a:t>Open to suggestions!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603" y="2268205"/>
            <a:ext cx="4355274" cy="4355274"/>
          </a:xfrm>
          <a:prstGeom prst="rect">
            <a:avLst/>
          </a:prstGeom>
        </p:spPr>
      </p:pic>
    </p:spTree>
    <p:extLst>
      <p:ext uri="{BB962C8B-B14F-4D97-AF65-F5344CB8AC3E}">
        <p14:creationId xmlns:p14="http://schemas.microsoft.com/office/powerpoint/2010/main" val="2041547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a:latin typeface="+mj-lt"/>
              </a:rPr>
              <a:t>… And having fun!</a:t>
            </a:r>
          </a:p>
        </p:txBody>
      </p:sp>
      <p:sp>
        <p:nvSpPr>
          <p:cNvPr id="6" name="Rectangle 5"/>
          <p:cNvSpPr/>
          <p:nvPr/>
        </p:nvSpPr>
        <p:spPr>
          <a:xfrm>
            <a:off x="0" y="6029325"/>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3873" y="1033762"/>
            <a:ext cx="7260743" cy="5447328"/>
          </a:xfrm>
          <a:prstGeom prst="rect">
            <a:avLst/>
          </a:prstGeom>
        </p:spPr>
      </p:pic>
    </p:spTree>
    <p:extLst>
      <p:ext uri="{BB962C8B-B14F-4D97-AF65-F5344CB8AC3E}">
        <p14:creationId xmlns:p14="http://schemas.microsoft.com/office/powerpoint/2010/main" val="3905983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Words>
  <Application>Microsoft Office PowerPoint</Application>
  <PresentationFormat>On-screen Show (4:3)</PresentationFormat>
  <Paragraphs>67</Paragraphs>
  <Slides>11</Slides>
  <Notes>7</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What is it?</vt:lpstr>
      <vt:lpstr>Who is already there?</vt:lpstr>
      <vt:lpstr>Goals</vt:lpstr>
      <vt:lpstr>Activities</vt:lpstr>
      <vt:lpstr>Activities</vt:lpstr>
      <vt:lpstr>Activities</vt:lpstr>
      <vt:lpstr>Activities</vt:lpstr>
      <vt:lpstr>… And having fun!</vt:lpstr>
      <vt:lpstr>… And having fun!</vt:lpstr>
      <vt:lpstr>Join us:</vt:lpstr>
    </vt:vector>
  </TitlesOfParts>
  <Company>Pensoft Publishers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Lyubomir Penev</dc:creator>
  <cp:lastModifiedBy>Adam, Véronique</cp:lastModifiedBy>
  <cp:revision>66</cp:revision>
  <dcterms:created xsi:type="dcterms:W3CDTF">2015-10-19T09:58:32Z</dcterms:created>
  <dcterms:modified xsi:type="dcterms:W3CDTF">2018-10-08T16:35:00Z</dcterms:modified>
</cp:coreProperties>
</file>