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9" r:id="rId2"/>
    <p:sldMasterId id="2147483681" r:id="rId3"/>
    <p:sldMasterId id="2147483693" r:id="rId4"/>
    <p:sldMasterId id="2147483705" r:id="rId5"/>
    <p:sldMasterId id="2147483717" r:id="rId6"/>
    <p:sldMasterId id="2147483729" r:id="rId7"/>
    <p:sldMasterId id="2147483741" r:id="rId8"/>
    <p:sldMasterId id="2147483754" r:id="rId9"/>
  </p:sldMasterIdLst>
  <p:notesMasterIdLst>
    <p:notesMasterId r:id="rId1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64DA9-9F26-4836-BDD2-8B2CFF93344E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6D36D0-D270-488A-ABB0-04B6B6AC0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080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A7033-5DB1-4359-A56F-5003BA47BF32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118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071CF-A7E0-47DF-86BE-AD69B12FF5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AAF8-C9AA-487C-84E8-71917B6973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44080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071CF-A7E0-47DF-86BE-AD69B12FF5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AAF8-C9AA-487C-84E8-71917B6973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94199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071CF-A7E0-47DF-86BE-AD69B12FF5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AAF8-C9AA-487C-84E8-71917B6973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30161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071CF-A7E0-47DF-86BE-AD69B12FF5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AAF8-C9AA-487C-84E8-71917B6973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88644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071CF-A7E0-47DF-86BE-AD69B12FF5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AAF8-C9AA-487C-84E8-71917B6973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87032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071CF-A7E0-47DF-86BE-AD69B12FF5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AAF8-C9AA-487C-84E8-71917B6973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16850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071CF-A7E0-47DF-86BE-AD69B12FF5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AAF8-C9AA-487C-84E8-71917B6973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18903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2250"/>
              </a:lnSpc>
              <a:defRPr sz="21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600201"/>
            <a:ext cx="109728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18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15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35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5791200"/>
            <a:ext cx="109728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825"/>
              </a:lnSpc>
              <a:buNone/>
              <a:defRPr sz="825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55541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09034-7CCA-4CCF-A64D-6214092AF9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2507-696A-4116-8C68-F3F442DCFF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0833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09034-7CCA-4CCF-A64D-6214092AF9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2507-696A-4116-8C68-F3F442DCFF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494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09034-7CCA-4CCF-A64D-6214092AF9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2507-696A-4116-8C68-F3F442DCFF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845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09034-7CCA-4CCF-A64D-6214092AF9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2507-696A-4116-8C68-F3F442DCFF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7228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09034-7CCA-4CCF-A64D-6214092AF9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2507-696A-4116-8C68-F3F442DCFF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6061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09034-7CCA-4CCF-A64D-6214092AF9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2507-696A-4116-8C68-F3F442DCFF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1739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09034-7CCA-4CCF-A64D-6214092AF9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2507-696A-4116-8C68-F3F442DCFF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1004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09034-7CCA-4CCF-A64D-6214092AF9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2507-696A-4116-8C68-F3F442DCFF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8807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09034-7CCA-4CCF-A64D-6214092AF9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2507-696A-4116-8C68-F3F442DCFF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8943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09034-7CCA-4CCF-A64D-6214092AF9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2507-696A-4116-8C68-F3F442DCFF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5958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09034-7CCA-4CCF-A64D-6214092AF9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2507-696A-4116-8C68-F3F442DCFF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648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09034-7CCA-4CCF-A64D-6214092AF9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2507-696A-4116-8C68-F3F442DCFF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470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09034-7CCA-4CCF-A64D-6214092AF9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2507-696A-4116-8C68-F3F442DCFF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5400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09034-7CCA-4CCF-A64D-6214092AF9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2507-696A-4116-8C68-F3F442DCFF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979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09034-7CCA-4CCF-A64D-6214092AF9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2507-696A-4116-8C68-F3F442DCFF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8233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09034-7CCA-4CCF-A64D-6214092AF9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2507-696A-4116-8C68-F3F442DCFF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4340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09034-7CCA-4CCF-A64D-6214092AF9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2507-696A-4116-8C68-F3F442DCFF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5608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09034-7CCA-4CCF-A64D-6214092AF9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2507-696A-4116-8C68-F3F442DCFF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2442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09034-7CCA-4CCF-A64D-6214092AF9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2507-696A-4116-8C68-F3F442DCFF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6928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09034-7CCA-4CCF-A64D-6214092AF9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2507-696A-4116-8C68-F3F442DCFF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498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09034-7CCA-4CCF-A64D-6214092AF9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2507-696A-4116-8C68-F3F442DCFF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3270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09034-7CCA-4CCF-A64D-6214092AF9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2507-696A-4116-8C68-F3F442DCFF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42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09034-7CCA-4CCF-A64D-6214092AF9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2507-696A-4116-8C68-F3F442DCFF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3667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09034-7CCA-4CCF-A64D-6214092AF9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2507-696A-4116-8C68-F3F442DCFF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5254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09034-7CCA-4CCF-A64D-6214092AF9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2507-696A-4116-8C68-F3F442DCFF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1872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09034-7CCA-4CCF-A64D-6214092AF9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2507-696A-4116-8C68-F3F442DCFF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7381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09034-7CCA-4CCF-A64D-6214092AF9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2507-696A-4116-8C68-F3F442DCFF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5787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09034-7CCA-4CCF-A64D-6214092AF9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2507-696A-4116-8C68-F3F442DCFF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6935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09034-7CCA-4CCF-A64D-6214092AF9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2507-696A-4116-8C68-F3F442DCFF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4005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09034-7CCA-4CCF-A64D-6214092AF9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2507-696A-4116-8C68-F3F442DCFF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858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09034-7CCA-4CCF-A64D-6214092AF9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2507-696A-4116-8C68-F3F442DCFF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7021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09034-7CCA-4CCF-A64D-6214092AF9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2507-696A-4116-8C68-F3F442DCFF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43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09034-7CCA-4CCF-A64D-6214092AF9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2507-696A-4116-8C68-F3F442DCFF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5180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09034-7CCA-4CCF-A64D-6214092AF9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2507-696A-4116-8C68-F3F442DCFF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7982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09034-7CCA-4CCF-A64D-6214092AF9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2507-696A-4116-8C68-F3F442DCFF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17505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09034-7CCA-4CCF-A64D-6214092AF9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2507-696A-4116-8C68-F3F442DCFF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0145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09034-7CCA-4CCF-A64D-6214092AF9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2507-696A-4116-8C68-F3F442DCFF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5996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09034-7CCA-4CCF-A64D-6214092AF9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2507-696A-4116-8C68-F3F442DCFF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0173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09034-7CCA-4CCF-A64D-6214092AF9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2507-696A-4116-8C68-F3F442DCFF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8713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09034-7CCA-4CCF-A64D-6214092AF9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2507-696A-4116-8C68-F3F442DCFF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9964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09034-7CCA-4CCF-A64D-6214092AF9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2507-696A-4116-8C68-F3F442DCFF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81067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09034-7CCA-4CCF-A64D-6214092AF9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2507-696A-4116-8C68-F3F442DCFF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66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09034-7CCA-4CCF-A64D-6214092AF9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2507-696A-4116-8C68-F3F442DCFF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6456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09034-7CCA-4CCF-A64D-6214092AF9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2507-696A-4116-8C68-F3F442DCFF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12395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09034-7CCA-4CCF-A64D-6214092AF9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2507-696A-4116-8C68-F3F442DCFF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85609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09034-7CCA-4CCF-A64D-6214092AF9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2507-696A-4116-8C68-F3F442DCFF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325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09034-7CCA-4CCF-A64D-6214092AF9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2507-696A-4116-8C68-F3F442DCFF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49483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09034-7CCA-4CCF-A64D-6214092AF9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2507-696A-4116-8C68-F3F442DCFF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55266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09034-7CCA-4CCF-A64D-6214092AF9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2507-696A-4116-8C68-F3F442DCFF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18903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09034-7CCA-4CCF-A64D-6214092AF9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2507-696A-4116-8C68-F3F442DCFF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08250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09034-7CCA-4CCF-A64D-6214092AF9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2507-696A-4116-8C68-F3F442DCFF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99851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09034-7CCA-4CCF-A64D-6214092AF9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2507-696A-4116-8C68-F3F442DCFF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481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09034-7CCA-4CCF-A64D-6214092AF9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2507-696A-4116-8C68-F3F442DCFF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26632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09034-7CCA-4CCF-A64D-6214092AF9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2507-696A-4116-8C68-F3F442DCFF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62962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09034-7CCA-4CCF-A64D-6214092AF9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2507-696A-4116-8C68-F3F442DCFF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53524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09034-7CCA-4CCF-A64D-6214092AF9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2507-696A-4116-8C68-F3F442DCFF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87852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09034-7CCA-4CCF-A64D-6214092AF9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2507-696A-4116-8C68-F3F442DCFF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65391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09034-7CCA-4CCF-A64D-6214092AF9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2507-696A-4116-8C68-F3F442DCFF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25698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09034-7CCA-4CCF-A64D-6214092AF9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2507-696A-4116-8C68-F3F442DCFF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92839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09034-7CCA-4CCF-A64D-6214092AF9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2507-696A-4116-8C68-F3F442DCFF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9229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09034-7CCA-4CCF-A64D-6214092AF9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2507-696A-4116-8C68-F3F442DCFF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80075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09034-7CCA-4CCF-A64D-6214092AF9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2507-696A-4116-8C68-F3F442DCFF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713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09034-7CCA-4CCF-A64D-6214092AF9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2507-696A-4116-8C68-F3F442DCFF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59519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09034-7CCA-4CCF-A64D-6214092AF9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2507-696A-4116-8C68-F3F442DCFF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5774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09034-7CCA-4CCF-A64D-6214092AF9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2507-696A-4116-8C68-F3F442DCFF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29549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09034-7CCA-4CCF-A64D-6214092AF9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2507-696A-4116-8C68-F3F442DCFF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28921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071CF-A7E0-47DF-86BE-AD69B12FF5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AAF8-C9AA-487C-84E8-71917B6973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56584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071CF-A7E0-47DF-86BE-AD69B12FF5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AAF8-C9AA-487C-84E8-71917B6973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75515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071CF-A7E0-47DF-86BE-AD69B12FF5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AAF8-C9AA-487C-84E8-71917B6973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47897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071CF-A7E0-47DF-86BE-AD69B12FF5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AAF8-C9AA-487C-84E8-71917B6973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9886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071CF-A7E0-47DF-86BE-AD69B12FF5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AAF8-C9AA-487C-84E8-71917B6973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14767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071CF-A7E0-47DF-86BE-AD69B12FF5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AAF8-C9AA-487C-84E8-71917B6973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390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071CF-A7E0-47DF-86BE-AD69B12FF5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AAF8-C9AA-487C-84E8-71917B6973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60674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071CF-A7E0-47DF-86BE-AD69B12FF5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AAF8-C9AA-487C-84E8-71917B6973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88227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071CF-A7E0-47DF-86BE-AD69B12FF5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AAF8-C9AA-487C-84E8-71917B6973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40867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071CF-A7E0-47DF-86BE-AD69B12FF5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AAF8-C9AA-487C-84E8-71917B6973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66814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071CF-A7E0-47DF-86BE-AD69B12FF5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AAF8-C9AA-487C-84E8-71917B6973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85992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2250"/>
              </a:lnSpc>
              <a:defRPr sz="21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600201"/>
            <a:ext cx="109728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18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15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35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5791200"/>
            <a:ext cx="109728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825"/>
              </a:lnSpc>
              <a:buNone/>
              <a:defRPr sz="825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590306"/>
      </p:ext>
    </p:extLst>
  </p:cSld>
  <p:clrMapOvr>
    <a:masterClrMapping/>
  </p:clrMapOvr>
  <p:transition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071CF-A7E0-47DF-86BE-AD69B12FF5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AAF8-C9AA-487C-84E8-71917B6973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86631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071CF-A7E0-47DF-86BE-AD69B12FF5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AAF8-C9AA-487C-84E8-71917B6973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558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071CF-A7E0-47DF-86BE-AD69B12FF5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AAF8-C9AA-487C-84E8-71917B6973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85421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071CF-A7E0-47DF-86BE-AD69B12FF5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AAF8-C9AA-487C-84E8-71917B6973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331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0909034-7CCA-4CCF-A64D-6214092AF9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41B2507-696A-4116-8C68-F3F442DCFF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414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0909034-7CCA-4CCF-A64D-6214092AF9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41B2507-696A-4116-8C68-F3F442DCFF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749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0909034-7CCA-4CCF-A64D-6214092AF9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41B2507-696A-4116-8C68-F3F442DCFF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010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0909034-7CCA-4CCF-A64D-6214092AF9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41B2507-696A-4116-8C68-F3F442DCFF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247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0909034-7CCA-4CCF-A64D-6214092AF9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41B2507-696A-4116-8C68-F3F442DCFF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679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0909034-7CCA-4CCF-A64D-6214092AF9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41B2507-696A-4116-8C68-F3F442DCFF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341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2C2071CF-A7E0-47DF-86BE-AD69B12FF5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8DDAAF8-C9AA-487C-84E8-71917B6973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676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2C2071CF-A7E0-47DF-86BE-AD69B12FF5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8DDAAF8-C9AA-487C-84E8-71917B6973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31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393903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2700" dirty="0">
                <a:solidFill>
                  <a:prstClr val="white"/>
                </a:solidFill>
              </a:rPr>
              <a:t>Queen II Session 2D</a:t>
            </a:r>
            <a:br>
              <a:rPr lang="en-US" sz="2700" dirty="0">
                <a:solidFill>
                  <a:prstClr val="white"/>
                </a:solidFill>
              </a:rPr>
            </a:br>
            <a:r>
              <a:rPr lang="en-US" sz="2700" dirty="0" smtClean="0"/>
              <a:t>Emerging </a:t>
            </a:r>
            <a:r>
              <a:rPr lang="en-US" sz="2700" dirty="0"/>
              <a:t>technologies and advance materials: stakeholder perspectives on exposures, hazard, and risk </a:t>
            </a:r>
            <a:r>
              <a:rPr lang="en-US" sz="2700" dirty="0" smtClean="0"/>
              <a:t>assessment</a:t>
            </a:r>
            <a:br>
              <a:rPr lang="en-US" sz="2700" dirty="0" smtClean="0"/>
            </a:br>
            <a:r>
              <a:rPr lang="en-US" sz="2700" dirty="0"/>
              <a:t/>
            </a:r>
            <a:br>
              <a:rPr lang="en-US" sz="2700" dirty="0"/>
            </a:br>
            <a:r>
              <a:rPr lang="en-US" sz="2700" dirty="0"/>
              <a:t>Use of nanomaterials in 3D printed consumer products</a:t>
            </a:r>
            <a:br>
              <a:rPr lang="en-US" sz="2700" dirty="0"/>
            </a:br>
            <a:r>
              <a:rPr lang="en-US" sz="2700" dirty="0"/>
              <a:t/>
            </a:r>
            <a:br>
              <a:rPr lang="en-US" sz="2700" dirty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endParaRPr lang="en-US" sz="4300" dirty="0" smtClean="0">
              <a:solidFill>
                <a:prstClr val="white"/>
              </a:solidFill>
              <a:ea typeface="+mj-ea"/>
              <a:cs typeface="+mj-cs"/>
            </a:endParaRPr>
          </a:p>
          <a:p>
            <a:pPr algn="ctr"/>
            <a:r>
              <a:rPr lang="en-US" sz="4200" dirty="0">
                <a:solidFill>
                  <a:prstClr val="white"/>
                </a:solidFill>
                <a:ea typeface="+mj-ea"/>
                <a:cs typeface="+mj-cs"/>
              </a:rPr>
              <a:t/>
            </a:r>
            <a:br>
              <a:rPr lang="en-US" sz="4200" dirty="0">
                <a:solidFill>
                  <a:prstClr val="white"/>
                </a:solidFill>
                <a:ea typeface="+mj-ea"/>
                <a:cs typeface="+mj-cs"/>
              </a:rPr>
            </a:br>
            <a:r>
              <a:rPr lang="en-US" sz="4200" dirty="0" smtClean="0">
                <a:solidFill>
                  <a:prstClr val="white"/>
                </a:solidFill>
                <a:ea typeface="+mj-ea"/>
                <a:cs typeface="+mj-cs"/>
              </a:rPr>
              <a:t>Treye A. Thomas, Ph.D</a:t>
            </a:r>
          </a:p>
          <a:p>
            <a:pPr algn="ctr"/>
            <a:r>
              <a:rPr lang="en-US" sz="4200" dirty="0" smtClean="0"/>
              <a:t>October 9, 2018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2397728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3050"/>
            <a:ext cx="8229600" cy="64135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CPSC Report on Emerging Consumer Products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1200" y="1371601"/>
            <a:ext cx="4572000" cy="4754564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Released January 2017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Brief overview of potential emerging consumer products and technologies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Technological and societal trends likely to influence marketplace for consumers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</a:t>
            </a:r>
            <a:r>
              <a:rPr lang="en-US" sz="2400" dirty="0"/>
              <a:t>otential </a:t>
            </a:r>
            <a:r>
              <a:rPr lang="en-US" sz="2400" dirty="0"/>
              <a:t>consumer safety </a:t>
            </a:r>
            <a:r>
              <a:rPr lang="en-US" sz="2400" dirty="0"/>
              <a:t>issues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O</a:t>
            </a:r>
            <a:r>
              <a:rPr lang="en-US" sz="2400" dirty="0"/>
              <a:t>pportunities </a:t>
            </a:r>
            <a:r>
              <a:rPr lang="en-US" sz="2400" dirty="0"/>
              <a:t>for enhancing product safety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371600"/>
            <a:ext cx="4128752" cy="5145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332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Emerging and Future 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Emerging and future consumer products and technologies identified in this report include: </a:t>
            </a:r>
          </a:p>
          <a:p>
            <a:pPr marL="400050" lvl="1" indent="0">
              <a:buNone/>
            </a:pPr>
            <a:r>
              <a:rPr lang="en-US" dirty="0"/>
              <a:t>• </a:t>
            </a:r>
            <a:r>
              <a:rPr lang="en-US" b="1" dirty="0" smtClean="0"/>
              <a:t>3D </a:t>
            </a:r>
            <a:r>
              <a:rPr lang="en-US" b="1" dirty="0"/>
              <a:t>Printers and the printed products</a:t>
            </a:r>
            <a:r>
              <a:rPr lang="en-US" dirty="0"/>
              <a:t>; </a:t>
            </a:r>
          </a:p>
          <a:p>
            <a:pPr marL="400050" lvl="1" indent="0">
              <a:buNone/>
            </a:pPr>
            <a:r>
              <a:rPr lang="en-US" dirty="0"/>
              <a:t>• Internet-home based smart technologies; </a:t>
            </a:r>
          </a:p>
          <a:p>
            <a:pPr marL="400050" lvl="1" indent="0">
              <a:buNone/>
            </a:pPr>
            <a:r>
              <a:rPr lang="en-US" dirty="0"/>
              <a:t>• Software as a component part; </a:t>
            </a:r>
          </a:p>
          <a:p>
            <a:pPr marL="400050" lvl="1" indent="0">
              <a:buNone/>
            </a:pPr>
            <a:r>
              <a:rPr lang="en-US" dirty="0"/>
              <a:t>• </a:t>
            </a:r>
            <a:r>
              <a:rPr lang="en-US" b="1" dirty="0"/>
              <a:t>Wearable products and technologies</a:t>
            </a:r>
            <a:r>
              <a:rPr lang="en-US" dirty="0"/>
              <a:t>; </a:t>
            </a:r>
          </a:p>
          <a:p>
            <a:pPr marL="400050" lvl="1" indent="0">
              <a:buNone/>
            </a:pPr>
            <a:r>
              <a:rPr lang="en-US" dirty="0"/>
              <a:t>• </a:t>
            </a:r>
            <a:r>
              <a:rPr lang="en-US" b="1" dirty="0"/>
              <a:t>New materials, including nanomaterials</a:t>
            </a:r>
            <a:r>
              <a:rPr lang="en-US" dirty="0"/>
              <a:t>; </a:t>
            </a:r>
          </a:p>
          <a:p>
            <a:pPr marL="400050" lvl="1" indent="0">
              <a:buNone/>
            </a:pPr>
            <a:r>
              <a:rPr lang="en-US" dirty="0"/>
              <a:t>• Virtual reality (VR) and augmented reality (AR) games; </a:t>
            </a:r>
          </a:p>
          <a:p>
            <a:pPr marL="400050" lvl="1" indent="0">
              <a:buNone/>
            </a:pPr>
            <a:r>
              <a:rPr lang="en-US" dirty="0"/>
              <a:t>• Personal transportation products; </a:t>
            </a:r>
          </a:p>
          <a:p>
            <a:pPr marL="400050" lvl="1" indent="0">
              <a:buNone/>
            </a:pPr>
            <a:r>
              <a:rPr lang="en-US" dirty="0"/>
              <a:t>• High capacity energy storage and energy generation; </a:t>
            </a:r>
          </a:p>
          <a:p>
            <a:pPr marL="400050" lvl="1" indent="0">
              <a:buNone/>
            </a:pPr>
            <a:r>
              <a:rPr lang="en-US" dirty="0"/>
              <a:t>• Robotics, including robotic products to assist older adults; and </a:t>
            </a:r>
          </a:p>
          <a:p>
            <a:pPr marL="400050" lvl="1" indent="0">
              <a:buNone/>
            </a:pPr>
            <a:r>
              <a:rPr lang="en-US" dirty="0"/>
              <a:t>• Brain-machine interface/implantable technologies.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615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8991600" cy="1143000"/>
          </a:xfrm>
        </p:spPr>
        <p:txBody>
          <a:bodyPr/>
          <a:lstStyle/>
          <a:p>
            <a:r>
              <a:rPr lang="en-US" altLang="en-US" sz="2800" dirty="0"/>
              <a:t>Estimating Exposure and  Health Risks From 3D Printing</a:t>
            </a:r>
          </a:p>
        </p:txBody>
      </p:sp>
      <p:sp>
        <p:nvSpPr>
          <p:cNvPr id="77827" name="Content Placeholder 2"/>
          <p:cNvSpPr>
            <a:spLocks noGrp="1"/>
          </p:cNvSpPr>
          <p:nvPr>
            <p:ph idx="1"/>
          </p:nvPr>
        </p:nvSpPr>
        <p:spPr>
          <a:xfrm>
            <a:off x="1981200" y="1371600"/>
            <a:ext cx="8229600" cy="5105400"/>
          </a:xfrm>
        </p:spPr>
        <p:txBody>
          <a:bodyPr/>
          <a:lstStyle/>
          <a:p>
            <a:r>
              <a:rPr lang="en-US" altLang="en-US" sz="2400" dirty="0">
                <a:cs typeface="Arial" charset="0"/>
              </a:rPr>
              <a:t>Consumer at-home use of 3D printing is increasing rapidly and is expected to reach USD 30 billion by 2022.  </a:t>
            </a:r>
          </a:p>
          <a:p>
            <a:pPr lvl="1">
              <a:buFont typeface="Arial" charset="0"/>
              <a:buChar char="□"/>
            </a:pPr>
            <a:r>
              <a:rPr lang="en-US" altLang="en-US" sz="2400" dirty="0">
                <a:cs typeface="Arial" charset="0"/>
              </a:rPr>
              <a:t>Adult hobbyists and home-based manufacturers account for most home use</a:t>
            </a:r>
          </a:p>
          <a:p>
            <a:pPr lvl="2"/>
            <a:r>
              <a:rPr lang="en-US" altLang="en-US" sz="2000" dirty="0">
                <a:cs typeface="Arial" charset="0"/>
              </a:rPr>
              <a:t>Some 3D printers are being marketed for use by children.</a:t>
            </a:r>
            <a:endParaRPr lang="en-US" altLang="en-US" dirty="0" smtClean="0">
              <a:cs typeface="Arial" charset="0"/>
            </a:endParaRPr>
          </a:p>
          <a:p>
            <a:r>
              <a:rPr lang="en-US" altLang="en-US" sz="2400" dirty="0">
                <a:cs typeface="Arial" charset="0"/>
              </a:rPr>
              <a:t>Broad range of filaments available such as: </a:t>
            </a:r>
          </a:p>
          <a:p>
            <a:pPr lvl="1">
              <a:buFont typeface="Arial" charset="0"/>
              <a:buChar char="□"/>
            </a:pPr>
            <a:r>
              <a:rPr lang="en-US" altLang="en-US" sz="2000" dirty="0">
                <a:cs typeface="Arial" charset="0"/>
              </a:rPr>
              <a:t>acrylonitrile butadiene styrene (ABS), high impact polystyrene (HIPS), </a:t>
            </a:r>
            <a:r>
              <a:rPr lang="en-US" altLang="en-US" sz="2000" dirty="0" err="1">
                <a:cs typeface="Arial" charset="0"/>
              </a:rPr>
              <a:t>polylactic</a:t>
            </a:r>
            <a:r>
              <a:rPr lang="en-US" altLang="en-US" sz="2000" dirty="0">
                <a:cs typeface="Arial" charset="0"/>
              </a:rPr>
              <a:t> acid (PLA), thermoplastic elastomer (PCTPE), transparent polycarbonate, nylon</a:t>
            </a:r>
          </a:p>
          <a:p>
            <a:r>
              <a:rPr lang="en-US" altLang="en-US" sz="2400" dirty="0">
                <a:cs typeface="Arial" charset="0"/>
              </a:rPr>
              <a:t>Consumers can also make their own filaments using blended materials and home filament extruders.</a:t>
            </a:r>
          </a:p>
          <a:p>
            <a:r>
              <a:rPr lang="en-US" altLang="en-US" sz="2400" dirty="0">
                <a:cs typeface="Arial" charset="0"/>
              </a:rPr>
              <a:t>Nanomaterials may be used in these filaments</a:t>
            </a:r>
          </a:p>
          <a:p>
            <a:pPr lvl="1"/>
            <a:r>
              <a:rPr lang="en-US" altLang="en-US" sz="2000" dirty="0">
                <a:cs typeface="Arial" charset="0"/>
              </a:rPr>
              <a:t>CNTs</a:t>
            </a:r>
          </a:p>
          <a:p>
            <a:endParaRPr lang="en-US" altLang="en-US" dirty="0" smtClean="0">
              <a:latin typeface="Arial" charset="0"/>
              <a:cs typeface="Arial" charset="0"/>
            </a:endParaRP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7122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 Printing of 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44958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Distributed manufacturing</a:t>
            </a:r>
          </a:p>
          <a:p>
            <a:pPr lvl="1"/>
            <a:r>
              <a:rPr lang="en-US" dirty="0" smtClean="0"/>
              <a:t>Business developed in the home environment to “manufacture” products</a:t>
            </a:r>
          </a:p>
          <a:p>
            <a:pPr lvl="1"/>
            <a:r>
              <a:rPr lang="en-US" dirty="0" smtClean="0"/>
              <a:t>Larger and more advanced devices </a:t>
            </a:r>
          </a:p>
          <a:p>
            <a:pPr lvl="1"/>
            <a:r>
              <a:rPr lang="en-US" dirty="0" smtClean="0"/>
              <a:t>Multiple printers and products</a:t>
            </a:r>
          </a:p>
          <a:p>
            <a:r>
              <a:rPr lang="en-US" dirty="0" smtClean="0"/>
              <a:t>Safety</a:t>
            </a:r>
          </a:p>
          <a:p>
            <a:pPr lvl="1"/>
            <a:r>
              <a:rPr lang="en-US" dirty="0" smtClean="0"/>
              <a:t>Engineering controls</a:t>
            </a:r>
          </a:p>
          <a:p>
            <a:pPr lvl="1"/>
            <a:r>
              <a:rPr lang="en-US" dirty="0" smtClean="0"/>
              <a:t>Personal protective equipment (PPE)</a:t>
            </a:r>
          </a:p>
          <a:p>
            <a:pPr lvl="1"/>
            <a:r>
              <a:rPr lang="en-US" dirty="0" smtClean="0"/>
              <a:t>Storage of materials</a:t>
            </a:r>
          </a:p>
          <a:p>
            <a:pPr lvl="2"/>
            <a:r>
              <a:rPr lang="en-US" dirty="0" smtClean="0"/>
              <a:t>Accessibility to children and pets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1" y="1600200"/>
            <a:ext cx="320040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09801" y="6248400"/>
            <a:ext cx="2491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</a:rPr>
              <a:t>Source: C. Geraci, NIOSH</a:t>
            </a:r>
          </a:p>
        </p:txBody>
      </p:sp>
    </p:spTree>
    <p:extLst>
      <p:ext uri="{BB962C8B-B14F-4D97-AF65-F5344CB8AC3E}">
        <p14:creationId xmlns:p14="http://schemas.microsoft.com/office/powerpoint/2010/main" val="268310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Implications 3D Printing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released during 3D printing?</a:t>
            </a:r>
          </a:p>
          <a:p>
            <a:pPr lvl="1"/>
            <a:r>
              <a:rPr lang="en-US" dirty="0" smtClean="0"/>
              <a:t>Printing may take several hours</a:t>
            </a:r>
          </a:p>
          <a:p>
            <a:pPr lvl="1"/>
            <a:r>
              <a:rPr lang="en-US" dirty="0" smtClean="0"/>
              <a:t>High heat ~200 – 250 C filament extrusion </a:t>
            </a:r>
          </a:p>
          <a:p>
            <a:pPr lvl="1"/>
            <a:r>
              <a:rPr lang="en-US" dirty="0" smtClean="0"/>
              <a:t>Minimal to no engineering controls</a:t>
            </a:r>
          </a:p>
          <a:p>
            <a:pPr lvl="1"/>
            <a:r>
              <a:rPr lang="en-US" dirty="0" smtClean="0"/>
              <a:t>Accumulation in the indoor environment</a:t>
            </a:r>
          </a:p>
          <a:p>
            <a:r>
              <a:rPr lang="en-US" dirty="0" smtClean="0"/>
              <a:t>Advanced versions of 3D printers involve powders </a:t>
            </a:r>
          </a:p>
          <a:p>
            <a:r>
              <a:rPr lang="en-US" dirty="0" smtClean="0"/>
              <a:t>Exposures across the lifecycle</a:t>
            </a:r>
          </a:p>
          <a:p>
            <a:pPr lvl="1"/>
            <a:r>
              <a:rPr lang="en-US" dirty="0" smtClean="0"/>
              <a:t>Durability of 3D printed versus traditionally manufactured products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32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812BDC-A312-42A6-BAD7-E94819B2C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0899" name="Title 1"/>
          <p:cNvSpPr>
            <a:spLocks noGrp="1"/>
          </p:cNvSpPr>
          <p:nvPr>
            <p:ph type="title" idx="4294967295"/>
          </p:nvPr>
        </p:nvSpPr>
        <p:spPr>
          <a:xfrm>
            <a:off x="1524000" y="274638"/>
            <a:ext cx="9144000" cy="487362"/>
          </a:xfrm>
        </p:spPr>
        <p:txBody>
          <a:bodyPr>
            <a:normAutofit fontScale="90000"/>
          </a:bodyPr>
          <a:lstStyle/>
          <a:p>
            <a:r>
              <a:rPr lang="en-US" altLang="en-US" sz="2400" b="1"/>
              <a:t>CPSC-NIST Chamber Testing -  Nanomaterials Releases During 3D Printing</a:t>
            </a:r>
          </a:p>
        </p:txBody>
      </p:sp>
      <p:pic>
        <p:nvPicPr>
          <p:cNvPr id="8090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990600"/>
            <a:ext cx="83693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1" name="TextBox 4"/>
          <p:cNvSpPr txBox="1">
            <a:spLocks noChangeArrowheads="1"/>
          </p:cNvSpPr>
          <p:nvPr/>
        </p:nvSpPr>
        <p:spPr bwMode="auto">
          <a:xfrm>
            <a:off x="4262907" y="6303966"/>
            <a:ext cx="596291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hangingPunct="1"/>
            <a:r>
              <a:rPr lang="en-US" altLang="en-US" dirty="0">
                <a:solidFill>
                  <a:prstClr val="black"/>
                </a:solidFill>
              </a:rPr>
              <a:t>2 separate sampling chambers for 2 different printers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9283" y="6356351"/>
            <a:ext cx="2120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K Scott, NIST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91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31374" y="228600"/>
            <a:ext cx="9144000" cy="258762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3200" dirty="0"/>
              <a:t>CPSC-NIST Study of 3D Printer Air Emissions </a:t>
            </a:r>
          </a:p>
        </p:txBody>
      </p:sp>
      <p:pic>
        <p:nvPicPr>
          <p:cNvPr id="8192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85800"/>
            <a:ext cx="9144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76400" y="5791203"/>
            <a:ext cx="79248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Adjustable sampling port positions</a:t>
            </a:r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Electrostatic precipitator based particle collection</a:t>
            </a:r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Carbon nanotube ABS filament</a:t>
            </a:r>
          </a:p>
          <a:p>
            <a:pPr defTabSz="9144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48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01" y="990602"/>
            <a:ext cx="3644900" cy="328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7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02" y="4395791"/>
            <a:ext cx="2316163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2948" name="Group 12"/>
          <p:cNvGrpSpPr>
            <a:grpSpLocks/>
          </p:cNvGrpSpPr>
          <p:nvPr/>
        </p:nvGrpSpPr>
        <p:grpSpPr bwMode="auto">
          <a:xfrm>
            <a:off x="8123238" y="90488"/>
            <a:ext cx="2489200" cy="3192462"/>
            <a:chOff x="8414939" y="358647"/>
            <a:chExt cx="3318387" cy="3191028"/>
          </a:xfrm>
        </p:grpSpPr>
        <p:pic>
          <p:nvPicPr>
            <p:cNvPr id="82963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4939" y="358647"/>
              <a:ext cx="3318387" cy="3191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" name="Straight Connector 9"/>
            <p:cNvCxnSpPr/>
            <p:nvPr/>
          </p:nvCxnSpPr>
          <p:spPr>
            <a:xfrm flipV="1">
              <a:off x="10213810" y="3357674"/>
              <a:ext cx="1216882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965" name="TextBox 10"/>
            <p:cNvSpPr txBox="1">
              <a:spLocks noChangeArrowheads="1"/>
            </p:cNvSpPr>
            <p:nvPr/>
          </p:nvSpPr>
          <p:spPr bwMode="auto">
            <a:xfrm>
              <a:off x="10486329" y="2987921"/>
              <a:ext cx="895825" cy="369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14400" eaLnBrk="1" hangingPunct="1">
                <a:defRPr/>
              </a:pPr>
              <a:r>
                <a:rPr lang="en-US" altLang="en-US">
                  <a:solidFill>
                    <a:srgbClr val="FFFFFF"/>
                  </a:solidFill>
                  <a:latin typeface="Calibri" pitchFamily="34" charset="0"/>
                </a:rPr>
                <a:t>5 </a:t>
              </a:r>
              <a:r>
                <a:rPr lang="en-US" altLang="en-US">
                  <a:solidFill>
                    <a:srgbClr val="FFFFFF"/>
                  </a:solidFill>
                  <a:latin typeface="Symbol" pitchFamily="18" charset="2"/>
                </a:rPr>
                <a:t>m</a:t>
              </a:r>
              <a:r>
                <a:rPr lang="en-US" altLang="en-US">
                  <a:solidFill>
                    <a:srgbClr val="FFFFFF"/>
                  </a:solidFill>
                  <a:latin typeface="Calibri" pitchFamily="34" charset="0"/>
                </a:rPr>
                <a:t>m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0131272" y="1742325"/>
              <a:ext cx="1142812" cy="818782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17" name="Straight Connector 16"/>
          <p:cNvCxnSpPr/>
          <p:nvPr/>
        </p:nvCxnSpPr>
        <p:spPr>
          <a:xfrm flipH="1" flipV="1">
            <a:off x="9809165" y="4527553"/>
            <a:ext cx="26987" cy="365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549901" y="1474791"/>
            <a:ext cx="3860800" cy="16605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9178562" y="2293938"/>
            <a:ext cx="1089390" cy="42846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952" name="TextBox 23"/>
          <p:cNvSpPr txBox="1">
            <a:spLocks noChangeArrowheads="1"/>
          </p:cNvSpPr>
          <p:nvPr/>
        </p:nvSpPr>
        <p:spPr bwMode="auto">
          <a:xfrm>
            <a:off x="1635126" y="276226"/>
            <a:ext cx="63277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hangingPunct="1">
              <a:defRPr/>
            </a:pPr>
            <a:r>
              <a:rPr lang="en-US" altLang="en-US" b="1" dirty="0">
                <a:solidFill>
                  <a:srgbClr val="000000"/>
                </a:solidFill>
                <a:latin typeface="Calibri" pitchFamily="34" charset="0"/>
              </a:rPr>
              <a:t>Particles released during 3D printing with MWCNT ABS filaments</a:t>
            </a:r>
          </a:p>
        </p:txBody>
      </p:sp>
      <p:sp>
        <p:nvSpPr>
          <p:cNvPr id="82953" name="TextBox 24"/>
          <p:cNvSpPr txBox="1">
            <a:spLocks noChangeArrowheads="1"/>
          </p:cNvSpPr>
          <p:nvPr/>
        </p:nvSpPr>
        <p:spPr bwMode="auto">
          <a:xfrm>
            <a:off x="1675545" y="990600"/>
            <a:ext cx="33274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hangingPunct="1">
              <a:defRPr/>
            </a:pPr>
            <a:r>
              <a:rPr lang="en-US" altLang="en-US" sz="1100" dirty="0">
                <a:solidFill>
                  <a:srgbClr val="FFFF00"/>
                </a:solidFill>
                <a:latin typeface="Calibri" pitchFamily="34" charset="0"/>
              </a:rPr>
              <a:t>Particles collected on the sampling wafer.</a:t>
            </a:r>
          </a:p>
        </p:txBody>
      </p:sp>
      <p:sp>
        <p:nvSpPr>
          <p:cNvPr id="82954" name="TextBox 25"/>
          <p:cNvSpPr txBox="1">
            <a:spLocks noChangeArrowheads="1"/>
          </p:cNvSpPr>
          <p:nvPr/>
        </p:nvSpPr>
        <p:spPr bwMode="auto">
          <a:xfrm>
            <a:off x="1701802" y="4395790"/>
            <a:ext cx="231616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hangingPunct="1">
              <a:defRPr/>
            </a:pPr>
            <a:r>
              <a:rPr lang="en-US" altLang="en-US" sz="1100" dirty="0">
                <a:solidFill>
                  <a:srgbClr val="FFFF00"/>
                </a:solidFill>
                <a:latin typeface="Calibri" pitchFamily="34" charset="0"/>
              </a:rPr>
              <a:t>Many of the particles exhibit twisted morphology shown in this particle.</a:t>
            </a:r>
          </a:p>
        </p:txBody>
      </p:sp>
      <p:grpSp>
        <p:nvGrpSpPr>
          <p:cNvPr id="82955" name="Group 33"/>
          <p:cNvGrpSpPr>
            <a:grpSpLocks/>
          </p:cNvGrpSpPr>
          <p:nvPr/>
        </p:nvGrpSpPr>
        <p:grpSpPr bwMode="auto">
          <a:xfrm>
            <a:off x="5549900" y="3135316"/>
            <a:ext cx="3628662" cy="3444875"/>
            <a:chOff x="5368197" y="3134781"/>
            <a:chExt cx="4837903" cy="3445745"/>
          </a:xfrm>
        </p:grpSpPr>
        <p:pic>
          <p:nvPicPr>
            <p:cNvPr id="8295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8197" y="3134781"/>
              <a:ext cx="4837902" cy="3445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8" name="Straight Arrow Connector 27"/>
            <p:cNvCxnSpPr/>
            <p:nvPr/>
          </p:nvCxnSpPr>
          <p:spPr>
            <a:xfrm flipH="1" flipV="1">
              <a:off x="7882634" y="4978333"/>
              <a:ext cx="634959" cy="722495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959" name="TextBox 28"/>
            <p:cNvSpPr txBox="1">
              <a:spLocks noChangeArrowheads="1"/>
            </p:cNvSpPr>
            <p:nvPr/>
          </p:nvSpPr>
          <p:spPr bwMode="auto">
            <a:xfrm>
              <a:off x="7975514" y="5678723"/>
              <a:ext cx="2050026" cy="600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14400" eaLnBrk="1" hangingPunct="1">
                <a:defRPr/>
              </a:pPr>
              <a:r>
                <a:rPr lang="en-US" altLang="en-US" sz="1100" dirty="0">
                  <a:solidFill>
                    <a:srgbClr val="FFFF00"/>
                  </a:solidFill>
                  <a:latin typeface="Calibri" pitchFamily="34" charset="0"/>
                </a:rPr>
                <a:t>White spaghetti like inclusions are MWCNTs.</a:t>
              </a: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H="1" flipV="1">
              <a:off x="8585322" y="4082758"/>
              <a:ext cx="634959" cy="732878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H="1" flipV="1">
              <a:off x="7565156" y="3782646"/>
              <a:ext cx="1655125" cy="1032991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962" name="TextBox 32"/>
            <p:cNvSpPr txBox="1">
              <a:spLocks noChangeArrowheads="1"/>
            </p:cNvSpPr>
            <p:nvPr/>
          </p:nvSpPr>
          <p:spPr bwMode="auto">
            <a:xfrm>
              <a:off x="8590815" y="4820569"/>
              <a:ext cx="1615285" cy="769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14400" eaLnBrk="1" hangingPunct="1">
                <a:defRPr/>
              </a:pPr>
              <a:r>
                <a:rPr lang="en-US" altLang="en-US" sz="1100" dirty="0">
                  <a:solidFill>
                    <a:srgbClr val="FFFF00"/>
                  </a:solidFill>
                  <a:latin typeface="Calibri" pitchFamily="34" charset="0"/>
                </a:rPr>
                <a:t>Many MWCNTs are protruding out from the polymer surface.</a:t>
              </a:r>
            </a:p>
          </p:txBody>
        </p:sp>
      </p:grpSp>
      <p:sp>
        <p:nvSpPr>
          <p:cNvPr id="82956" name="TextBox 1"/>
          <p:cNvSpPr txBox="1">
            <a:spLocks noChangeArrowheads="1"/>
          </p:cNvSpPr>
          <p:nvPr/>
        </p:nvSpPr>
        <p:spPr bwMode="auto">
          <a:xfrm>
            <a:off x="6629401" y="6541024"/>
            <a:ext cx="39830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hangingPunct="1">
              <a:defRPr/>
            </a:pPr>
            <a:r>
              <a:rPr lang="en-US" altLang="en-US" sz="1600" b="1" dirty="0">
                <a:solidFill>
                  <a:prstClr val="black"/>
                </a:solidFill>
              </a:rPr>
              <a:t>Source: Keana Scott et al., NIST </a:t>
            </a:r>
          </a:p>
        </p:txBody>
      </p:sp>
    </p:spTree>
    <p:extLst>
      <p:ext uri="{BB962C8B-B14F-4D97-AF65-F5344CB8AC3E}">
        <p14:creationId xmlns:p14="http://schemas.microsoft.com/office/powerpoint/2010/main" val="243553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36</TotalTime>
  <Words>443</Words>
  <Application>Microsoft Office PowerPoint</Application>
  <PresentationFormat>Widescreen</PresentationFormat>
  <Paragraphs>70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9</vt:i4>
      </vt:variant>
    </vt:vector>
  </HeadingPairs>
  <TitlesOfParts>
    <vt:vector size="25" baseType="lpstr">
      <vt:lpstr>Arial</vt:lpstr>
      <vt:lpstr>Calibri</vt:lpstr>
      <vt:lpstr>Courier New</vt:lpstr>
      <vt:lpstr>Symbol</vt:lpstr>
      <vt:lpstr>Trebuchet MS</vt:lpstr>
      <vt:lpstr>Tw Cen MT</vt:lpstr>
      <vt:lpstr>Wingdings</vt:lpstr>
      <vt:lpstr>Circuit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     Queen II Session 2D Emerging technologies and advance materials: stakeholder perspectives on exposures, hazard, and risk assessment  Use of nanomaterials in 3D printed consumer products    </vt:lpstr>
      <vt:lpstr>CPSC Report on Emerging Consumer Products</vt:lpstr>
      <vt:lpstr>Emerging and Future Products</vt:lpstr>
      <vt:lpstr>Estimating Exposure and  Health Risks From 3D Printing</vt:lpstr>
      <vt:lpstr>3D Printing of Products</vt:lpstr>
      <vt:lpstr>Health Implications 3D Printing</vt:lpstr>
      <vt:lpstr>CPSC-NIST Chamber Testing -  Nanomaterials Releases During 3D Printing</vt:lpstr>
      <vt:lpstr>CPSC-NIST Study of 3D Printer Air Emissions </vt:lpstr>
      <vt:lpstr>PowerPoint Presentation</vt:lpstr>
    </vt:vector>
  </TitlesOfParts>
  <Company>US CPSC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emerQueen II Session 2D</dc:title>
  <dc:creator>Thomas, Treye</dc:creator>
  <cp:lastModifiedBy>Thomas, Treye</cp:lastModifiedBy>
  <cp:revision>4</cp:revision>
  <dcterms:created xsi:type="dcterms:W3CDTF">2018-10-08T12:51:27Z</dcterms:created>
  <dcterms:modified xsi:type="dcterms:W3CDTF">2018-10-08T13:27:53Z</dcterms:modified>
</cp:coreProperties>
</file>