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6" r:id="rId2"/>
    <p:sldId id="366" r:id="rId3"/>
    <p:sldId id="286" r:id="rId4"/>
    <p:sldId id="331" r:id="rId5"/>
    <p:sldId id="318" r:id="rId6"/>
    <p:sldId id="361" r:id="rId7"/>
    <p:sldId id="368" r:id="rId8"/>
    <p:sldId id="370" r:id="rId9"/>
    <p:sldId id="269" r:id="rId10"/>
  </p:sldIdLst>
  <p:sldSz cx="9144000" cy="5715000" type="screen16x1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F72"/>
    <a:srgbClr val="013168"/>
    <a:srgbClr val="2E4464"/>
    <a:srgbClr val="005BA3"/>
    <a:srgbClr val="095D9F"/>
    <a:srgbClr val="116181"/>
    <a:srgbClr val="E7B24C"/>
    <a:srgbClr val="003058"/>
    <a:srgbClr val="09770F"/>
    <a:srgbClr val="E774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6588" autoAdjust="0"/>
    <p:restoredTop sz="90207" autoAdjust="0"/>
  </p:normalViewPr>
  <p:slideViewPr>
    <p:cSldViewPr snapToGrid="0" showGuides="1">
      <p:cViewPr varScale="1">
        <p:scale>
          <a:sx n="111" d="100"/>
          <a:sy n="111" d="100"/>
        </p:scale>
        <p:origin x="1504" y="192"/>
      </p:cViewPr>
      <p:guideLst>
        <p:guide orient="horz" pos="180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7" d="100"/>
        <a:sy n="127" d="100"/>
      </p:scale>
      <p:origin x="0" y="0"/>
    </p:cViewPr>
  </p:sorterViewPr>
  <p:notesViewPr>
    <p:cSldViewPr snapToGrid="0" showGuides="1">
      <p:cViewPr varScale="1">
        <p:scale>
          <a:sx n="82" d="100"/>
          <a:sy n="82" d="100"/>
        </p:scale>
        <p:origin x="1528" y="16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B439B3-4697-0B47-A0CF-BCEE361468D6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757FBA-9481-E343-B4C8-110012DE8C2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5229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A94B14-4389-47F2-9A24-6B5A78A5AE8A}" type="datetimeFigureOut">
              <a:rPr lang="en-US" smtClean="0"/>
              <a:t>10/9/18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60438" y="1143000"/>
            <a:ext cx="49371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E306CB-A029-464A-9E74-C5417330E39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368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1pPr>
    <a:lvl2pPr marL="35661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2pPr>
    <a:lvl3pPr marL="71323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3pPr>
    <a:lvl4pPr marL="106984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4pPr>
    <a:lvl5pPr marL="1426464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5pPr>
    <a:lvl6pPr marL="1783080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6pPr>
    <a:lvl7pPr marL="2139696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7pPr>
    <a:lvl8pPr marL="2496312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8pPr>
    <a:lvl9pPr marL="2852928" algn="l" defTabSz="713232" rtl="0" eaLnBrk="1" latinLnBrk="0" hangingPunct="1">
      <a:defRPr sz="936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06CB-A029-464A-9E74-C5417330E39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36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306CB-A029-464A-9E74-C5417330E39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311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306CB-A029-464A-9E74-C5417330E39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3800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06CB-A029-464A-9E74-C5417330E39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53768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000" baseline="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58443" y="9009303"/>
            <a:ext cx="3181766" cy="4752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842" tIns="47421" rIns="94842" bIns="47421"/>
          <a:lstStyle/>
          <a:p>
            <a:fld id="{AB33D170-94DE-45D5-9C02-F509BC7EEFF9}" type="slidenum">
              <a:rPr lang="en-US" sz="1000" b="1">
                <a:solidFill>
                  <a:srgbClr val="FFFFFF"/>
                </a:solidFill>
                <a:cs typeface="Arial" charset="0"/>
              </a:rPr>
              <a:pPr/>
              <a:t>5</a:t>
            </a:fld>
            <a:endParaRPr lang="en-US" sz="10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9022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>
            <a:normAutofit/>
          </a:bodyPr>
          <a:lstStyle/>
          <a:p>
            <a:pPr>
              <a:buFont typeface="Arial" pitchFamily="34" charset="0"/>
              <a:buChar char="•"/>
            </a:pPr>
            <a:endParaRPr lang="en-US" sz="2000" baseline="0" dirty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4158443" y="9009303"/>
            <a:ext cx="3181766" cy="47524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lIns="94842" tIns="47421" rIns="94842" bIns="47421"/>
          <a:lstStyle/>
          <a:p>
            <a:fld id="{AB33D170-94DE-45D5-9C02-F509BC7EEFF9}" type="slidenum">
              <a:rPr lang="en-US" sz="1000" b="1">
                <a:solidFill>
                  <a:srgbClr val="FFFFFF"/>
                </a:solidFill>
                <a:cs typeface="Arial" charset="0"/>
              </a:rPr>
              <a:pPr/>
              <a:t>6</a:t>
            </a:fld>
            <a:endParaRPr lang="en-US" sz="1000" b="1" dirty="0">
              <a:solidFill>
                <a:srgbClr val="FFFFFF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5359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306CB-A029-464A-9E74-C5417330E39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0835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71323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DE306CB-A029-464A-9E74-C5417330E39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33070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E306CB-A029-464A-9E74-C5417330E398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8125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2214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-9525"/>
            <a:ext cx="9144000" cy="5729288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42900" y="2857500"/>
            <a:ext cx="8458200" cy="668852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40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42900" y="3641181"/>
            <a:ext cx="8458200" cy="493977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sp>
        <p:nvSpPr>
          <p:cNvPr id="9" name="Rectangle 8"/>
          <p:cNvSpPr/>
          <p:nvPr userDrawn="1"/>
        </p:nvSpPr>
        <p:spPr>
          <a:xfrm>
            <a:off x="0" y="4358149"/>
            <a:ext cx="9144000" cy="13695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179" y="4533137"/>
            <a:ext cx="1129202" cy="910198"/>
          </a:xfrm>
          <a:prstGeom prst="rect">
            <a:avLst/>
          </a:prstGeom>
        </p:spPr>
      </p:pic>
      <p:sp>
        <p:nvSpPr>
          <p:cNvPr id="11" name="Rectangle 10"/>
          <p:cNvSpPr/>
          <p:nvPr userDrawn="1"/>
        </p:nvSpPr>
        <p:spPr>
          <a:xfrm>
            <a:off x="0" y="4297997"/>
            <a:ext cx="9144000" cy="6015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4559300"/>
            <a:ext cx="6976661" cy="33655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2900" y="4911288"/>
            <a:ext cx="6976662" cy="214313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 dirty="0"/>
              <a:t>Date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342900" y="5365829"/>
            <a:ext cx="6794498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dirty="0">
                <a:solidFill>
                  <a:schemeClr val="accent6"/>
                </a:solidFill>
                <a:latin typeface="Calibri"/>
              </a:rPr>
              <a:t>© 2018 Brewer Science, Inc.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352424" y="3583767"/>
            <a:ext cx="8443957" cy="0"/>
          </a:xfrm>
          <a:prstGeom prst="line">
            <a:avLst/>
          </a:prstGeom>
          <a:ln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351863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80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2899" y="914400"/>
            <a:ext cx="4124325" cy="4191000"/>
          </a:xfrm>
          <a:noFill/>
          <a:ln>
            <a:solidFill>
              <a:schemeClr val="accent6"/>
            </a:solidFill>
          </a:ln>
        </p:spPr>
        <p:txBody>
          <a:bodyPr vert="horz" lIns="91440" tIns="45720" rIns="91440" bIns="45720" rtlCol="0">
            <a:normAutofit/>
          </a:bodyPr>
          <a:lstStyle>
            <a:lvl1pPr>
              <a:defRPr lang="en-US" dirty="0">
                <a:noFill/>
              </a:defRPr>
            </a:lvl1pPr>
          </a:lstStyle>
          <a:p>
            <a:pPr marL="0" lvl="0" indent="0">
              <a:buNone/>
            </a:pP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3874" y="1543050"/>
            <a:ext cx="3762374" cy="3409950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smtClean="0">
                <a:solidFill>
                  <a:schemeClr val="tx2"/>
                </a:solidFill>
              </a:defRPr>
            </a:lvl1pPr>
            <a:lvl2pPr>
              <a:defRPr lang="en-US" smtClean="0">
                <a:solidFill>
                  <a:schemeClr val="tx2"/>
                </a:solidFill>
              </a:defRPr>
            </a:lvl2pPr>
            <a:lvl3pPr>
              <a:defRPr lang="en-US" smtClean="0">
                <a:solidFill>
                  <a:schemeClr val="tx2"/>
                </a:solidFill>
              </a:defRPr>
            </a:lvl3pPr>
            <a:lvl4pPr>
              <a:defRPr lang="en-US" smtClean="0">
                <a:solidFill>
                  <a:schemeClr val="tx2"/>
                </a:solidFill>
              </a:defRPr>
            </a:lvl4pPr>
            <a:lvl5pPr>
              <a:defRPr lang="en-US"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7" name="Text Placeholder 6"/>
          <p:cNvSpPr>
            <a:spLocks noGrp="1"/>
          </p:cNvSpPr>
          <p:nvPr>
            <p:ph type="body" sz="quarter" idx="18"/>
          </p:nvPr>
        </p:nvSpPr>
        <p:spPr>
          <a:xfrm>
            <a:off x="4676775" y="914400"/>
            <a:ext cx="4124325" cy="4191000"/>
          </a:xfrm>
          <a:noFill/>
          <a:ln>
            <a:solidFill>
              <a:schemeClr val="accent6"/>
            </a:solidFill>
          </a:ln>
        </p:spPr>
        <p:txBody>
          <a:bodyPr/>
          <a:lstStyle>
            <a:lvl1pPr marL="0" indent="0">
              <a:buNone/>
              <a:defRPr>
                <a:noFill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endParaRPr lang="en-US" dirty="0"/>
          </a:p>
        </p:txBody>
      </p:sp>
      <p:sp>
        <p:nvSpPr>
          <p:cNvPr id="1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857750" y="1085850"/>
            <a:ext cx="3762375" cy="333375"/>
          </a:xfrm>
          <a:ln>
            <a:solidFill>
              <a:schemeClr val="accent2"/>
            </a:solidFill>
          </a:ln>
        </p:spPr>
        <p:txBody>
          <a:bodyPr lIns="0" tIns="0" rIns="0" bIns="0" anchor="ctr" anchorCtr="1">
            <a:normAutofit/>
          </a:bodyPr>
          <a:lstStyle>
            <a:lvl1pPr marL="0" indent="0" algn="ctr">
              <a:buNone/>
              <a:defRPr sz="16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9" name="Text Placeholder 9"/>
          <p:cNvSpPr>
            <a:spLocks noGrp="1"/>
          </p:cNvSpPr>
          <p:nvPr>
            <p:ph type="body" sz="quarter" idx="20"/>
          </p:nvPr>
        </p:nvSpPr>
        <p:spPr>
          <a:xfrm>
            <a:off x="4857750" y="1543050"/>
            <a:ext cx="3762374" cy="34099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523875" y="1085850"/>
            <a:ext cx="3762375" cy="333375"/>
          </a:xfrm>
          <a:ln>
            <a:solidFill>
              <a:schemeClr val="accent2"/>
            </a:solidFill>
          </a:ln>
        </p:spPr>
        <p:txBody>
          <a:bodyPr vert="horz" lIns="0" tIns="0" rIns="0" bIns="0" rtlCol="0" anchor="ctr" anchorCtr="1">
            <a:normAutofit/>
          </a:bodyPr>
          <a:lstStyle>
            <a:lvl1pPr marL="0" indent="0" algn="ctr">
              <a:buNone/>
              <a:defRPr lang="en-US" sz="1600" b="1" cap="all" spc="0" baseline="0" dirty="0">
                <a:solidFill>
                  <a:schemeClr val="accent1"/>
                </a:solidFill>
                <a:latin typeface="+mj-lt"/>
              </a:defRPr>
            </a:lvl1pPr>
          </a:lstStyle>
          <a:p>
            <a:pPr marL="171450" lvl="0" indent="-171450" algn="ctr"/>
            <a:r>
              <a:rPr lang="en-US" dirty="0"/>
              <a:t>TITLE 1</a:t>
            </a:r>
          </a:p>
        </p:txBody>
      </p:sp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41356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4572000" y="914400"/>
            <a:ext cx="4229100" cy="4191000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2900" y="914400"/>
            <a:ext cx="4076700" cy="41910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97109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" y="914399"/>
            <a:ext cx="8458200" cy="4152901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en-US" dirty="0"/>
              <a:t>Text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37478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>
          <a:xfrm>
            <a:off x="342900" y="914400"/>
            <a:ext cx="8458200" cy="571500"/>
          </a:xfrm>
        </p:spPr>
        <p:txBody>
          <a:bodyPr>
            <a:noAutofit/>
          </a:bodyPr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8" name="Chart Placeholder 5"/>
          <p:cNvSpPr>
            <a:spLocks noGrp="1"/>
          </p:cNvSpPr>
          <p:nvPr>
            <p:ph type="chart" sz="quarter" idx="13"/>
          </p:nvPr>
        </p:nvSpPr>
        <p:spPr>
          <a:xfrm>
            <a:off x="342900" y="1485900"/>
            <a:ext cx="8458200" cy="3619500"/>
          </a:xfrm>
        </p:spPr>
        <p:txBody>
          <a:bodyPr/>
          <a:lstStyle>
            <a:lvl1pPr marL="0" indent="0">
              <a:buNone/>
              <a:defRPr>
                <a:noFill/>
              </a:defRPr>
            </a:lvl1pPr>
          </a:lstStyle>
          <a:p>
            <a:endParaRPr lang="en-US" dirty="0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17375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936" userDrawn="1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A">
    <p:bg>
      <p:bgPr>
        <a:solidFill>
          <a:schemeClr val="bg1">
            <a:alpha val="8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2214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0" y="0"/>
            <a:ext cx="9144000" cy="5729288"/>
          </a:xfrm>
          <a:prstGeom prst="rect">
            <a:avLst/>
          </a:pr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3" name="Freeform: Shape 42"/>
          <p:cNvSpPr/>
          <p:nvPr userDrawn="1"/>
        </p:nvSpPr>
        <p:spPr>
          <a:xfrm rot="16200000">
            <a:off x="7143608" y="2792148"/>
            <a:ext cx="2534229" cy="1447506"/>
          </a:xfrm>
          <a:custGeom>
            <a:avLst/>
            <a:gdLst>
              <a:gd name="connsiteX0" fmla="*/ 2534229 w 2534229"/>
              <a:gd name="connsiteY0" fmla="*/ 1412046 h 1475647"/>
              <a:gd name="connsiteX1" fmla="*/ 2502429 w 2534229"/>
              <a:gd name="connsiteY1" fmla="*/ 1475647 h 1475647"/>
              <a:gd name="connsiteX2" fmla="*/ 31800 w 2534229"/>
              <a:gd name="connsiteY2" fmla="*/ 1475647 h 1475647"/>
              <a:gd name="connsiteX3" fmla="*/ 0 w 2534229"/>
              <a:gd name="connsiteY3" fmla="*/ 1412048 h 1475647"/>
              <a:gd name="connsiteX4" fmla="*/ 706023 w 2534229"/>
              <a:gd name="connsiteY4" fmla="*/ 1 h 1475647"/>
              <a:gd name="connsiteX5" fmla="*/ 752214 w 2534229"/>
              <a:gd name="connsiteY5" fmla="*/ 1 h 1475647"/>
              <a:gd name="connsiteX6" fmla="*/ 752214 w 2534229"/>
              <a:gd name="connsiteY6" fmla="*/ 0 h 1475647"/>
              <a:gd name="connsiteX7" fmla="*/ 1828206 w 2534229"/>
              <a:gd name="connsiteY7" fmla="*/ 0 h 14756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534229" h="1475647">
                <a:moveTo>
                  <a:pt x="2534229" y="1412046"/>
                </a:moveTo>
                <a:lnTo>
                  <a:pt x="2502429" y="1475647"/>
                </a:lnTo>
                <a:lnTo>
                  <a:pt x="31800" y="1475647"/>
                </a:lnTo>
                <a:lnTo>
                  <a:pt x="0" y="1412048"/>
                </a:lnTo>
                <a:lnTo>
                  <a:pt x="706023" y="1"/>
                </a:lnTo>
                <a:lnTo>
                  <a:pt x="752214" y="1"/>
                </a:lnTo>
                <a:lnTo>
                  <a:pt x="752214" y="0"/>
                </a:lnTo>
                <a:lnTo>
                  <a:pt x="1828206" y="0"/>
                </a:lnTo>
                <a:close/>
              </a:path>
            </a:pathLst>
          </a:custGeom>
          <a:solidFill>
            <a:schemeClr val="accent1">
              <a:alpha val="6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17" name="TextBox 16"/>
          <p:cNvSpPr txBox="1"/>
          <p:nvPr userDrawn="1"/>
        </p:nvSpPr>
        <p:spPr>
          <a:xfrm>
            <a:off x="6459128" y="5324969"/>
            <a:ext cx="2432775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dirty="0">
                <a:solidFill>
                  <a:schemeClr val="accent6">
                    <a:lumMod val="40000"/>
                    <a:lumOff val="60000"/>
                  </a:schemeClr>
                </a:solidFill>
                <a:latin typeface="Calibri"/>
              </a:rPr>
              <a:t>© 2018 Brewer Science, Inc.</a:t>
            </a:r>
          </a:p>
        </p:txBody>
      </p:sp>
      <p:sp>
        <p:nvSpPr>
          <p:cNvPr id="36" name="Rectangle 35"/>
          <p:cNvSpPr/>
          <p:nvPr userDrawn="1"/>
        </p:nvSpPr>
        <p:spPr>
          <a:xfrm>
            <a:off x="1" y="4752023"/>
            <a:ext cx="6207030" cy="97865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19" name="Hexagon 17"/>
          <p:cNvSpPr/>
          <p:nvPr userDrawn="1"/>
        </p:nvSpPr>
        <p:spPr>
          <a:xfrm rot="16200000">
            <a:off x="7490939" y="2398459"/>
            <a:ext cx="1825845" cy="1480276"/>
          </a:xfrm>
          <a:custGeom>
            <a:avLst/>
            <a:gdLst>
              <a:gd name="connsiteX0" fmla="*/ 0 w 7539991"/>
              <a:gd name="connsiteY0" fmla="*/ 3249996 h 6499992"/>
              <a:gd name="connsiteX1" fmla="*/ 1624998 w 7539991"/>
              <a:gd name="connsiteY1" fmla="*/ 2 h 6499992"/>
              <a:gd name="connsiteX2" fmla="*/ 5914993 w 7539991"/>
              <a:gd name="connsiteY2" fmla="*/ 2 h 6499992"/>
              <a:gd name="connsiteX3" fmla="*/ 7539991 w 7539991"/>
              <a:gd name="connsiteY3" fmla="*/ 3249996 h 6499992"/>
              <a:gd name="connsiteX4" fmla="*/ 5914993 w 7539991"/>
              <a:gd name="connsiteY4" fmla="*/ 6499990 h 6499992"/>
              <a:gd name="connsiteX5" fmla="*/ 1624998 w 7539991"/>
              <a:gd name="connsiteY5" fmla="*/ 6499990 h 6499992"/>
              <a:gd name="connsiteX6" fmla="*/ 0 w 7539991"/>
              <a:gd name="connsiteY6" fmla="*/ 3249996 h 6499992"/>
              <a:gd name="connsiteX0" fmla="*/ 0 w 7539991"/>
              <a:gd name="connsiteY0" fmla="*/ 3251200 h 6501194"/>
              <a:gd name="connsiteX1" fmla="*/ 1624998 w 7539991"/>
              <a:gd name="connsiteY1" fmla="*/ 1206 h 6501194"/>
              <a:gd name="connsiteX2" fmla="*/ 3938999 w 7539991"/>
              <a:gd name="connsiteY2" fmla="*/ 0 h 6501194"/>
              <a:gd name="connsiteX3" fmla="*/ 5914993 w 7539991"/>
              <a:gd name="connsiteY3" fmla="*/ 1206 h 6501194"/>
              <a:gd name="connsiteX4" fmla="*/ 7539991 w 7539991"/>
              <a:gd name="connsiteY4" fmla="*/ 3251200 h 6501194"/>
              <a:gd name="connsiteX5" fmla="*/ 5914993 w 7539991"/>
              <a:gd name="connsiteY5" fmla="*/ 6501194 h 6501194"/>
              <a:gd name="connsiteX6" fmla="*/ 1624998 w 7539991"/>
              <a:gd name="connsiteY6" fmla="*/ 6501194 h 6501194"/>
              <a:gd name="connsiteX7" fmla="*/ 0 w 7539991"/>
              <a:gd name="connsiteY7" fmla="*/ 3251200 h 6501194"/>
              <a:gd name="connsiteX0" fmla="*/ 0 w 7539991"/>
              <a:gd name="connsiteY0" fmla="*/ 3251200 h 6501194"/>
              <a:gd name="connsiteX1" fmla="*/ 1624998 w 7539991"/>
              <a:gd name="connsiteY1" fmla="*/ 1206 h 6501194"/>
              <a:gd name="connsiteX2" fmla="*/ 3938999 w 7539991"/>
              <a:gd name="connsiteY2" fmla="*/ 0 h 6501194"/>
              <a:gd name="connsiteX3" fmla="*/ 5914993 w 7539991"/>
              <a:gd name="connsiteY3" fmla="*/ 1206 h 6501194"/>
              <a:gd name="connsiteX4" fmla="*/ 7539991 w 7539991"/>
              <a:gd name="connsiteY4" fmla="*/ 3251200 h 6501194"/>
              <a:gd name="connsiteX5" fmla="*/ 5914993 w 7539991"/>
              <a:gd name="connsiteY5" fmla="*/ 6501194 h 6501194"/>
              <a:gd name="connsiteX6" fmla="*/ 1624998 w 7539991"/>
              <a:gd name="connsiteY6" fmla="*/ 6501194 h 6501194"/>
              <a:gd name="connsiteX7" fmla="*/ 91440 w 7539991"/>
              <a:gd name="connsiteY7" fmla="*/ 3342640 h 6501194"/>
              <a:gd name="connsiteX0" fmla="*/ 0 w 7539991"/>
              <a:gd name="connsiteY0" fmla="*/ 3251200 h 6501194"/>
              <a:gd name="connsiteX1" fmla="*/ 1624998 w 7539991"/>
              <a:gd name="connsiteY1" fmla="*/ 1206 h 6501194"/>
              <a:gd name="connsiteX2" fmla="*/ 3938999 w 7539991"/>
              <a:gd name="connsiteY2" fmla="*/ 0 h 6501194"/>
              <a:gd name="connsiteX3" fmla="*/ 5914993 w 7539991"/>
              <a:gd name="connsiteY3" fmla="*/ 1206 h 6501194"/>
              <a:gd name="connsiteX4" fmla="*/ 7539991 w 7539991"/>
              <a:gd name="connsiteY4" fmla="*/ 3251200 h 6501194"/>
              <a:gd name="connsiteX5" fmla="*/ 5914993 w 7539991"/>
              <a:gd name="connsiteY5" fmla="*/ 6501194 h 6501194"/>
              <a:gd name="connsiteX6" fmla="*/ 1624998 w 7539991"/>
              <a:gd name="connsiteY6" fmla="*/ 6501194 h 6501194"/>
              <a:gd name="connsiteX0" fmla="*/ 0 w 7539991"/>
              <a:gd name="connsiteY0" fmla="*/ 3251200 h 6501194"/>
              <a:gd name="connsiteX1" fmla="*/ 1624998 w 7539991"/>
              <a:gd name="connsiteY1" fmla="*/ 1206 h 6501194"/>
              <a:gd name="connsiteX2" fmla="*/ 3938999 w 7539991"/>
              <a:gd name="connsiteY2" fmla="*/ 0 h 6501194"/>
              <a:gd name="connsiteX3" fmla="*/ 5914993 w 7539991"/>
              <a:gd name="connsiteY3" fmla="*/ 1206 h 6501194"/>
              <a:gd name="connsiteX4" fmla="*/ 7539991 w 7539991"/>
              <a:gd name="connsiteY4" fmla="*/ 3251200 h 6501194"/>
              <a:gd name="connsiteX5" fmla="*/ 5914993 w 7539991"/>
              <a:gd name="connsiteY5" fmla="*/ 6501194 h 6501194"/>
              <a:gd name="connsiteX0" fmla="*/ 0 w 7539991"/>
              <a:gd name="connsiteY0" fmla="*/ 3251200 h 3251200"/>
              <a:gd name="connsiteX1" fmla="*/ 1624998 w 7539991"/>
              <a:gd name="connsiteY1" fmla="*/ 1206 h 3251200"/>
              <a:gd name="connsiteX2" fmla="*/ 3938999 w 7539991"/>
              <a:gd name="connsiteY2" fmla="*/ 0 h 3251200"/>
              <a:gd name="connsiteX3" fmla="*/ 5914993 w 7539991"/>
              <a:gd name="connsiteY3" fmla="*/ 1206 h 3251200"/>
              <a:gd name="connsiteX4" fmla="*/ 7539991 w 7539991"/>
              <a:gd name="connsiteY4" fmla="*/ 3251200 h 3251200"/>
              <a:gd name="connsiteX0" fmla="*/ 0 w 5914993"/>
              <a:gd name="connsiteY0" fmla="*/ 1206 h 3251200"/>
              <a:gd name="connsiteX1" fmla="*/ 2314001 w 5914993"/>
              <a:gd name="connsiteY1" fmla="*/ 0 h 3251200"/>
              <a:gd name="connsiteX2" fmla="*/ 4289995 w 5914993"/>
              <a:gd name="connsiteY2" fmla="*/ 1206 h 3251200"/>
              <a:gd name="connsiteX3" fmla="*/ 5914993 w 5914993"/>
              <a:gd name="connsiteY3" fmla="*/ 3251200 h 3251200"/>
              <a:gd name="connsiteX0" fmla="*/ 0 w 3600992"/>
              <a:gd name="connsiteY0" fmla="*/ 0 h 3251200"/>
              <a:gd name="connsiteX1" fmla="*/ 1975994 w 3600992"/>
              <a:gd name="connsiteY1" fmla="*/ 1206 h 3251200"/>
              <a:gd name="connsiteX2" fmla="*/ 3600992 w 3600992"/>
              <a:gd name="connsiteY2" fmla="*/ 3251200 h 3251200"/>
              <a:gd name="connsiteX0" fmla="*/ 0 w 3759742"/>
              <a:gd name="connsiteY0" fmla="*/ 0 h 3251200"/>
              <a:gd name="connsiteX1" fmla="*/ 2134744 w 3759742"/>
              <a:gd name="connsiteY1" fmla="*/ 1206 h 3251200"/>
              <a:gd name="connsiteX2" fmla="*/ 3759742 w 3759742"/>
              <a:gd name="connsiteY2" fmla="*/ 3251200 h 3251200"/>
              <a:gd name="connsiteX0" fmla="*/ 0 w 3759742"/>
              <a:gd name="connsiteY0" fmla="*/ 0 h 3251200"/>
              <a:gd name="connsiteX1" fmla="*/ 2134744 w 3759742"/>
              <a:gd name="connsiteY1" fmla="*/ 1206 h 3251200"/>
              <a:gd name="connsiteX2" fmla="*/ 3759742 w 3759742"/>
              <a:gd name="connsiteY2" fmla="*/ 3251200 h 3251200"/>
              <a:gd name="connsiteX0" fmla="*/ 0 w 3759742"/>
              <a:gd name="connsiteY0" fmla="*/ 0 h 3251200"/>
              <a:gd name="connsiteX1" fmla="*/ 2134744 w 3759742"/>
              <a:gd name="connsiteY1" fmla="*/ 1206 h 3251200"/>
              <a:gd name="connsiteX2" fmla="*/ 3570640 w 3759742"/>
              <a:gd name="connsiteY2" fmla="*/ 2851082 h 3251200"/>
              <a:gd name="connsiteX3" fmla="*/ 3759742 w 3759742"/>
              <a:gd name="connsiteY3" fmla="*/ 3251200 h 3251200"/>
              <a:gd name="connsiteX0" fmla="*/ 0 w 3570640"/>
              <a:gd name="connsiteY0" fmla="*/ 0 h 2851082"/>
              <a:gd name="connsiteX1" fmla="*/ 2134744 w 3570640"/>
              <a:gd name="connsiteY1" fmla="*/ 1206 h 2851082"/>
              <a:gd name="connsiteX2" fmla="*/ 3570640 w 3570640"/>
              <a:gd name="connsiteY2" fmla="*/ 2851082 h 28510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570640" h="2851082">
                <a:moveTo>
                  <a:pt x="0" y="0"/>
                </a:moveTo>
                <a:lnTo>
                  <a:pt x="2134744" y="1206"/>
                </a:lnTo>
                <a:lnTo>
                  <a:pt x="3570640" y="2851082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12" name="Oval 11"/>
          <p:cNvSpPr/>
          <p:nvPr userDrawn="1"/>
        </p:nvSpPr>
        <p:spPr>
          <a:xfrm>
            <a:off x="7614946" y="2883588"/>
            <a:ext cx="117720" cy="117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cxnSp>
        <p:nvCxnSpPr>
          <p:cNvPr id="22" name="Straight Connector 21"/>
          <p:cNvCxnSpPr/>
          <p:nvPr userDrawn="1"/>
        </p:nvCxnSpPr>
        <p:spPr>
          <a:xfrm flipH="1" flipV="1">
            <a:off x="2478414" y="-37158"/>
            <a:ext cx="5185309" cy="2984053"/>
          </a:xfrm>
          <a:prstGeom prst="lin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5" name="Hexagon 34"/>
          <p:cNvSpPr/>
          <p:nvPr userDrawn="1"/>
        </p:nvSpPr>
        <p:spPr>
          <a:xfrm rot="16200000">
            <a:off x="6816100" y="3402778"/>
            <a:ext cx="1699875" cy="2955925"/>
          </a:xfrm>
          <a:custGeom>
            <a:avLst/>
            <a:gdLst>
              <a:gd name="connsiteX0" fmla="*/ 0 w 3428232"/>
              <a:gd name="connsiteY0" fmla="*/ 1477687 h 2955374"/>
              <a:gd name="connsiteX1" fmla="*/ 738844 w 3428232"/>
              <a:gd name="connsiteY1" fmla="*/ 1 h 2955374"/>
              <a:gd name="connsiteX2" fmla="*/ 2689389 w 3428232"/>
              <a:gd name="connsiteY2" fmla="*/ 1 h 2955374"/>
              <a:gd name="connsiteX3" fmla="*/ 3428232 w 3428232"/>
              <a:gd name="connsiteY3" fmla="*/ 1477687 h 2955374"/>
              <a:gd name="connsiteX4" fmla="*/ 2689389 w 3428232"/>
              <a:gd name="connsiteY4" fmla="*/ 2955373 h 2955374"/>
              <a:gd name="connsiteX5" fmla="*/ 738844 w 3428232"/>
              <a:gd name="connsiteY5" fmla="*/ 2955373 h 2955374"/>
              <a:gd name="connsiteX6" fmla="*/ 0 w 3428232"/>
              <a:gd name="connsiteY6" fmla="*/ 1477687 h 2955374"/>
              <a:gd name="connsiteX0" fmla="*/ 0 w 3428232"/>
              <a:gd name="connsiteY0" fmla="*/ 1494114 h 2971800"/>
              <a:gd name="connsiteX1" fmla="*/ 738844 w 3428232"/>
              <a:gd name="connsiteY1" fmla="*/ 16428 h 2971800"/>
              <a:gd name="connsiteX2" fmla="*/ 1714116 w 3428232"/>
              <a:gd name="connsiteY2" fmla="*/ 0 h 2971800"/>
              <a:gd name="connsiteX3" fmla="*/ 2689389 w 3428232"/>
              <a:gd name="connsiteY3" fmla="*/ 16428 h 2971800"/>
              <a:gd name="connsiteX4" fmla="*/ 3428232 w 3428232"/>
              <a:gd name="connsiteY4" fmla="*/ 1494114 h 2971800"/>
              <a:gd name="connsiteX5" fmla="*/ 2689389 w 3428232"/>
              <a:gd name="connsiteY5" fmla="*/ 2971800 h 2971800"/>
              <a:gd name="connsiteX6" fmla="*/ 738844 w 3428232"/>
              <a:gd name="connsiteY6" fmla="*/ 2971800 h 2971800"/>
              <a:gd name="connsiteX7" fmla="*/ 0 w 3428232"/>
              <a:gd name="connsiteY7" fmla="*/ 1494114 h 2971800"/>
              <a:gd name="connsiteX0" fmla="*/ 0 w 3428232"/>
              <a:gd name="connsiteY0" fmla="*/ 1494114 h 2971800"/>
              <a:gd name="connsiteX1" fmla="*/ 738844 w 3428232"/>
              <a:gd name="connsiteY1" fmla="*/ 16428 h 2971800"/>
              <a:gd name="connsiteX2" fmla="*/ 1714116 w 3428232"/>
              <a:gd name="connsiteY2" fmla="*/ 0 h 2971800"/>
              <a:gd name="connsiteX3" fmla="*/ 2689389 w 3428232"/>
              <a:gd name="connsiteY3" fmla="*/ 16428 h 2971800"/>
              <a:gd name="connsiteX4" fmla="*/ 3428232 w 3428232"/>
              <a:gd name="connsiteY4" fmla="*/ 1494114 h 2971800"/>
              <a:gd name="connsiteX5" fmla="*/ 2689389 w 3428232"/>
              <a:gd name="connsiteY5" fmla="*/ 2971800 h 2971800"/>
              <a:gd name="connsiteX6" fmla="*/ 1764916 w 3428232"/>
              <a:gd name="connsiteY6" fmla="*/ 2959101 h 2971800"/>
              <a:gd name="connsiteX7" fmla="*/ 738844 w 3428232"/>
              <a:gd name="connsiteY7" fmla="*/ 2971800 h 2971800"/>
              <a:gd name="connsiteX8" fmla="*/ 0 w 3428232"/>
              <a:gd name="connsiteY8" fmla="*/ 1494114 h 2971800"/>
              <a:gd name="connsiteX0" fmla="*/ 0 w 3428232"/>
              <a:gd name="connsiteY0" fmla="*/ 1494114 h 2971800"/>
              <a:gd name="connsiteX1" fmla="*/ 738844 w 3428232"/>
              <a:gd name="connsiteY1" fmla="*/ 16428 h 2971800"/>
              <a:gd name="connsiteX2" fmla="*/ 1714116 w 3428232"/>
              <a:gd name="connsiteY2" fmla="*/ 0 h 2971800"/>
              <a:gd name="connsiteX3" fmla="*/ 2689389 w 3428232"/>
              <a:gd name="connsiteY3" fmla="*/ 16428 h 2971800"/>
              <a:gd name="connsiteX4" fmla="*/ 3428232 w 3428232"/>
              <a:gd name="connsiteY4" fmla="*/ 1494114 h 2971800"/>
              <a:gd name="connsiteX5" fmla="*/ 2689389 w 3428232"/>
              <a:gd name="connsiteY5" fmla="*/ 2971800 h 2971800"/>
              <a:gd name="connsiteX6" fmla="*/ 1764916 w 3428232"/>
              <a:gd name="connsiteY6" fmla="*/ 2959101 h 2971800"/>
              <a:gd name="connsiteX7" fmla="*/ 738844 w 3428232"/>
              <a:gd name="connsiteY7" fmla="*/ 2971800 h 2971800"/>
              <a:gd name="connsiteX8" fmla="*/ 91440 w 3428232"/>
              <a:gd name="connsiteY8" fmla="*/ 1585554 h 2971800"/>
              <a:gd name="connsiteX0" fmla="*/ 0 w 3428232"/>
              <a:gd name="connsiteY0" fmla="*/ 1494114 h 2971800"/>
              <a:gd name="connsiteX1" fmla="*/ 738844 w 3428232"/>
              <a:gd name="connsiteY1" fmla="*/ 16428 h 2971800"/>
              <a:gd name="connsiteX2" fmla="*/ 1714116 w 3428232"/>
              <a:gd name="connsiteY2" fmla="*/ 0 h 2971800"/>
              <a:gd name="connsiteX3" fmla="*/ 2689389 w 3428232"/>
              <a:gd name="connsiteY3" fmla="*/ 16428 h 2971800"/>
              <a:gd name="connsiteX4" fmla="*/ 3428232 w 3428232"/>
              <a:gd name="connsiteY4" fmla="*/ 1494114 h 2971800"/>
              <a:gd name="connsiteX5" fmla="*/ 2689389 w 3428232"/>
              <a:gd name="connsiteY5" fmla="*/ 2971800 h 2971800"/>
              <a:gd name="connsiteX6" fmla="*/ 1764916 w 3428232"/>
              <a:gd name="connsiteY6" fmla="*/ 2959101 h 2971800"/>
              <a:gd name="connsiteX7" fmla="*/ 738844 w 3428232"/>
              <a:gd name="connsiteY7" fmla="*/ 2971800 h 2971800"/>
              <a:gd name="connsiteX0" fmla="*/ 0 w 3428232"/>
              <a:gd name="connsiteY0" fmla="*/ 1494114 h 2971800"/>
              <a:gd name="connsiteX1" fmla="*/ 738844 w 3428232"/>
              <a:gd name="connsiteY1" fmla="*/ 16428 h 2971800"/>
              <a:gd name="connsiteX2" fmla="*/ 1714116 w 3428232"/>
              <a:gd name="connsiteY2" fmla="*/ 0 h 2971800"/>
              <a:gd name="connsiteX3" fmla="*/ 2689389 w 3428232"/>
              <a:gd name="connsiteY3" fmla="*/ 16428 h 2971800"/>
              <a:gd name="connsiteX4" fmla="*/ 3428232 w 3428232"/>
              <a:gd name="connsiteY4" fmla="*/ 1494114 h 2971800"/>
              <a:gd name="connsiteX5" fmla="*/ 2689389 w 3428232"/>
              <a:gd name="connsiteY5" fmla="*/ 2971800 h 2971800"/>
              <a:gd name="connsiteX6" fmla="*/ 1764916 w 3428232"/>
              <a:gd name="connsiteY6" fmla="*/ 2959101 h 2971800"/>
              <a:gd name="connsiteX0" fmla="*/ 0 w 2689388"/>
              <a:gd name="connsiteY0" fmla="*/ 16428 h 2971800"/>
              <a:gd name="connsiteX1" fmla="*/ 975272 w 2689388"/>
              <a:gd name="connsiteY1" fmla="*/ 0 h 2971800"/>
              <a:gd name="connsiteX2" fmla="*/ 1950545 w 2689388"/>
              <a:gd name="connsiteY2" fmla="*/ 16428 h 2971800"/>
              <a:gd name="connsiteX3" fmla="*/ 2689388 w 2689388"/>
              <a:gd name="connsiteY3" fmla="*/ 1494114 h 2971800"/>
              <a:gd name="connsiteX4" fmla="*/ 1950545 w 2689388"/>
              <a:gd name="connsiteY4" fmla="*/ 2971800 h 2971800"/>
              <a:gd name="connsiteX5" fmla="*/ 1026072 w 2689388"/>
              <a:gd name="connsiteY5" fmla="*/ 2959101 h 2971800"/>
              <a:gd name="connsiteX0" fmla="*/ 0 w 1714116"/>
              <a:gd name="connsiteY0" fmla="*/ 0 h 2971800"/>
              <a:gd name="connsiteX1" fmla="*/ 975273 w 1714116"/>
              <a:gd name="connsiteY1" fmla="*/ 16428 h 2971800"/>
              <a:gd name="connsiteX2" fmla="*/ 1714116 w 1714116"/>
              <a:gd name="connsiteY2" fmla="*/ 1494114 h 2971800"/>
              <a:gd name="connsiteX3" fmla="*/ 975273 w 1714116"/>
              <a:gd name="connsiteY3" fmla="*/ 2971800 h 2971800"/>
              <a:gd name="connsiteX4" fmla="*/ 50800 w 1714116"/>
              <a:gd name="connsiteY4" fmla="*/ 2959101 h 2971800"/>
              <a:gd name="connsiteX0" fmla="*/ 0 w 1714116"/>
              <a:gd name="connsiteY0" fmla="*/ 0 h 2971800"/>
              <a:gd name="connsiteX1" fmla="*/ 975273 w 1714116"/>
              <a:gd name="connsiteY1" fmla="*/ 16428 h 2971800"/>
              <a:gd name="connsiteX2" fmla="*/ 1714116 w 1714116"/>
              <a:gd name="connsiteY2" fmla="*/ 1494114 h 2971800"/>
              <a:gd name="connsiteX3" fmla="*/ 975273 w 1714116"/>
              <a:gd name="connsiteY3" fmla="*/ 2971800 h 2971800"/>
              <a:gd name="connsiteX4" fmla="*/ 9525 w 1714116"/>
              <a:gd name="connsiteY4" fmla="*/ 2952751 h 2971800"/>
              <a:gd name="connsiteX0" fmla="*/ 0 w 1714116"/>
              <a:gd name="connsiteY0" fmla="*/ 0 h 2971800"/>
              <a:gd name="connsiteX1" fmla="*/ 975273 w 1714116"/>
              <a:gd name="connsiteY1" fmla="*/ 16428 h 2971800"/>
              <a:gd name="connsiteX2" fmla="*/ 1714116 w 1714116"/>
              <a:gd name="connsiteY2" fmla="*/ 1494114 h 2971800"/>
              <a:gd name="connsiteX3" fmla="*/ 975273 w 1714116"/>
              <a:gd name="connsiteY3" fmla="*/ 2971800 h 2971800"/>
              <a:gd name="connsiteX4" fmla="*/ 0 w 1714116"/>
              <a:gd name="connsiteY4" fmla="*/ 2968626 h 2971800"/>
              <a:gd name="connsiteX0" fmla="*/ 12700 w 1726816"/>
              <a:gd name="connsiteY0" fmla="*/ 0 h 2971800"/>
              <a:gd name="connsiteX1" fmla="*/ 987973 w 1726816"/>
              <a:gd name="connsiteY1" fmla="*/ 16428 h 2971800"/>
              <a:gd name="connsiteX2" fmla="*/ 1726816 w 1726816"/>
              <a:gd name="connsiteY2" fmla="*/ 1494114 h 2971800"/>
              <a:gd name="connsiteX3" fmla="*/ 987973 w 1726816"/>
              <a:gd name="connsiteY3" fmla="*/ 2971800 h 2971800"/>
              <a:gd name="connsiteX4" fmla="*/ 0 w 1726816"/>
              <a:gd name="connsiteY4" fmla="*/ 2968626 h 2971800"/>
              <a:gd name="connsiteX0" fmla="*/ 12700 w 1726816"/>
              <a:gd name="connsiteY0" fmla="*/ 0 h 2971800"/>
              <a:gd name="connsiteX1" fmla="*/ 987973 w 1726816"/>
              <a:gd name="connsiteY1" fmla="*/ 16428 h 2971800"/>
              <a:gd name="connsiteX2" fmla="*/ 1726816 w 1726816"/>
              <a:gd name="connsiteY2" fmla="*/ 1494114 h 2971800"/>
              <a:gd name="connsiteX3" fmla="*/ 987973 w 1726816"/>
              <a:gd name="connsiteY3" fmla="*/ 2971800 h 2971800"/>
              <a:gd name="connsiteX4" fmla="*/ 0 w 1726816"/>
              <a:gd name="connsiteY4" fmla="*/ 2968626 h 2971800"/>
              <a:gd name="connsiteX5" fmla="*/ 12700 w 1726816"/>
              <a:gd name="connsiteY5" fmla="*/ 0 h 2971800"/>
              <a:gd name="connsiteX0" fmla="*/ 9525 w 1726816"/>
              <a:gd name="connsiteY0" fmla="*/ 0 h 2955925"/>
              <a:gd name="connsiteX1" fmla="*/ 987973 w 1726816"/>
              <a:gd name="connsiteY1" fmla="*/ 553 h 2955925"/>
              <a:gd name="connsiteX2" fmla="*/ 1726816 w 1726816"/>
              <a:gd name="connsiteY2" fmla="*/ 1478239 h 2955925"/>
              <a:gd name="connsiteX3" fmla="*/ 987973 w 1726816"/>
              <a:gd name="connsiteY3" fmla="*/ 2955925 h 2955925"/>
              <a:gd name="connsiteX4" fmla="*/ 0 w 1726816"/>
              <a:gd name="connsiteY4" fmla="*/ 2952751 h 2955925"/>
              <a:gd name="connsiteX5" fmla="*/ 9525 w 1726816"/>
              <a:gd name="connsiteY5" fmla="*/ 0 h 2955925"/>
              <a:gd name="connsiteX0" fmla="*/ 9525 w 1726816"/>
              <a:gd name="connsiteY0" fmla="*/ 0 h 2955925"/>
              <a:gd name="connsiteX1" fmla="*/ 987973 w 1726816"/>
              <a:gd name="connsiteY1" fmla="*/ 553 h 2955925"/>
              <a:gd name="connsiteX2" fmla="*/ 1726816 w 1726816"/>
              <a:gd name="connsiteY2" fmla="*/ 1478239 h 2955925"/>
              <a:gd name="connsiteX3" fmla="*/ 987973 w 1726816"/>
              <a:gd name="connsiteY3" fmla="*/ 2955925 h 2955925"/>
              <a:gd name="connsiteX4" fmla="*/ 0 w 1726816"/>
              <a:gd name="connsiteY4" fmla="*/ 2952751 h 2955925"/>
              <a:gd name="connsiteX5" fmla="*/ 101387 w 1726816"/>
              <a:gd name="connsiteY5" fmla="*/ 91440 h 2955925"/>
              <a:gd name="connsiteX0" fmla="*/ 19094 w 1726816"/>
              <a:gd name="connsiteY0" fmla="*/ 0 h 2955925"/>
              <a:gd name="connsiteX1" fmla="*/ 987973 w 1726816"/>
              <a:gd name="connsiteY1" fmla="*/ 553 h 2955925"/>
              <a:gd name="connsiteX2" fmla="*/ 1726816 w 1726816"/>
              <a:gd name="connsiteY2" fmla="*/ 1478239 h 2955925"/>
              <a:gd name="connsiteX3" fmla="*/ 987973 w 1726816"/>
              <a:gd name="connsiteY3" fmla="*/ 2955925 h 2955925"/>
              <a:gd name="connsiteX4" fmla="*/ 0 w 1726816"/>
              <a:gd name="connsiteY4" fmla="*/ 2952751 h 2955925"/>
              <a:gd name="connsiteX5" fmla="*/ 101387 w 1726816"/>
              <a:gd name="connsiteY5" fmla="*/ 91440 h 2955925"/>
              <a:gd name="connsiteX0" fmla="*/ 19094 w 1726816"/>
              <a:gd name="connsiteY0" fmla="*/ 0 h 2955925"/>
              <a:gd name="connsiteX1" fmla="*/ 987973 w 1726816"/>
              <a:gd name="connsiteY1" fmla="*/ 553 h 2955925"/>
              <a:gd name="connsiteX2" fmla="*/ 1726816 w 1726816"/>
              <a:gd name="connsiteY2" fmla="*/ 1478239 h 2955925"/>
              <a:gd name="connsiteX3" fmla="*/ 987973 w 1726816"/>
              <a:gd name="connsiteY3" fmla="*/ 2955925 h 2955925"/>
              <a:gd name="connsiteX4" fmla="*/ 0 w 1726816"/>
              <a:gd name="connsiteY4" fmla="*/ 2952751 h 2955925"/>
              <a:gd name="connsiteX0" fmla="*/ 0 w 1707722"/>
              <a:gd name="connsiteY0" fmla="*/ 0 h 2955925"/>
              <a:gd name="connsiteX1" fmla="*/ 968879 w 1707722"/>
              <a:gd name="connsiteY1" fmla="*/ 553 h 2955925"/>
              <a:gd name="connsiteX2" fmla="*/ 1707722 w 1707722"/>
              <a:gd name="connsiteY2" fmla="*/ 1478239 h 2955925"/>
              <a:gd name="connsiteX3" fmla="*/ 968879 w 1707722"/>
              <a:gd name="connsiteY3" fmla="*/ 2955925 h 2955925"/>
              <a:gd name="connsiteX4" fmla="*/ 6423 w 1707722"/>
              <a:gd name="connsiteY4" fmla="*/ 2946401 h 29559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07722" h="2955925">
                <a:moveTo>
                  <a:pt x="0" y="0"/>
                </a:moveTo>
                <a:lnTo>
                  <a:pt x="968879" y="553"/>
                </a:lnTo>
                <a:lnTo>
                  <a:pt x="1707722" y="1478239"/>
                </a:lnTo>
                <a:lnTo>
                  <a:pt x="968879" y="2955925"/>
                </a:lnTo>
                <a:lnTo>
                  <a:pt x="6423" y="2946401"/>
                </a:lnTo>
              </a:path>
            </a:pathLst>
          </a:cu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342899" y="4981574"/>
            <a:ext cx="5676903" cy="261077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1" hasCustomPrompt="1"/>
          </p:nvPr>
        </p:nvSpPr>
        <p:spPr>
          <a:xfrm>
            <a:off x="342899" y="5315240"/>
            <a:ext cx="5676902" cy="214313"/>
          </a:xfrm>
        </p:spPr>
        <p:txBody>
          <a:bodyPr>
            <a:no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Date</a:t>
            </a:r>
          </a:p>
        </p:txBody>
      </p:sp>
      <p:cxnSp>
        <p:nvCxnSpPr>
          <p:cNvPr id="49" name="Straight Connector 48"/>
          <p:cNvCxnSpPr>
            <a:stCxn id="35" idx="1"/>
          </p:cNvCxnSpPr>
          <p:nvPr userDrawn="1"/>
        </p:nvCxnSpPr>
        <p:spPr>
          <a:xfrm flipH="1">
            <a:off x="0" y="4766251"/>
            <a:ext cx="6188628" cy="16765"/>
          </a:xfrm>
          <a:prstGeom prst="lin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50" name="Oval 49"/>
          <p:cNvSpPr/>
          <p:nvPr userDrawn="1"/>
        </p:nvSpPr>
        <p:spPr>
          <a:xfrm>
            <a:off x="7614946" y="3980941"/>
            <a:ext cx="117720" cy="11772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4" name="TextBox 3"/>
          <p:cNvSpPr txBox="1"/>
          <p:nvPr userDrawn="1"/>
        </p:nvSpPr>
        <p:spPr>
          <a:xfrm>
            <a:off x="342899" y="2554268"/>
            <a:ext cx="701040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spc="300" dirty="0">
                <a:solidFill>
                  <a:schemeClr val="accent2"/>
                </a:solidFill>
                <a:latin typeface="+mj-lt"/>
              </a:rPr>
              <a:t>THANK YOU!</a:t>
            </a:r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02982" y="566860"/>
            <a:ext cx="1540366" cy="1241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507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935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75355"/>
            <a:ext cx="7772400" cy="122502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238500"/>
            <a:ext cx="6400800" cy="14605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809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619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142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5239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904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6668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0478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218857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ansiti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4000" cy="5722144"/>
          </a:xfrm>
          <a:prstGeom prst="rect">
            <a:avLst/>
          </a:prstGeom>
        </p:spPr>
      </p:pic>
      <p:sp>
        <p:nvSpPr>
          <p:cNvPr id="8" name="Rectangle 7"/>
          <p:cNvSpPr/>
          <p:nvPr userDrawn="1"/>
        </p:nvSpPr>
        <p:spPr>
          <a:xfrm>
            <a:off x="-1" y="0"/>
            <a:ext cx="9144000" cy="5729288"/>
          </a:xfrm>
          <a:prstGeom prst="rect">
            <a:avLst/>
          </a:prstGeom>
          <a:solidFill>
            <a:schemeClr val="accent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grpSp>
        <p:nvGrpSpPr>
          <p:cNvPr id="20" name="Group 19"/>
          <p:cNvGrpSpPr/>
          <p:nvPr userDrawn="1"/>
        </p:nvGrpSpPr>
        <p:grpSpPr>
          <a:xfrm rot="10800000" flipV="1">
            <a:off x="4933950" y="3077140"/>
            <a:ext cx="4210050" cy="2637860"/>
            <a:chOff x="0" y="13462"/>
            <a:chExt cx="5662742" cy="3548062"/>
          </a:xfrm>
        </p:grpSpPr>
        <p:sp>
          <p:nvSpPr>
            <p:cNvPr id="21" name="Right Triangle 20"/>
            <p:cNvSpPr/>
            <p:nvPr userDrawn="1"/>
          </p:nvSpPr>
          <p:spPr>
            <a:xfrm>
              <a:off x="0" y="13462"/>
              <a:ext cx="5662742" cy="3548062"/>
            </a:xfrm>
            <a:prstGeom prst="rtTriangle">
              <a:avLst/>
            </a:prstGeom>
            <a:gradFill>
              <a:gsLst>
                <a:gs pos="5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22" name="Right Triangle 21"/>
            <p:cNvSpPr/>
            <p:nvPr userDrawn="1"/>
          </p:nvSpPr>
          <p:spPr>
            <a:xfrm>
              <a:off x="0" y="635464"/>
              <a:ext cx="4670019" cy="2926059"/>
            </a:xfrm>
            <a:prstGeom prst="rtTriangle">
              <a:avLst/>
            </a:prstGeom>
            <a:gradFill>
              <a:gsLst>
                <a:gs pos="5000">
                  <a:schemeClr val="accent1"/>
                </a:gs>
                <a:gs pos="90000">
                  <a:schemeClr val="accent4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83468" y="2095500"/>
            <a:ext cx="5777065" cy="1096426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>
              <a:defRPr sz="4000" cap="all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83468" y="3286787"/>
            <a:ext cx="5777065" cy="675613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dirty="0"/>
              <a:t>Subtitle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 rot="10800000" flipH="1">
            <a:off x="0" y="0"/>
            <a:ext cx="4210050" cy="2637860"/>
            <a:chOff x="0" y="13462"/>
            <a:chExt cx="5662742" cy="3548062"/>
          </a:xfrm>
        </p:grpSpPr>
        <p:sp>
          <p:nvSpPr>
            <p:cNvPr id="18" name="Right Triangle 17"/>
            <p:cNvSpPr/>
            <p:nvPr userDrawn="1"/>
          </p:nvSpPr>
          <p:spPr>
            <a:xfrm>
              <a:off x="0" y="13462"/>
              <a:ext cx="5662742" cy="3548062"/>
            </a:xfrm>
            <a:prstGeom prst="rtTriangle">
              <a:avLst/>
            </a:prstGeom>
            <a:gradFill>
              <a:gsLst>
                <a:gs pos="5000">
                  <a:schemeClr val="accent1"/>
                </a:gs>
                <a:gs pos="100000">
                  <a:schemeClr val="accent4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  <p:sp>
          <p:nvSpPr>
            <p:cNvPr id="19" name="Right Triangle 18"/>
            <p:cNvSpPr/>
            <p:nvPr userDrawn="1"/>
          </p:nvSpPr>
          <p:spPr>
            <a:xfrm>
              <a:off x="0" y="635464"/>
              <a:ext cx="4670019" cy="2926059"/>
            </a:xfrm>
            <a:prstGeom prst="rtTriangle">
              <a:avLst/>
            </a:prstGeom>
            <a:gradFill>
              <a:gsLst>
                <a:gs pos="5000">
                  <a:schemeClr val="accent1"/>
                </a:gs>
                <a:gs pos="90000">
                  <a:schemeClr val="accent4">
                    <a:alpha val="0"/>
                  </a:schemeClr>
                </a:gs>
              </a:gsLst>
              <a:lin ang="54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</p:grpSp>
      <p:cxnSp>
        <p:nvCxnSpPr>
          <p:cNvPr id="5" name="Straight Connector 4"/>
          <p:cNvCxnSpPr>
            <a:stCxn id="18" idx="0"/>
            <a:endCxn id="18" idx="4"/>
          </p:cNvCxnSpPr>
          <p:nvPr userDrawn="1"/>
        </p:nvCxnSpPr>
        <p:spPr>
          <a:xfrm flipV="1">
            <a:off x="0" y="0"/>
            <a:ext cx="4210050" cy="263786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 userDrawn="1"/>
        </p:nvCxnSpPr>
        <p:spPr>
          <a:xfrm flipV="1">
            <a:off x="5664620" y="3072378"/>
            <a:ext cx="3479380" cy="2180050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 userDrawn="1"/>
        </p:nvCxnSpPr>
        <p:spPr>
          <a:xfrm flipV="1">
            <a:off x="5045495" y="3534950"/>
            <a:ext cx="3479380" cy="21800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 userDrawn="1"/>
        </p:nvCxnSpPr>
        <p:spPr>
          <a:xfrm flipV="1">
            <a:off x="0" y="400744"/>
            <a:ext cx="3479380" cy="218005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236362" y="5338537"/>
            <a:ext cx="5304434" cy="1236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sz="800" dirty="0">
                <a:solidFill>
                  <a:schemeClr val="bg1"/>
                </a:solidFill>
                <a:latin typeface="Calibri"/>
              </a:rPr>
              <a:t>October 09, 2018 | QEEN II Workshop, Washington, DC</a:t>
            </a:r>
          </a:p>
        </p:txBody>
      </p:sp>
    </p:spTree>
    <p:extLst>
      <p:ext uri="{BB962C8B-B14F-4D97-AF65-F5344CB8AC3E}">
        <p14:creationId xmlns:p14="http://schemas.microsoft.com/office/powerpoint/2010/main" val="405454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180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86570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ith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idx="1"/>
          </p:nvPr>
        </p:nvSpPr>
        <p:spPr>
          <a:xfrm>
            <a:off x="342900" y="914400"/>
            <a:ext cx="8458200" cy="420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417260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342900" y="914400"/>
            <a:ext cx="4124325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sz="quarter" idx="12"/>
          </p:nvPr>
        </p:nvSpPr>
        <p:spPr>
          <a:xfrm>
            <a:off x="4676775" y="914400"/>
            <a:ext cx="4124325" cy="419100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93156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6"/>
          <p:cNvSpPr>
            <a:spLocks noGrp="1"/>
          </p:cNvSpPr>
          <p:nvPr>
            <p:ph type="body" sz="quarter" idx="15"/>
          </p:nvPr>
        </p:nvSpPr>
        <p:spPr>
          <a:xfrm>
            <a:off x="536574" y="1054100"/>
            <a:ext cx="8264526" cy="3898900"/>
          </a:xfrm>
        </p:spPr>
        <p:txBody>
          <a:bodyPr/>
          <a:lstStyle/>
          <a:p>
            <a:r>
              <a:rPr lang="en-US" dirty="0"/>
              <a:t>Bullet 1</a:t>
            </a:r>
          </a:p>
          <a:p>
            <a:r>
              <a:rPr lang="en-US" dirty="0"/>
              <a:t>Bullet 2</a:t>
            </a:r>
          </a:p>
          <a:p>
            <a:r>
              <a:rPr lang="en-US" dirty="0"/>
              <a:t>Bullet 3</a:t>
            </a:r>
          </a:p>
        </p:txBody>
      </p:sp>
    </p:spTree>
    <p:extLst>
      <p:ext uri="{BB962C8B-B14F-4D97-AF65-F5344CB8AC3E}">
        <p14:creationId xmlns:p14="http://schemas.microsoft.com/office/powerpoint/2010/main" val="3948516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342900" y="914400"/>
            <a:ext cx="8458200" cy="420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9838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3918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4695825" y="914400"/>
            <a:ext cx="4105275" cy="41910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6"/>
                </a:solidFill>
              </a:ln>
              <a:noFill/>
              <a:latin typeface="Calibri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523874" y="1085850"/>
            <a:ext cx="3762375" cy="333375"/>
          </a:xfrm>
          <a:ln>
            <a:solidFill>
              <a:schemeClr val="accent2"/>
            </a:solidFill>
          </a:ln>
        </p:spPr>
        <p:txBody>
          <a:bodyPr lIns="0" tIns="0" rIns="0" bIns="0" anchor="ctr" anchorCtr="1">
            <a:normAutofit/>
          </a:bodyPr>
          <a:lstStyle>
            <a:lvl1pPr marL="0" indent="0" algn="ctr">
              <a:buNone/>
              <a:defRPr sz="16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1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523874" y="1543050"/>
            <a:ext cx="3762374" cy="340995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6" hasCustomPrompt="1"/>
          </p:nvPr>
        </p:nvSpPr>
        <p:spPr>
          <a:xfrm>
            <a:off x="4867275" y="1085850"/>
            <a:ext cx="3762375" cy="333375"/>
          </a:xfrm>
          <a:ln>
            <a:solidFill>
              <a:schemeClr val="accent2"/>
            </a:solidFill>
          </a:ln>
        </p:spPr>
        <p:txBody>
          <a:bodyPr lIns="0" tIns="0" rIns="0" bIns="0" anchor="ctr" anchorCtr="1">
            <a:normAutofit/>
          </a:bodyPr>
          <a:lstStyle>
            <a:lvl1pPr marL="0" indent="0" algn="ctr">
              <a:buNone/>
              <a:defRPr sz="1600" b="1" cap="all" spc="0" baseline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TITLE 2</a:t>
            </a:r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4867275" y="1543050"/>
            <a:ext cx="3762374" cy="340995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Placeholder 1"/>
          <p:cNvSpPr>
            <a:spLocks noGrp="1"/>
          </p:cNvSpPr>
          <p:nvPr>
            <p:ph type="title" hasCustomPrompt="1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391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914400"/>
            <a:ext cx="8458200" cy="420052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Rectangle 18"/>
          <p:cNvSpPr/>
          <p:nvPr userDrawn="1"/>
        </p:nvSpPr>
        <p:spPr>
          <a:xfrm flipH="1">
            <a:off x="0" y="5296958"/>
            <a:ext cx="9144000" cy="4286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6" name="Right Triangle 25"/>
          <p:cNvSpPr/>
          <p:nvPr userDrawn="1"/>
        </p:nvSpPr>
        <p:spPr>
          <a:xfrm flipV="1">
            <a:off x="1532" y="5296957"/>
            <a:ext cx="255554" cy="428624"/>
          </a:xfrm>
          <a:prstGeom prst="rt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>
              <a:latin typeface="Calibri"/>
            </a:endParaRPr>
          </a:p>
        </p:txBody>
      </p:sp>
      <p:sp>
        <p:nvSpPr>
          <p:cNvPr id="24" name="TextBox 23"/>
          <p:cNvSpPr txBox="1"/>
          <p:nvPr userDrawn="1"/>
        </p:nvSpPr>
        <p:spPr>
          <a:xfrm>
            <a:off x="349633" y="5404404"/>
            <a:ext cx="7946401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700" dirty="0">
                <a:solidFill>
                  <a:schemeClr val="bg1"/>
                </a:solidFill>
                <a:latin typeface="Calibri"/>
              </a:rPr>
              <a:t>October 09, 2018 | QEEN II Workshop, Washington, DC</a:t>
            </a:r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8405821" y="5299676"/>
            <a:ext cx="738179" cy="415324"/>
            <a:chOff x="8158139" y="5153025"/>
            <a:chExt cx="985854" cy="572559"/>
          </a:xfrm>
        </p:grpSpPr>
        <p:sp>
          <p:nvSpPr>
            <p:cNvPr id="15" name="Right Triangle 14"/>
            <p:cNvSpPr/>
            <p:nvPr userDrawn="1"/>
          </p:nvSpPr>
          <p:spPr>
            <a:xfrm flipH="1">
              <a:off x="8158139" y="5153025"/>
              <a:ext cx="341369" cy="572556"/>
            </a:xfrm>
            <a:prstGeom prst="rtTriangle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>
                <a:latin typeface="Calibri"/>
              </a:endParaRPr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8498108" y="5153030"/>
              <a:ext cx="645885" cy="572554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libri"/>
              </a:endParaRPr>
            </a:p>
          </p:txBody>
        </p:sp>
      </p:grpSp>
      <p:sp>
        <p:nvSpPr>
          <p:cNvPr id="17" name="Rectangle 16"/>
          <p:cNvSpPr/>
          <p:nvPr userDrawn="1"/>
        </p:nvSpPr>
        <p:spPr>
          <a:xfrm>
            <a:off x="8636000" y="5207000"/>
            <a:ext cx="508000" cy="889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22" name="Slide Number Placeholder 5"/>
          <p:cNvSpPr txBox="1">
            <a:spLocks/>
          </p:cNvSpPr>
          <p:nvPr userDrawn="1"/>
        </p:nvSpPr>
        <p:spPr>
          <a:xfrm>
            <a:off x="8681217" y="5285704"/>
            <a:ext cx="352424" cy="429296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9D350AF9-99AA-48BD-8C88-F5C4CD2C3D4F}" type="slidenum">
              <a:rPr lang="en-US" smtClean="0">
                <a:latin typeface="Calibri"/>
              </a:rPr>
              <a:pPr/>
              <a:t>‹#›</a:t>
            </a:fld>
            <a:endParaRPr lang="en-US" dirty="0">
              <a:latin typeface="Calibri"/>
            </a:endParaRPr>
          </a:p>
        </p:txBody>
      </p:sp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2909" y="5377629"/>
            <a:ext cx="1057119" cy="270241"/>
          </a:xfrm>
          <a:prstGeom prst="rect">
            <a:avLst/>
          </a:prstGeom>
        </p:spPr>
      </p:pic>
      <p:cxnSp>
        <p:nvCxnSpPr>
          <p:cNvPr id="29" name="Straight Connector 28"/>
          <p:cNvCxnSpPr/>
          <p:nvPr userDrawn="1"/>
        </p:nvCxnSpPr>
        <p:spPr>
          <a:xfrm>
            <a:off x="351844" y="659794"/>
            <a:ext cx="8458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 userDrawn="1"/>
        </p:nvSpPr>
        <p:spPr>
          <a:xfrm flipH="1">
            <a:off x="0" y="0"/>
            <a:ext cx="9144000" cy="56802"/>
          </a:xfrm>
          <a:prstGeom prst="rect">
            <a:avLst/>
          </a:prstGeom>
          <a:solidFill>
            <a:srgbClr val="003F7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/>
            </a:endParaRPr>
          </a:p>
        </p:txBody>
      </p:sp>
      <p:sp>
        <p:nvSpPr>
          <p:cNvPr id="31" name="Title Placeholder 1"/>
          <p:cNvSpPr>
            <a:spLocks noGrp="1"/>
          </p:cNvSpPr>
          <p:nvPr>
            <p:ph type="title"/>
          </p:nvPr>
        </p:nvSpPr>
        <p:spPr>
          <a:xfrm>
            <a:off x="342899" y="240771"/>
            <a:ext cx="8458201" cy="49582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58943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8" r:id="rId2"/>
    <p:sldLayoutId id="2147483662" r:id="rId3"/>
    <p:sldLayoutId id="2147483673" r:id="rId4"/>
    <p:sldLayoutId id="2147483674" r:id="rId5"/>
    <p:sldLayoutId id="2147483689" r:id="rId6"/>
    <p:sldLayoutId id="2147483686" r:id="rId7"/>
    <p:sldLayoutId id="2147483683" r:id="rId8"/>
    <p:sldLayoutId id="2147483682" r:id="rId9"/>
    <p:sldLayoutId id="2147483685" r:id="rId10"/>
    <p:sldLayoutId id="2147483679" r:id="rId11"/>
    <p:sldLayoutId id="2147483680" r:id="rId12"/>
    <p:sldLayoutId id="2147483681" r:id="rId13"/>
    <p:sldLayoutId id="2147483687" r:id="rId14"/>
    <p:sldLayoutId id="2147483688" r:id="rId15"/>
    <p:sldLayoutId id="2147483693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1800" b="1" kern="1200" cap="none" spc="30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400" kern="1200">
          <a:solidFill>
            <a:schemeClr val="accent3"/>
          </a:solidFill>
          <a:latin typeface="Calibri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100" kern="1200">
          <a:solidFill>
            <a:schemeClr val="accent3"/>
          </a:solidFill>
          <a:latin typeface="Calibri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50" kern="1200">
          <a:solidFill>
            <a:schemeClr val="accent3"/>
          </a:solidFill>
          <a:latin typeface="Calibri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accent3"/>
          </a:solidFill>
          <a:latin typeface="Calibri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000" kern="1200">
          <a:solidFill>
            <a:schemeClr val="accent3"/>
          </a:solidFill>
          <a:latin typeface="Calibri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80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544" userDrawn="1">
          <p15:clr>
            <a:srgbClr val="F26B43"/>
          </p15:clr>
        </p15:guide>
        <p15:guide id="4" pos="216" userDrawn="1">
          <p15:clr>
            <a:srgbClr val="F26B43"/>
          </p15:clr>
        </p15:guide>
        <p15:guide id="5" orient="horz" pos="576" userDrawn="1">
          <p15:clr>
            <a:srgbClr val="F26B43"/>
          </p15:clr>
        </p15:guide>
        <p15:guide id="6" orient="horz" pos="3456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icQV5XriC8&amp;index=1&amp;list=PLWeNwL5tDb-o-HsTFw71YcVRfHUrklOpn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1759058"/>
            <a:ext cx="8458200" cy="1767294"/>
          </a:xfrm>
        </p:spPr>
        <p:txBody>
          <a:bodyPr/>
          <a:lstStyle/>
          <a:p>
            <a:r>
              <a:rPr lang="en-US" sz="2800" dirty="0"/>
              <a:t>Advancing Sustainable Nanotechnology</a:t>
            </a:r>
            <a:br>
              <a:rPr lang="en-US" sz="2800" dirty="0"/>
            </a:br>
            <a:r>
              <a:rPr lang="en-US" sz="2800" dirty="0"/>
              <a:t>through Life Cycle Assessment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n-US" dirty="0"/>
              <a:t>Wu-Sheng Shih, Ph.D.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>
            <a:noAutofit/>
          </a:bodyPr>
          <a:lstStyle/>
          <a:p>
            <a:r>
              <a:rPr lang="en-US" dirty="0"/>
              <a:t>QEEN II: 2nd Quantifying Exposure to Engineered Nanomaterials from Manufactured Products Workshop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42899" y="5060695"/>
            <a:ext cx="6976662" cy="214313"/>
          </a:xfrm>
        </p:spPr>
        <p:txBody>
          <a:bodyPr/>
          <a:lstStyle/>
          <a:p>
            <a:r>
              <a:rPr lang="en-US" dirty="0"/>
              <a:t>October 9, 2018</a:t>
            </a:r>
          </a:p>
        </p:txBody>
      </p:sp>
    </p:spTree>
    <p:extLst>
      <p:ext uri="{BB962C8B-B14F-4D97-AF65-F5344CB8AC3E}">
        <p14:creationId xmlns:p14="http://schemas.microsoft.com/office/powerpoint/2010/main" val="3069549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C7176106-FCC8-2D47-9135-26AFE2FEDA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2898" y="-7684"/>
            <a:ext cx="8458201" cy="682812"/>
          </a:xfrm>
        </p:spPr>
        <p:txBody>
          <a:bodyPr/>
          <a:lstStyle/>
          <a:p>
            <a:pPr algn="ctr"/>
            <a:r>
              <a:rPr lang="en-US" sz="2400" dirty="0"/>
              <a:t>What Happened?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A1DC19B-C105-A24C-A4D9-4C663616F4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8477" y="682812"/>
            <a:ext cx="7807044" cy="4572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07B68E-A286-F94D-8C24-07C82F01C3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8476" y="1268361"/>
            <a:ext cx="3822407" cy="326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3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331637" y="0"/>
            <a:ext cx="8489373" cy="663864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/>
              <a:t>EHS-Inspired Nanotechnology Development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331638" y="4191227"/>
            <a:ext cx="8489372" cy="1067492"/>
          </a:xfrm>
          <a:ln w="19050">
            <a:solidFill>
              <a:schemeClr val="accent2"/>
            </a:solidFill>
          </a:ln>
        </p:spPr>
        <p:txBody>
          <a:bodyPr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-US" sz="1800" dirty="0">
                <a:ln>
                  <a:solidFill>
                    <a:srgbClr val="003F72"/>
                  </a:solidFill>
                </a:ln>
                <a:solidFill>
                  <a:srgbClr val="58585A"/>
                </a:solidFill>
                <a:latin typeface="Calibri" charset="0"/>
                <a:ea typeface="Calibri" charset="0"/>
                <a:cs typeface="Calibri" charset="0"/>
              </a:rPr>
              <a:t>Promoting Safe, Rapid Commercialization of Nanotechnology-Enabled Products 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n>
                  <a:solidFill>
                    <a:srgbClr val="003F72"/>
                  </a:solidFill>
                </a:ln>
                <a:solidFill>
                  <a:srgbClr val="58585A"/>
                </a:solidFill>
                <a:latin typeface="Calibri" charset="0"/>
                <a:ea typeface="Calibri" charset="0"/>
                <a:cs typeface="Calibri" charset="0"/>
              </a:rPr>
              <a:t>Inspired by “Safety by Design” and “EHS Impact Reduction”</a:t>
            </a:r>
          </a:p>
          <a:p>
            <a:pPr>
              <a:spcBef>
                <a:spcPts val="0"/>
              </a:spcBef>
            </a:pPr>
            <a:r>
              <a:rPr lang="en-US" sz="1800" dirty="0">
                <a:ln>
                  <a:solidFill>
                    <a:srgbClr val="003F72"/>
                  </a:solidFill>
                </a:ln>
                <a:solidFill>
                  <a:srgbClr val="58585A"/>
                </a:solidFill>
                <a:latin typeface="Calibri" charset="0"/>
                <a:ea typeface="Calibri" charset="0"/>
                <a:cs typeface="Calibri" charset="0"/>
              </a:rPr>
              <a:t>Start from the Very Beginning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257ADBC7-26A1-C348-9C13-CE5B63BC3082}"/>
              </a:ext>
            </a:extLst>
          </p:cNvPr>
          <p:cNvGrpSpPr/>
          <p:nvPr/>
        </p:nvGrpSpPr>
        <p:grpSpPr>
          <a:xfrm>
            <a:off x="494348" y="610076"/>
            <a:ext cx="7429953" cy="3550415"/>
            <a:chOff x="494348" y="663864"/>
            <a:chExt cx="7429953" cy="3550415"/>
          </a:xfrm>
        </p:grpSpPr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244185" y="1013879"/>
              <a:ext cx="4445620" cy="3200400"/>
            </a:xfrm>
            <a:prstGeom prst="rect">
              <a:avLst/>
            </a:prstGeom>
            <a:ln w="12700">
              <a:solidFill>
                <a:schemeClr val="bg1"/>
              </a:solidFill>
            </a:ln>
          </p:spPr>
        </p:pic>
        <p:sp>
          <p:nvSpPr>
            <p:cNvPr id="2" name="TextBox 1"/>
            <p:cNvSpPr txBox="1"/>
            <p:nvPr/>
          </p:nvSpPr>
          <p:spPr>
            <a:xfrm>
              <a:off x="494348" y="2198580"/>
              <a:ext cx="178959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F72"/>
                  </a:solidFill>
                  <a:latin typeface="Calibri" charset="0"/>
                  <a:ea typeface="Calibri" charset="0"/>
                  <a:cs typeface="Calibri" charset="0"/>
                </a:rPr>
                <a:t>GOVERNMENT AGENCY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6689805" y="3111938"/>
              <a:ext cx="123449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F72"/>
                  </a:solidFill>
                  <a:latin typeface="Calibri" charset="0"/>
                  <a:ea typeface="Calibri" charset="0"/>
                  <a:cs typeface="Calibri" charset="0"/>
                </a:rPr>
                <a:t>INDUSTRY</a:t>
              </a:r>
              <a:endParaRPr lang="en-US" sz="2400" dirty="0">
                <a:solidFill>
                  <a:srgbClr val="003F7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833327" y="663864"/>
              <a:ext cx="148599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F72"/>
                  </a:solidFill>
                  <a:latin typeface="Calibri" charset="0"/>
                  <a:ea typeface="Calibri" charset="0"/>
                  <a:cs typeface="Calibri" charset="0"/>
                </a:rPr>
                <a:t>ACADEMIA</a:t>
              </a:r>
              <a:endParaRPr lang="en-US" sz="2400" dirty="0">
                <a:solidFill>
                  <a:srgbClr val="003F72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02C18FE2-4673-A44A-BF02-5492465642F2}"/>
                </a:ext>
              </a:extLst>
            </p:cNvPr>
            <p:cNvSpPr/>
            <p:nvPr/>
          </p:nvSpPr>
          <p:spPr>
            <a:xfrm>
              <a:off x="3449062" y="1813665"/>
              <a:ext cx="2128777" cy="2118472"/>
            </a:xfrm>
            <a:prstGeom prst="ellipse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51000">
                  <a:schemeClr val="accent1">
                    <a:lumMod val="32000"/>
                    <a:lumOff val="68000"/>
                  </a:schemeClr>
                </a:gs>
                <a:gs pos="75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rgbClr val="00B050"/>
                  </a:solidFill>
                  <a:latin typeface="+mj-lt"/>
                </a:rPr>
                <a:t>A PUBLIC-PRIVATE PARTNERSHIP</a:t>
              </a:r>
              <a:endParaRPr lang="en-US" dirty="0">
                <a:solidFill>
                  <a:srgbClr val="00B050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1593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45085" y="103095"/>
            <a:ext cx="8458201" cy="548640"/>
          </a:xfrm>
        </p:spPr>
        <p:txBody>
          <a:bodyPr/>
          <a:lstStyle/>
          <a:p>
            <a:pPr algn="ctr"/>
            <a:r>
              <a:rPr lang="en-US" sz="2400" dirty="0"/>
              <a:t>EHS-Inspired Nanotechnology Development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colorTemperature colorTemp="53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3268" y="1645744"/>
            <a:ext cx="5261834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45085" y="692351"/>
            <a:ext cx="8458201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rgbClr val="003F72"/>
                </a:solidFill>
                <a:latin typeface="+mj-lt"/>
              </a:rPr>
              <a:t>“CRADLE-TO-GRAVE” LCI &amp; LCA</a:t>
            </a:r>
          </a:p>
          <a:p>
            <a:r>
              <a:rPr lang="en-US" sz="1600" dirty="0">
                <a:solidFill>
                  <a:srgbClr val="003F72"/>
                </a:solidFill>
                <a:latin typeface="+mj-lt"/>
              </a:rPr>
              <a:t>Assisting development of technology in an efficient manner by allowing for more informed decision making, which can lead to lower costs, reduced EHS risk, minimized carbon footprint, and business growth.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361CA0C-F836-9E4F-AAAA-165DF03C4A03}"/>
              </a:ext>
            </a:extLst>
          </p:cNvPr>
          <p:cNvGrpSpPr/>
          <p:nvPr/>
        </p:nvGrpSpPr>
        <p:grpSpPr>
          <a:xfrm>
            <a:off x="1340634" y="4846144"/>
            <a:ext cx="6462732" cy="365760"/>
            <a:chOff x="1375504" y="4552711"/>
            <a:chExt cx="6462732" cy="365760"/>
          </a:xfrm>
          <a:solidFill>
            <a:schemeClr val="accent2"/>
          </a:solidFill>
        </p:grpSpPr>
        <p:sp>
          <p:nvSpPr>
            <p:cNvPr id="2" name="Chevron 1">
              <a:extLst>
                <a:ext uri="{FF2B5EF4-FFF2-40B4-BE49-F238E27FC236}">
                  <a16:creationId xmlns:a16="http://schemas.microsoft.com/office/drawing/2014/main" id="{544C7366-0F1D-A740-930D-391E2FE3CF95}"/>
                </a:ext>
              </a:extLst>
            </p:cNvPr>
            <p:cNvSpPr/>
            <p:nvPr/>
          </p:nvSpPr>
          <p:spPr>
            <a:xfrm>
              <a:off x="5373874" y="4552711"/>
              <a:ext cx="845979" cy="365760"/>
            </a:xfrm>
            <a:prstGeom prst="chevron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Use</a:t>
              </a:r>
            </a:p>
          </p:txBody>
        </p:sp>
        <p:sp>
          <p:nvSpPr>
            <p:cNvPr id="14" name="Chevron 13">
              <a:extLst>
                <a:ext uri="{FF2B5EF4-FFF2-40B4-BE49-F238E27FC236}">
                  <a16:creationId xmlns:a16="http://schemas.microsoft.com/office/drawing/2014/main" id="{F4BE7706-077A-474F-9997-1BB1A6CA1AC9}"/>
                </a:ext>
              </a:extLst>
            </p:cNvPr>
            <p:cNvSpPr/>
            <p:nvPr/>
          </p:nvSpPr>
          <p:spPr>
            <a:xfrm>
              <a:off x="3128988" y="4552711"/>
              <a:ext cx="1108725" cy="365760"/>
            </a:xfrm>
            <a:prstGeom prst="chevron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Materials Processing</a:t>
              </a:r>
            </a:p>
          </p:txBody>
        </p:sp>
        <p:sp>
          <p:nvSpPr>
            <p:cNvPr id="15" name="Chevron 14">
              <a:extLst>
                <a:ext uri="{FF2B5EF4-FFF2-40B4-BE49-F238E27FC236}">
                  <a16:creationId xmlns:a16="http://schemas.microsoft.com/office/drawing/2014/main" id="{12622AF9-60FF-5F49-91F0-C155C0E767F7}"/>
                </a:ext>
              </a:extLst>
            </p:cNvPr>
            <p:cNvSpPr/>
            <p:nvPr/>
          </p:nvSpPr>
          <p:spPr>
            <a:xfrm>
              <a:off x="4136613" y="4552711"/>
              <a:ext cx="1330536" cy="365760"/>
            </a:xfrm>
            <a:prstGeom prst="chevron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Product Manufacturing</a:t>
              </a:r>
            </a:p>
          </p:txBody>
        </p:sp>
        <p:sp>
          <p:nvSpPr>
            <p:cNvPr id="16" name="Chevron 15">
              <a:extLst>
                <a:ext uri="{FF2B5EF4-FFF2-40B4-BE49-F238E27FC236}">
                  <a16:creationId xmlns:a16="http://schemas.microsoft.com/office/drawing/2014/main" id="{3870AFDE-7336-D346-B748-865CE94B578B}"/>
                </a:ext>
              </a:extLst>
            </p:cNvPr>
            <p:cNvSpPr/>
            <p:nvPr/>
          </p:nvSpPr>
          <p:spPr>
            <a:xfrm>
              <a:off x="2182559" y="4552711"/>
              <a:ext cx="1039250" cy="365760"/>
            </a:xfrm>
            <a:prstGeom prst="chevron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Raw Materials</a:t>
              </a:r>
            </a:p>
          </p:txBody>
        </p:sp>
        <p:sp>
          <p:nvSpPr>
            <p:cNvPr id="17" name="Chevron 16">
              <a:extLst>
                <a:ext uri="{FF2B5EF4-FFF2-40B4-BE49-F238E27FC236}">
                  <a16:creationId xmlns:a16="http://schemas.microsoft.com/office/drawing/2014/main" id="{0C0DF24E-E2EF-3549-8554-5A6F54C821C4}"/>
                </a:ext>
              </a:extLst>
            </p:cNvPr>
            <p:cNvSpPr/>
            <p:nvPr/>
          </p:nvSpPr>
          <p:spPr>
            <a:xfrm>
              <a:off x="6109252" y="4552711"/>
              <a:ext cx="1039250" cy="365760"/>
            </a:xfrm>
            <a:prstGeom prst="chevron">
              <a:avLst/>
            </a:prstGeom>
            <a:grp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>
                  <a:solidFill>
                    <a:schemeClr val="accent1"/>
                  </a:solidFill>
                </a:rPr>
                <a:t>Disposal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008EFED8-397F-D84B-9998-6123B740CCA8}"/>
                </a:ext>
              </a:extLst>
            </p:cNvPr>
            <p:cNvSpPr txBox="1"/>
            <p:nvPr/>
          </p:nvSpPr>
          <p:spPr>
            <a:xfrm>
              <a:off x="1375504" y="4552711"/>
              <a:ext cx="711220" cy="33855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rgbClr val="003F72"/>
                  </a:solidFill>
                </a:rPr>
                <a:t>Cradle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B7865DD-4A14-9546-B02A-118E2C2052AE}"/>
                </a:ext>
              </a:extLst>
            </p:cNvPr>
            <p:cNvSpPr txBox="1"/>
            <p:nvPr/>
          </p:nvSpPr>
          <p:spPr>
            <a:xfrm>
              <a:off x="7177414" y="4566314"/>
              <a:ext cx="660822" cy="338554"/>
            </a:xfrm>
            <a:prstGeom prst="rect">
              <a:avLst/>
            </a:prstGeom>
            <a:grpFill/>
            <a:ln>
              <a:solidFill>
                <a:schemeClr val="accent1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b="1" dirty="0">
                  <a:solidFill>
                    <a:schemeClr val="accent1"/>
                  </a:solidFill>
                </a:rPr>
                <a:t>Grave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71387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762000" y="-110255"/>
            <a:ext cx="184731" cy="220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en-US" sz="833" b="1" dirty="0">
              <a:solidFill>
                <a:srgbClr val="FFFFFF"/>
              </a:solidFill>
              <a:cs typeface="Arial" charset="0"/>
            </a:endParaRPr>
          </a:p>
        </p:txBody>
      </p:sp>
      <p:pic>
        <p:nvPicPr>
          <p:cNvPr id="17" name="Picture 3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941" y="1119684"/>
            <a:ext cx="3897790" cy="342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Rectangle 18"/>
          <p:cNvSpPr/>
          <p:nvPr/>
        </p:nvSpPr>
        <p:spPr>
          <a:xfrm>
            <a:off x="2633615" y="640080"/>
            <a:ext cx="3876770" cy="5486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 algn="ctr"/>
            <a:r>
              <a:rPr lang="en-US" sz="2000" b="1" dirty="0" err="1">
                <a:solidFill>
                  <a:srgbClr val="003F72"/>
                </a:solidFill>
                <a:latin typeface="+mj-lt"/>
              </a:rPr>
              <a:t>NanoEHS</a:t>
            </a:r>
            <a:r>
              <a:rPr lang="en-US" sz="2000" b="1" dirty="0">
                <a:solidFill>
                  <a:srgbClr val="003F72"/>
                </a:solidFill>
                <a:latin typeface="+mj-lt"/>
              </a:rPr>
              <a:t> TOOL DEVELOPMENT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0161" y="1119684"/>
            <a:ext cx="4445877" cy="342122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" descr="C:\Users\U4EPRAJK\Pictures\Pictures work\Company logos\MME-Color.jpg"/>
          <p:cNvPicPr>
            <a:picLocks noChangeAspect="1" noChangeArrowheads="1"/>
          </p:cNvPicPr>
          <p:nvPr/>
        </p:nvPicPr>
        <p:blipFill>
          <a:blip r:embed="rId6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4849" y="196932"/>
            <a:ext cx="705282" cy="376485"/>
          </a:xfrm>
          <a:prstGeom prst="rect">
            <a:avLst/>
          </a:prstGeom>
          <a:noFill/>
        </p:spPr>
      </p:pic>
      <p:sp>
        <p:nvSpPr>
          <p:cNvPr id="10" name="Text Box 13"/>
          <p:cNvSpPr txBox="1">
            <a:spLocks noChangeArrowheads="1"/>
          </p:cNvSpPr>
          <p:nvPr/>
        </p:nvSpPr>
        <p:spPr bwMode="auto">
          <a:xfrm>
            <a:off x="3280826" y="4873024"/>
            <a:ext cx="2584456" cy="400110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POC: Al Kennedy, 601-634-3344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Alan.J.Kennedy@usace.army.mil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5BF473-DB80-9041-AB22-A2BE7FC9E064}"/>
              </a:ext>
            </a:extLst>
          </p:cNvPr>
          <p:cNvSpPr txBox="1"/>
          <p:nvPr/>
        </p:nvSpPr>
        <p:spPr>
          <a:xfrm>
            <a:off x="3559475" y="4607846"/>
            <a:ext cx="206159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003F72"/>
                </a:solidFill>
                <a:latin typeface="Calibri" charset="0"/>
                <a:ea typeface="Calibri" charset="0"/>
                <a:cs typeface="Calibri" charset="0"/>
              </a:rPr>
              <a:t>https://</a:t>
            </a:r>
            <a:r>
              <a:rPr lang="en-US" sz="1200" dirty="0" err="1">
                <a:solidFill>
                  <a:srgbClr val="003F72"/>
                </a:solidFill>
                <a:latin typeface="Calibri" charset="0"/>
                <a:ea typeface="Calibri" charset="0"/>
                <a:cs typeface="Calibri" charset="0"/>
              </a:rPr>
              <a:t>nano.el.erdc.dren.mil</a:t>
            </a:r>
            <a:r>
              <a:rPr lang="en-US" sz="1200" dirty="0">
                <a:solidFill>
                  <a:srgbClr val="003F72"/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</a:p>
        </p:txBody>
      </p:sp>
      <p:sp>
        <p:nvSpPr>
          <p:cNvPr id="9" name="Title 3">
            <a:extLst>
              <a:ext uri="{FF2B5EF4-FFF2-40B4-BE49-F238E27FC236}">
                <a16:creationId xmlns:a16="http://schemas.microsoft.com/office/drawing/2014/main" id="{698F69D7-A0F4-A946-A47F-C15F9028C6B1}"/>
              </a:ext>
            </a:extLst>
          </p:cNvPr>
          <p:cNvSpPr txBox="1">
            <a:spLocks/>
          </p:cNvSpPr>
          <p:nvPr/>
        </p:nvSpPr>
        <p:spPr>
          <a:xfrm>
            <a:off x="331637" y="0"/>
            <a:ext cx="8489373" cy="66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spc="3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EHS-Inspired Nanotechnology Development</a:t>
            </a:r>
          </a:p>
        </p:txBody>
      </p:sp>
    </p:spTree>
    <p:extLst>
      <p:ext uri="{BB962C8B-B14F-4D97-AF65-F5344CB8AC3E}">
        <p14:creationId xmlns:p14="http://schemas.microsoft.com/office/powerpoint/2010/main" val="81636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64" name="Rectangle 4"/>
          <p:cNvSpPr>
            <a:spLocks noChangeArrowheads="1"/>
          </p:cNvSpPr>
          <p:nvPr/>
        </p:nvSpPr>
        <p:spPr bwMode="auto">
          <a:xfrm>
            <a:off x="762000" y="-110255"/>
            <a:ext cx="184731" cy="22051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anchor="ctr">
            <a:spAutoFit/>
          </a:bodyPr>
          <a:lstStyle/>
          <a:p>
            <a:endParaRPr lang="en-US" sz="833" b="1" dirty="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946731" y="651873"/>
            <a:ext cx="4098235" cy="54864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en-US" sz="2000" b="1" dirty="0" err="1">
                <a:solidFill>
                  <a:srgbClr val="003F72"/>
                </a:solidFill>
                <a:latin typeface="+mj-lt"/>
              </a:rPr>
              <a:t>NanoEHS</a:t>
            </a:r>
            <a:r>
              <a:rPr lang="en-US" sz="2000" b="1" dirty="0">
                <a:solidFill>
                  <a:srgbClr val="003F72"/>
                </a:solidFill>
                <a:latin typeface="+mj-lt"/>
              </a:rPr>
              <a:t> TOOL DEVELOPMENT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624993" y="1090856"/>
            <a:ext cx="1968500" cy="3233214"/>
            <a:chOff x="9251933" y="762337"/>
            <a:chExt cx="2362200" cy="3879856"/>
          </a:xfrm>
        </p:grpSpPr>
        <p:sp>
          <p:nvSpPr>
            <p:cNvPr id="20" name="Rectangle 19"/>
            <p:cNvSpPr/>
            <p:nvPr/>
          </p:nvSpPr>
          <p:spPr>
            <a:xfrm>
              <a:off x="9287494" y="762337"/>
              <a:ext cx="1728444" cy="1772793"/>
            </a:xfrm>
            <a:prstGeom prst="rect">
              <a:avLst/>
            </a:prstGeom>
            <a:ln>
              <a:noFill/>
            </a:ln>
            <a:effectLst>
              <a:reflection stA="0" endPos="65000" dir="5400000" sy="-100000" algn="bl" rotWithShape="0"/>
            </a:effectLst>
          </p:spPr>
          <p:txBody>
            <a:bodyPr wrap="square">
              <a:spAutoFit/>
            </a:bodyPr>
            <a:lstStyle/>
            <a:p>
              <a:pPr algn="ctr"/>
              <a:r>
                <a:rPr lang="en-US" sz="1500" dirty="0">
                  <a:solidFill>
                    <a:srgbClr val="003F72"/>
                  </a:solidFill>
                  <a:effectLst>
                    <a:glow rad="228600">
                      <a:schemeClr val="accent4">
                        <a:satMod val="175000"/>
                        <a:alpha val="40000"/>
                      </a:schemeClr>
                    </a:glow>
                  </a:effectLst>
                  <a:latin typeface="Calibri" charset="0"/>
                  <a:ea typeface="Calibri" charset="0"/>
                  <a:cs typeface="Calibri" charset="0"/>
                </a:rPr>
                <a:t>Incorporation Into DoD Systems Acquisition (OSD) Guidance Document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9251933" y="4198995"/>
              <a:ext cx="2362200" cy="443198"/>
            </a:xfrm>
            <a:prstGeom prst="rect">
              <a:avLst/>
            </a:prstGeom>
            <a:solidFill>
              <a:srgbClr val="002060"/>
            </a:solidFill>
          </p:spPr>
          <p:txBody>
            <a:bodyPr wrap="square" rtlCol="0">
              <a:spAutoFit/>
            </a:bodyPr>
            <a:lstStyle/>
            <a:p>
              <a:pPr marL="0" lvl="1" algn="ctr"/>
              <a:r>
                <a:rPr lang="en-US" sz="900" dirty="0">
                  <a:solidFill>
                    <a:schemeClr val="bg1"/>
                  </a:solidFill>
                  <a:latin typeface="Calibri" charset="0"/>
                  <a:ea typeface="Calibri" charset="0"/>
                  <a:cs typeface="Calibri" charset="0"/>
                </a:rPr>
                <a:t>Collier et al., Journal of Nanoparticle Research, 2015. 17(3):155</a:t>
              </a:r>
              <a:endParaRPr lang="en-US" sz="900" u="sng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endParaRPr>
            </a:p>
          </p:txBody>
        </p:sp>
      </p:grpSp>
      <p:pic>
        <p:nvPicPr>
          <p:cNvPr id="14" name="Picture 1" descr="C:\Users\U4EPRAJK\Pictures\Pictures work\Company logos\MME-Color.jpg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4755" y="201645"/>
            <a:ext cx="685190" cy="365760"/>
          </a:xfrm>
          <a:prstGeom prst="rect">
            <a:avLst/>
          </a:prstGeom>
          <a:noFill/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6A99B04-82AC-2F4A-AD5E-6648FE5A78FF}"/>
              </a:ext>
            </a:extLst>
          </p:cNvPr>
          <p:cNvSpPr txBox="1"/>
          <p:nvPr/>
        </p:nvSpPr>
        <p:spPr>
          <a:xfrm>
            <a:off x="6666516" y="3430513"/>
            <a:ext cx="1911101" cy="2616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100" dirty="0">
                <a:solidFill>
                  <a:srgbClr val="003F72"/>
                </a:solidFill>
                <a:latin typeface="Calibri" charset="0"/>
                <a:ea typeface="Calibri" charset="0"/>
                <a:cs typeface="Calibri" charset="0"/>
              </a:rPr>
              <a:t>https://</a:t>
            </a:r>
            <a:r>
              <a:rPr lang="en-US" sz="1100" dirty="0" err="1">
                <a:solidFill>
                  <a:srgbClr val="003F72"/>
                </a:solidFill>
                <a:latin typeface="Calibri" charset="0"/>
                <a:ea typeface="Calibri" charset="0"/>
                <a:cs typeface="Calibri" charset="0"/>
              </a:rPr>
              <a:t>nano.el.erdc.dren.mil</a:t>
            </a:r>
            <a:r>
              <a:rPr lang="en-US" sz="1100" dirty="0">
                <a:solidFill>
                  <a:srgbClr val="003F72"/>
                </a:solidFill>
                <a:latin typeface="Calibri" charset="0"/>
                <a:ea typeface="Calibri" charset="0"/>
                <a:cs typeface="Calibri" charset="0"/>
              </a:rPr>
              <a:t>/</a:t>
            </a:r>
          </a:p>
        </p:txBody>
      </p:sp>
      <p:sp>
        <p:nvSpPr>
          <p:cNvPr id="10" name="Text Box 13">
            <a:extLst>
              <a:ext uri="{FF2B5EF4-FFF2-40B4-BE49-F238E27FC236}">
                <a16:creationId xmlns:a16="http://schemas.microsoft.com/office/drawing/2014/main" id="{3BE2021F-178D-A54A-8CBE-1ED1509B62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24993" y="4709345"/>
            <a:ext cx="1968500" cy="369332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POC: Al Kennedy, 601-634-3344</a:t>
            </a:r>
          </a:p>
          <a:p>
            <a:pPr algn="ctr"/>
            <a:r>
              <a:rPr lang="en-US" sz="900" dirty="0">
                <a:solidFill>
                  <a:schemeClr val="bg1"/>
                </a:solidFill>
                <a:latin typeface="Calibri" charset="0"/>
                <a:ea typeface="Calibri" charset="0"/>
                <a:cs typeface="Calibri" charset="0"/>
              </a:rPr>
              <a:t>Alan.J.Kennedy@usace.army.mil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358FC34D-2E9D-A44A-92B0-25DBE027E07C}"/>
              </a:ext>
            </a:extLst>
          </p:cNvPr>
          <p:cNvSpPr txBox="1">
            <a:spLocks/>
          </p:cNvSpPr>
          <p:nvPr/>
        </p:nvSpPr>
        <p:spPr>
          <a:xfrm>
            <a:off x="331637" y="0"/>
            <a:ext cx="8489373" cy="66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spc="3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EHS-Inspired Nanotechnology Development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C6107E-2AFC-F04C-99E6-27E8BAD1CFD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090856"/>
            <a:ext cx="5397500" cy="398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9212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5F3D868-5F54-E944-9232-43493DCBA0DB}"/>
              </a:ext>
            </a:extLst>
          </p:cNvPr>
          <p:cNvGrpSpPr/>
          <p:nvPr/>
        </p:nvGrpSpPr>
        <p:grpSpPr>
          <a:xfrm>
            <a:off x="2624097" y="1874902"/>
            <a:ext cx="1398494" cy="2858461"/>
            <a:chOff x="2447365" y="1874902"/>
            <a:chExt cx="1398494" cy="28584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223AC8-1A7D-A647-BDEF-95D0E1D19DCD}"/>
                </a:ext>
              </a:extLst>
            </p:cNvPr>
            <p:cNvSpPr/>
            <p:nvPr/>
          </p:nvSpPr>
          <p:spPr>
            <a:xfrm>
              <a:off x="2447365" y="4157061"/>
              <a:ext cx="1398494" cy="576302"/>
            </a:xfrm>
            <a:prstGeom prst="ellipse">
              <a:avLst/>
            </a:prstGeom>
            <a:solidFill>
              <a:srgbClr val="005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EHS Impacts</a:t>
              </a:r>
            </a:p>
          </p:txBody>
        </p:sp>
        <p:sp>
          <p:nvSpPr>
            <p:cNvPr id="7" name="Up Arrow 6">
              <a:extLst>
                <a:ext uri="{FF2B5EF4-FFF2-40B4-BE49-F238E27FC236}">
                  <a16:creationId xmlns:a16="http://schemas.microsoft.com/office/drawing/2014/main" id="{FCEA1D02-FFB9-784C-828C-F82B67C93396}"/>
                </a:ext>
              </a:extLst>
            </p:cNvPr>
            <p:cNvSpPr/>
            <p:nvPr/>
          </p:nvSpPr>
          <p:spPr>
            <a:xfrm flipV="1">
              <a:off x="2604888" y="1874902"/>
              <a:ext cx="1083449" cy="2405103"/>
            </a:xfrm>
            <a:prstGeom prst="upArrow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76000">
                  <a:schemeClr val="accent1">
                    <a:lumMod val="32000"/>
                    <a:lumOff val="68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323797-76AC-6942-91C2-9980E9D26A04}"/>
              </a:ext>
            </a:extLst>
          </p:cNvPr>
          <p:cNvGrpSpPr/>
          <p:nvPr/>
        </p:nvGrpSpPr>
        <p:grpSpPr>
          <a:xfrm>
            <a:off x="4316578" y="914401"/>
            <a:ext cx="1767698" cy="3911169"/>
            <a:chOff x="4316578" y="914401"/>
            <a:chExt cx="1767698" cy="39111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B077FE-263F-C94E-8856-18D210C1DD58}"/>
                </a:ext>
              </a:extLst>
            </p:cNvPr>
            <p:cNvSpPr/>
            <p:nvPr/>
          </p:nvSpPr>
          <p:spPr>
            <a:xfrm>
              <a:off x="4316578" y="914401"/>
              <a:ext cx="1767698" cy="1767504"/>
            </a:xfrm>
            <a:prstGeom prst="ellipse">
              <a:avLst/>
            </a:prstGeom>
            <a:solidFill>
              <a:srgbClr val="095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Productivity</a:t>
              </a:r>
            </a:p>
          </p:txBody>
        </p:sp>
        <p:sp>
          <p:nvSpPr>
            <p:cNvPr id="6" name="Up Arrow 5">
              <a:extLst>
                <a:ext uri="{FF2B5EF4-FFF2-40B4-BE49-F238E27FC236}">
                  <a16:creationId xmlns:a16="http://schemas.microsoft.com/office/drawing/2014/main" id="{E842A0DF-94BC-F74A-8D19-FDC399FF0E2F}"/>
                </a:ext>
              </a:extLst>
            </p:cNvPr>
            <p:cNvSpPr/>
            <p:nvPr/>
          </p:nvSpPr>
          <p:spPr>
            <a:xfrm>
              <a:off x="4652684" y="2515987"/>
              <a:ext cx="1083449" cy="2309583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76000">
                  <a:schemeClr val="accent1">
                    <a:lumMod val="32000"/>
                    <a:lumOff val="68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7FAA44-F212-884D-85AB-0AAC07075E57}"/>
              </a:ext>
            </a:extLst>
          </p:cNvPr>
          <p:cNvSpPr txBox="1"/>
          <p:nvPr/>
        </p:nvSpPr>
        <p:spPr>
          <a:xfrm>
            <a:off x="6203770" y="1275900"/>
            <a:ext cx="2615973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Improve</a:t>
            </a:r>
          </a:p>
          <a:p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&gt; 10X Production Throughput</a:t>
            </a:r>
          </a:p>
          <a:p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&gt; 5X Material Performance</a:t>
            </a:r>
          </a:p>
          <a:p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&gt; 5X Product Shelf Life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8B57C6-36D3-794A-B676-18B9A837AEB0}"/>
              </a:ext>
            </a:extLst>
          </p:cNvPr>
          <p:cNvSpPr txBox="1"/>
          <p:nvPr/>
        </p:nvSpPr>
        <p:spPr>
          <a:xfrm>
            <a:off x="253260" y="3095066"/>
            <a:ext cx="2529128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Reduce</a:t>
            </a:r>
          </a:p>
          <a:p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Waste Water: &gt;95%</a:t>
            </a:r>
          </a:p>
          <a:p>
            <a:pPr marL="174625" indent="-168275"/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Energy Consumption: &gt; 50%</a:t>
            </a:r>
          </a:p>
          <a:p>
            <a:pPr marL="6350"/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Identified EHS Impact Categories : &gt; 90% (per</a:t>
            </a:r>
            <a:b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</a:br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Unit Production)</a:t>
            </a:r>
          </a:p>
          <a:p>
            <a:endParaRPr lang="en-US" sz="16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6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16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9FD91D1-3A0F-E348-9B13-2B34335AB1D1}"/>
              </a:ext>
            </a:extLst>
          </p:cNvPr>
          <p:cNvSpPr txBox="1">
            <a:spLocks/>
          </p:cNvSpPr>
          <p:nvPr/>
        </p:nvSpPr>
        <p:spPr>
          <a:xfrm>
            <a:off x="331637" y="0"/>
            <a:ext cx="8489373" cy="66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spc="3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EHS-Inspired Nanotechnology Development</a:t>
            </a:r>
          </a:p>
        </p:txBody>
      </p:sp>
    </p:spTree>
    <p:extLst>
      <p:ext uri="{BB962C8B-B14F-4D97-AF65-F5344CB8AC3E}">
        <p14:creationId xmlns:p14="http://schemas.microsoft.com/office/powerpoint/2010/main" val="1357862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C5F3D868-5F54-E944-9232-43493DCBA0DB}"/>
              </a:ext>
            </a:extLst>
          </p:cNvPr>
          <p:cNvGrpSpPr/>
          <p:nvPr/>
        </p:nvGrpSpPr>
        <p:grpSpPr>
          <a:xfrm>
            <a:off x="2624097" y="1874902"/>
            <a:ext cx="1398494" cy="2858461"/>
            <a:chOff x="2447365" y="1874902"/>
            <a:chExt cx="1398494" cy="2858461"/>
          </a:xfrm>
        </p:grpSpPr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A1223AC8-1A7D-A647-BDEF-95D0E1D19DCD}"/>
                </a:ext>
              </a:extLst>
            </p:cNvPr>
            <p:cNvSpPr/>
            <p:nvPr/>
          </p:nvSpPr>
          <p:spPr>
            <a:xfrm>
              <a:off x="2447365" y="4157061"/>
              <a:ext cx="1398494" cy="576302"/>
            </a:xfrm>
            <a:prstGeom prst="ellipse">
              <a:avLst/>
            </a:prstGeom>
            <a:solidFill>
              <a:srgbClr val="005BA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EHS Impacts</a:t>
              </a:r>
            </a:p>
          </p:txBody>
        </p:sp>
        <p:sp>
          <p:nvSpPr>
            <p:cNvPr id="7" name="Up Arrow 6">
              <a:extLst>
                <a:ext uri="{FF2B5EF4-FFF2-40B4-BE49-F238E27FC236}">
                  <a16:creationId xmlns:a16="http://schemas.microsoft.com/office/drawing/2014/main" id="{FCEA1D02-FFB9-784C-828C-F82B67C93396}"/>
                </a:ext>
              </a:extLst>
            </p:cNvPr>
            <p:cNvSpPr/>
            <p:nvPr/>
          </p:nvSpPr>
          <p:spPr>
            <a:xfrm flipV="1">
              <a:off x="2604888" y="1874902"/>
              <a:ext cx="1083449" cy="2405103"/>
            </a:xfrm>
            <a:prstGeom prst="upArrow">
              <a:avLst/>
            </a:prstGeom>
            <a:gradFill>
              <a:gsLst>
                <a:gs pos="0">
                  <a:schemeClr val="accent1">
                    <a:lumMod val="0"/>
                    <a:lumOff val="100000"/>
                  </a:schemeClr>
                </a:gs>
                <a:gs pos="76000">
                  <a:schemeClr val="accent1">
                    <a:lumMod val="32000"/>
                    <a:lumOff val="68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B1323797-76AC-6942-91C2-9980E9D26A04}"/>
              </a:ext>
            </a:extLst>
          </p:cNvPr>
          <p:cNvGrpSpPr/>
          <p:nvPr/>
        </p:nvGrpSpPr>
        <p:grpSpPr>
          <a:xfrm>
            <a:off x="4316578" y="914401"/>
            <a:ext cx="1767698" cy="3911169"/>
            <a:chOff x="4316578" y="914401"/>
            <a:chExt cx="1767698" cy="3911169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E7B077FE-263F-C94E-8856-18D210C1DD58}"/>
                </a:ext>
              </a:extLst>
            </p:cNvPr>
            <p:cNvSpPr/>
            <p:nvPr/>
          </p:nvSpPr>
          <p:spPr>
            <a:xfrm>
              <a:off x="4316578" y="914401"/>
              <a:ext cx="1767698" cy="1767504"/>
            </a:xfrm>
            <a:prstGeom prst="ellipse">
              <a:avLst/>
            </a:prstGeom>
            <a:solidFill>
              <a:srgbClr val="095D9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>
                  <a:latin typeface="Calibri" charset="0"/>
                  <a:ea typeface="Calibri" charset="0"/>
                  <a:cs typeface="Calibri" charset="0"/>
                </a:rPr>
                <a:t>Productivity</a:t>
              </a:r>
            </a:p>
          </p:txBody>
        </p:sp>
        <p:sp>
          <p:nvSpPr>
            <p:cNvPr id="6" name="Up Arrow 5">
              <a:extLst>
                <a:ext uri="{FF2B5EF4-FFF2-40B4-BE49-F238E27FC236}">
                  <a16:creationId xmlns:a16="http://schemas.microsoft.com/office/drawing/2014/main" id="{E842A0DF-94BC-F74A-8D19-FDC399FF0E2F}"/>
                </a:ext>
              </a:extLst>
            </p:cNvPr>
            <p:cNvSpPr/>
            <p:nvPr/>
          </p:nvSpPr>
          <p:spPr>
            <a:xfrm>
              <a:off x="4652684" y="2515987"/>
              <a:ext cx="1083449" cy="2309583"/>
            </a:xfrm>
            <a:prstGeom prst="upArrow">
              <a:avLst/>
            </a:prstGeom>
            <a:gradFill flip="none" rotWithShape="1">
              <a:gsLst>
                <a:gs pos="0">
                  <a:schemeClr val="accent1">
                    <a:lumMod val="0"/>
                    <a:lumOff val="100000"/>
                  </a:schemeClr>
                </a:gs>
                <a:gs pos="76000">
                  <a:schemeClr val="accent1">
                    <a:lumMod val="32000"/>
                    <a:lumOff val="68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07FAA44-F212-884D-85AB-0AAC07075E57}"/>
              </a:ext>
            </a:extLst>
          </p:cNvPr>
          <p:cNvSpPr txBox="1"/>
          <p:nvPr/>
        </p:nvSpPr>
        <p:spPr>
          <a:xfrm>
            <a:off x="6203770" y="1275900"/>
            <a:ext cx="2246512" cy="11387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Improve</a:t>
            </a:r>
          </a:p>
          <a:p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Manufacturing Efficiency</a:t>
            </a:r>
          </a:p>
          <a:p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Performance</a:t>
            </a:r>
          </a:p>
          <a:p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Time to Market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08B57C6-36D3-794A-B676-18B9A837AEB0}"/>
              </a:ext>
            </a:extLst>
          </p:cNvPr>
          <p:cNvSpPr txBox="1"/>
          <p:nvPr/>
        </p:nvSpPr>
        <p:spPr>
          <a:xfrm>
            <a:off x="253260" y="3095066"/>
            <a:ext cx="252912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Reduce</a:t>
            </a:r>
          </a:p>
          <a:p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True Technology Cost</a:t>
            </a:r>
          </a:p>
          <a:p>
            <a:pPr marL="285750" indent="-222250">
              <a:buFontTx/>
              <a:buChar char="-"/>
            </a:pPr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Environmental Cost</a:t>
            </a:r>
          </a:p>
          <a:p>
            <a:pPr marL="285750" indent="-222250">
              <a:buFontTx/>
              <a:buChar char="-"/>
            </a:pPr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Societal Cost</a:t>
            </a:r>
          </a:p>
          <a:p>
            <a:pPr marL="285750" indent="-222250">
              <a:buFontTx/>
              <a:buChar char="-"/>
            </a:pPr>
            <a:r>
              <a:rPr lang="en-US" sz="1600" dirty="0">
                <a:solidFill>
                  <a:schemeClr val="accent1"/>
                </a:solidFill>
                <a:latin typeface="Calibri" charset="0"/>
                <a:ea typeface="Calibri" charset="0"/>
                <a:cs typeface="Calibri" charset="0"/>
              </a:rPr>
              <a:t>Economical Cost</a:t>
            </a:r>
          </a:p>
          <a:p>
            <a:endParaRPr lang="en-US" sz="16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  <a:p>
            <a:endParaRPr lang="en-US" sz="16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  <a:p>
            <a:pPr marL="285750" indent="-285750">
              <a:buFont typeface="Wingdings" pitchFamily="2" charset="2"/>
              <a:buChar char="Ø"/>
            </a:pPr>
            <a:endParaRPr lang="en-US" sz="1600" dirty="0">
              <a:solidFill>
                <a:schemeClr val="accent1"/>
              </a:solidFill>
              <a:latin typeface="Calibri" charset="0"/>
              <a:ea typeface="Calibri" charset="0"/>
              <a:cs typeface="Calibri" charset="0"/>
            </a:endParaRPr>
          </a:p>
        </p:txBody>
      </p:sp>
      <p:sp>
        <p:nvSpPr>
          <p:cNvPr id="14" name="Title 3">
            <a:extLst>
              <a:ext uri="{FF2B5EF4-FFF2-40B4-BE49-F238E27FC236}">
                <a16:creationId xmlns:a16="http://schemas.microsoft.com/office/drawing/2014/main" id="{E9FD91D1-3A0F-E348-9B13-2B34335AB1D1}"/>
              </a:ext>
            </a:extLst>
          </p:cNvPr>
          <p:cNvSpPr txBox="1">
            <a:spLocks/>
          </p:cNvSpPr>
          <p:nvPr/>
        </p:nvSpPr>
        <p:spPr>
          <a:xfrm>
            <a:off x="331637" y="0"/>
            <a:ext cx="8489373" cy="6638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800" b="1" kern="1200" cap="none" spc="300" baseline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400" dirty="0"/>
              <a:t>EHS-Inspired Nanotechnology Development</a:t>
            </a:r>
          </a:p>
        </p:txBody>
      </p:sp>
    </p:spTree>
    <p:extLst>
      <p:ext uri="{BB962C8B-B14F-4D97-AF65-F5344CB8AC3E}">
        <p14:creationId xmlns:p14="http://schemas.microsoft.com/office/powerpoint/2010/main" val="3878613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85195" y="4800774"/>
            <a:ext cx="5969115" cy="261077"/>
          </a:xfrm>
        </p:spPr>
        <p:txBody>
          <a:bodyPr>
            <a:noAutofit/>
          </a:bodyPr>
          <a:lstStyle/>
          <a:p>
            <a:pPr>
              <a:spcBef>
                <a:spcPts val="150"/>
              </a:spcBef>
            </a:pPr>
            <a:r>
              <a:rPr lang="en-US" sz="1100" dirty="0"/>
              <a:t>QEEN II: 2nd Quantifying Exposure to Engineered Nanomaterials from Manufactured Products Workshop</a:t>
            </a:r>
          </a:p>
          <a:p>
            <a:pPr>
              <a:spcBef>
                <a:spcPts val="150"/>
              </a:spcBef>
            </a:pPr>
            <a:r>
              <a:rPr lang="en-US" sz="1100" dirty="0"/>
              <a:t>Washington, DC 2018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185195" y="5360074"/>
            <a:ext cx="5676902" cy="214313"/>
          </a:xfrm>
        </p:spPr>
        <p:txBody>
          <a:bodyPr/>
          <a:lstStyle/>
          <a:p>
            <a:r>
              <a:rPr lang="en-US" dirty="0"/>
              <a:t>October 09, 2018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70B54A4B-338D-EC4C-AB76-05916681907B}"/>
              </a:ext>
            </a:extLst>
          </p:cNvPr>
          <p:cNvSpPr txBox="1">
            <a:spLocks/>
          </p:cNvSpPr>
          <p:nvPr/>
        </p:nvSpPr>
        <p:spPr>
          <a:xfrm>
            <a:off x="185195" y="3629607"/>
            <a:ext cx="4988689" cy="872945"/>
          </a:xfrm>
          <a:prstGeom prst="rect">
            <a:avLst/>
          </a:prstGeom>
        </p:spPr>
        <p:txBody>
          <a:bodyPr/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accent3"/>
                </a:solidFill>
                <a:latin typeface="Calibri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100" kern="1200">
                <a:solidFill>
                  <a:schemeClr val="accent3"/>
                </a:solidFill>
                <a:latin typeface="Calibri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50" kern="1200">
                <a:solidFill>
                  <a:schemeClr val="accent3"/>
                </a:solidFill>
                <a:latin typeface="Calibri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3"/>
                </a:solidFill>
                <a:latin typeface="Calibri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000" kern="1200">
                <a:solidFill>
                  <a:schemeClr val="accent3"/>
                </a:solidFill>
                <a:latin typeface="Calibri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Dr. Wu-Sheng Shih</a:t>
            </a:r>
          </a:p>
          <a:p>
            <a:pPr marL="0" indent="0" algn="ctr">
              <a:buNone/>
            </a:pPr>
            <a:r>
              <a:rPr lang="en-US" dirty="0" err="1">
                <a:solidFill>
                  <a:schemeClr val="bg1"/>
                </a:solidFill>
              </a:rPr>
              <a:t>wshih@brewerscience.com</a:t>
            </a:r>
            <a:endParaRPr lang="en-US" dirty="0">
              <a:solidFill>
                <a:schemeClr val="bg1"/>
              </a:solidFill>
            </a:endParaRPr>
          </a:p>
          <a:p>
            <a:pPr marL="0" indent="0" algn="ctr">
              <a:buNone/>
            </a:pPr>
            <a:r>
              <a:rPr lang="en-US" dirty="0">
                <a:solidFill>
                  <a:schemeClr val="bg1"/>
                </a:solidFill>
              </a:rPr>
              <a:t>573-364-0444  X2922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4BBE0E6-2345-D54E-84B6-CF574911AA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67814" y="2661052"/>
            <a:ext cx="1905000" cy="184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798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Brewer Scien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3F72"/>
      </a:accent1>
      <a:accent2>
        <a:srgbClr val="B9CD43"/>
      </a:accent2>
      <a:accent3>
        <a:srgbClr val="58585A"/>
      </a:accent3>
      <a:accent4>
        <a:srgbClr val="14759C"/>
      </a:accent4>
      <a:accent5>
        <a:srgbClr val="CED9E7"/>
      </a:accent5>
      <a:accent6>
        <a:srgbClr val="A7A9AC"/>
      </a:accent6>
      <a:hlink>
        <a:srgbClr val="E7B24C"/>
      </a:hlink>
      <a:folHlink>
        <a:srgbClr val="954F72"/>
      </a:folHlink>
    </a:clrScheme>
    <a:fontScheme name="Brewer Science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2016_template_overview.thmx</Template>
  <TotalTime>17174</TotalTime>
  <Words>321</Words>
  <Application>Microsoft Macintosh PowerPoint</Application>
  <PresentationFormat>On-screen Show (16:10)</PresentationFormat>
  <Paragraphs>75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Advancing Sustainable Nanotechnology through Life Cycle Assessment</vt:lpstr>
      <vt:lpstr>What Happened?</vt:lpstr>
      <vt:lpstr>EHS-Inspired Nanotechnology Development</vt:lpstr>
      <vt:lpstr>EHS-Inspired Nanotechnology Development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Gilbert Arevalo</dc:creator>
  <cp:lastModifiedBy>Microsoft Office User</cp:lastModifiedBy>
  <cp:revision>242</cp:revision>
  <dcterms:created xsi:type="dcterms:W3CDTF">2016-08-23T19:31:46Z</dcterms:created>
  <dcterms:modified xsi:type="dcterms:W3CDTF">2018-10-09T17:10:29Z</dcterms:modified>
</cp:coreProperties>
</file>