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62" r:id="rId5"/>
    <p:sldId id="332" r:id="rId6"/>
    <p:sldId id="354" r:id="rId7"/>
    <p:sldId id="337" r:id="rId8"/>
    <p:sldId id="374" r:id="rId9"/>
    <p:sldId id="340" r:id="rId10"/>
    <p:sldId id="339" r:id="rId11"/>
    <p:sldId id="338" r:id="rId12"/>
    <p:sldId id="375" r:id="rId13"/>
    <p:sldId id="377" r:id="rId14"/>
    <p:sldId id="376" r:id="rId15"/>
    <p:sldId id="372" r:id="rId16"/>
    <p:sldId id="34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F6C7D"/>
    <a:srgbClr val="E86E0A"/>
    <a:srgbClr val="8EFFC0"/>
    <a:srgbClr val="223468"/>
    <a:srgbClr val="0E287C"/>
    <a:srgbClr val="12329A"/>
    <a:srgbClr val="0F7741"/>
    <a:srgbClr val="1F497B"/>
    <a:srgbClr val="050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52" d="100"/>
          <a:sy n="52" d="100"/>
        </p:scale>
        <p:origin x="105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174"/>
    </p:cViewPr>
  </p:sorterViewPr>
  <p:notesViewPr>
    <p:cSldViewPr snapToObjects="1">
      <p:cViewPr varScale="1">
        <p:scale>
          <a:sx n="87" d="100"/>
          <a:sy n="87" d="100"/>
        </p:scale>
        <p:origin x="-36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1CDB07-2C1C-5B4F-BA2C-7CCAE7D73DF0}" type="datetimeFigureOut">
              <a:rPr lang="en-US" smtClean="0"/>
              <a:pPr/>
              <a:t>10/8/2018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C8272D-A5C5-2D4F-9671-2E8B9EB70A9C}" type="slidenum">
              <a:rPr lang="en-US" smtClean="0"/>
              <a:pPr/>
              <a:t>‹#›</a:t>
            </a:fld>
            <a:endParaRPr lang="en-US"/>
          </a:p>
        </p:txBody>
      </p:sp>
    </p:spTree>
    <p:extLst>
      <p:ext uri="{BB962C8B-B14F-4D97-AF65-F5344CB8AC3E}">
        <p14:creationId xmlns:p14="http://schemas.microsoft.com/office/powerpoint/2010/main" val="1526515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4FE4A-5714-1F49-A798-AC7569D36AAC}" type="datetimeFigureOut">
              <a:rPr lang="en-US" smtClean="0"/>
              <a:pPr/>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5E6DE-FBE5-4B42-802A-B684E3D70D7A}" type="slidenum">
              <a:rPr lang="en-US" smtClean="0"/>
              <a:pPr/>
              <a:t>‹#›</a:t>
            </a:fld>
            <a:endParaRPr lang="en-US"/>
          </a:p>
        </p:txBody>
      </p:sp>
    </p:spTree>
    <p:extLst>
      <p:ext uri="{BB962C8B-B14F-4D97-AF65-F5344CB8AC3E}">
        <p14:creationId xmlns:p14="http://schemas.microsoft.com/office/powerpoint/2010/main" val="5995434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A35E4-30F9-463E-9666-E8AA4C22CD4A}" type="slidenum">
              <a:rPr lang="en-US" smtClean="0"/>
              <a:pPr/>
              <a:t>1</a:t>
            </a:fld>
            <a:endParaRPr lang="en-US" dirty="0"/>
          </a:p>
        </p:txBody>
      </p:sp>
    </p:spTree>
    <p:extLst>
      <p:ext uri="{BB962C8B-B14F-4D97-AF65-F5344CB8AC3E}">
        <p14:creationId xmlns:p14="http://schemas.microsoft.com/office/powerpoint/2010/main" val="359619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14754" eaLnBrk="0" hangingPunct="0">
              <a:defRPr sz="3500">
                <a:solidFill>
                  <a:schemeClr val="tx1"/>
                </a:solidFill>
                <a:latin typeface="Times New Roman" pitchFamily="18" charset="0"/>
                <a:cs typeface="Arial" pitchFamily="34" charset="0"/>
              </a:defRPr>
            </a:lvl1pPr>
            <a:lvl2pPr marL="696104" indent="-267733" defTabSz="914754" eaLnBrk="0" hangingPunct="0">
              <a:defRPr sz="3500">
                <a:solidFill>
                  <a:schemeClr val="tx1"/>
                </a:solidFill>
                <a:latin typeface="Times New Roman" pitchFamily="18" charset="0"/>
                <a:cs typeface="Arial" pitchFamily="34" charset="0"/>
              </a:defRPr>
            </a:lvl2pPr>
            <a:lvl3pPr marL="1070931" indent="-214187" defTabSz="914754" eaLnBrk="0" hangingPunct="0">
              <a:defRPr sz="3500">
                <a:solidFill>
                  <a:schemeClr val="tx1"/>
                </a:solidFill>
                <a:latin typeface="Times New Roman" pitchFamily="18" charset="0"/>
                <a:cs typeface="Arial" pitchFamily="34" charset="0"/>
              </a:defRPr>
            </a:lvl3pPr>
            <a:lvl4pPr marL="1499303" indent="-214187" defTabSz="914754" eaLnBrk="0" hangingPunct="0">
              <a:defRPr sz="3500">
                <a:solidFill>
                  <a:schemeClr val="tx1"/>
                </a:solidFill>
                <a:latin typeface="Times New Roman" pitchFamily="18" charset="0"/>
                <a:cs typeface="Arial" pitchFamily="34" charset="0"/>
              </a:defRPr>
            </a:lvl4pPr>
            <a:lvl5pPr marL="1927676" indent="-214187" defTabSz="914754" eaLnBrk="0" hangingPunct="0">
              <a:defRPr sz="3500">
                <a:solidFill>
                  <a:schemeClr val="tx1"/>
                </a:solidFill>
                <a:latin typeface="Times New Roman" pitchFamily="18" charset="0"/>
                <a:cs typeface="Arial" pitchFamily="34" charset="0"/>
              </a:defRPr>
            </a:lvl5pPr>
            <a:lvl6pPr marL="2356049" indent="-214187" algn="ctr" defTabSz="914754" eaLnBrk="0" fontAlgn="base" hangingPunct="0">
              <a:spcBef>
                <a:spcPct val="0"/>
              </a:spcBef>
              <a:spcAft>
                <a:spcPct val="0"/>
              </a:spcAft>
              <a:defRPr sz="3500">
                <a:solidFill>
                  <a:schemeClr val="tx1"/>
                </a:solidFill>
                <a:latin typeface="Times New Roman" pitchFamily="18" charset="0"/>
                <a:cs typeface="Arial" pitchFamily="34" charset="0"/>
              </a:defRPr>
            </a:lvl6pPr>
            <a:lvl7pPr marL="2784421" indent="-214187" algn="ctr" defTabSz="914754" eaLnBrk="0" fontAlgn="base" hangingPunct="0">
              <a:spcBef>
                <a:spcPct val="0"/>
              </a:spcBef>
              <a:spcAft>
                <a:spcPct val="0"/>
              </a:spcAft>
              <a:defRPr sz="3500">
                <a:solidFill>
                  <a:schemeClr val="tx1"/>
                </a:solidFill>
                <a:latin typeface="Times New Roman" pitchFamily="18" charset="0"/>
                <a:cs typeface="Arial" pitchFamily="34" charset="0"/>
              </a:defRPr>
            </a:lvl7pPr>
            <a:lvl8pPr marL="3212793" indent="-214187" algn="ctr" defTabSz="914754" eaLnBrk="0" fontAlgn="base" hangingPunct="0">
              <a:spcBef>
                <a:spcPct val="0"/>
              </a:spcBef>
              <a:spcAft>
                <a:spcPct val="0"/>
              </a:spcAft>
              <a:defRPr sz="3500">
                <a:solidFill>
                  <a:schemeClr val="tx1"/>
                </a:solidFill>
                <a:latin typeface="Times New Roman" pitchFamily="18" charset="0"/>
                <a:cs typeface="Arial" pitchFamily="34" charset="0"/>
              </a:defRPr>
            </a:lvl8pPr>
            <a:lvl9pPr marL="3641166" indent="-214187" algn="ctr" defTabSz="914754" eaLnBrk="0" fontAlgn="base" hangingPunct="0">
              <a:spcBef>
                <a:spcPct val="0"/>
              </a:spcBef>
              <a:spcAft>
                <a:spcPct val="0"/>
              </a:spcAft>
              <a:defRPr sz="3500">
                <a:solidFill>
                  <a:schemeClr val="tx1"/>
                </a:solidFill>
                <a:latin typeface="Times New Roman" pitchFamily="18" charset="0"/>
                <a:cs typeface="Arial" pitchFamily="34" charset="0"/>
              </a:defRPr>
            </a:lvl9pPr>
          </a:lstStyle>
          <a:p>
            <a:pPr eaLnBrk="1" hangingPunct="1"/>
            <a:fld id="{25720C33-0C24-42D7-87AF-6478A184BA48}" type="slidenum">
              <a:rPr lang="en-US" sz="1200">
                <a:latin typeface="Arial" pitchFamily="34" charset="0"/>
              </a:rPr>
              <a:pPr eaLnBrk="1" hangingPunct="1"/>
              <a:t>2</a:t>
            </a:fld>
            <a:endParaRPr lang="en-US" sz="120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9061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Wingdings" panose="05000000000000000000" pitchFamily="2" charset="2"/>
              <a:buChar char="§"/>
            </a:pPr>
            <a:r>
              <a:rPr lang="en-US" sz="2800" dirty="0"/>
              <a:t>Measurement</a:t>
            </a:r>
          </a:p>
          <a:p>
            <a:pPr lvl="1"/>
            <a:r>
              <a:rPr lang="en-US" sz="2400" dirty="0"/>
              <a:t>Validated methods lacking</a:t>
            </a:r>
          </a:p>
          <a:p>
            <a:pPr lvl="1"/>
            <a:r>
              <a:rPr lang="en-US" sz="2400" dirty="0"/>
              <a:t>Time-resolved devices non-specific</a:t>
            </a:r>
          </a:p>
          <a:p>
            <a:pPr lvl="1"/>
            <a:r>
              <a:rPr lang="en-US" sz="2400" dirty="0"/>
              <a:t>Electron microscopy methods resource-intensive</a:t>
            </a:r>
          </a:p>
          <a:p>
            <a:pPr lvl="1"/>
            <a:r>
              <a:rPr lang="en-US" sz="2400" dirty="0"/>
              <a:t>Differentiation from incidental ultrafine particles</a:t>
            </a:r>
          </a:p>
          <a:p>
            <a:endParaRPr lang="en-US" sz="2800" dirty="0"/>
          </a:p>
          <a:p>
            <a:pPr>
              <a:buFont typeface="Wingdings" panose="05000000000000000000" pitchFamily="2" charset="2"/>
              <a:buChar char="§"/>
            </a:pPr>
            <a:r>
              <a:rPr lang="en-US" sz="2800" dirty="0"/>
              <a:t>Interpretation</a:t>
            </a:r>
          </a:p>
          <a:p>
            <a:pPr lvl="1"/>
            <a:r>
              <a:rPr lang="en-US" sz="2400" dirty="0"/>
              <a:t>Metrics and correlation to biological activity</a:t>
            </a:r>
          </a:p>
          <a:p>
            <a:pPr lvl="1"/>
            <a:r>
              <a:rPr lang="en-US" sz="2400" dirty="0"/>
              <a:t>Comparative values limited</a:t>
            </a:r>
          </a:p>
          <a:p>
            <a:pPr lvl="1"/>
            <a:r>
              <a:rPr lang="en-US" sz="2400" dirty="0"/>
              <a:t>Consensus lacking on size ranges to include and data analysis methods</a:t>
            </a:r>
          </a:p>
          <a:p>
            <a:endParaRPr lang="en-US" dirty="0"/>
          </a:p>
        </p:txBody>
      </p:sp>
      <p:sp>
        <p:nvSpPr>
          <p:cNvPr id="4" name="Slide Number Placeholder 3"/>
          <p:cNvSpPr>
            <a:spLocks noGrp="1"/>
          </p:cNvSpPr>
          <p:nvPr>
            <p:ph type="sldNum" sz="quarter" idx="10"/>
          </p:nvPr>
        </p:nvSpPr>
        <p:spPr/>
        <p:txBody>
          <a:bodyPr/>
          <a:lstStyle/>
          <a:p>
            <a:fld id="{506CF870-8D8B-41FC-A552-4D1F96C444C3}" type="slidenum">
              <a:rPr lang="en-US" smtClean="0"/>
              <a:t>3</a:t>
            </a:fld>
            <a:endParaRPr lang="en-US"/>
          </a:p>
        </p:txBody>
      </p:sp>
    </p:spTree>
    <p:extLst>
      <p:ext uri="{BB962C8B-B14F-4D97-AF65-F5344CB8AC3E}">
        <p14:creationId xmlns:p14="http://schemas.microsoft.com/office/powerpoint/2010/main" val="175205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4754" eaLnBrk="0" hangingPunct="0">
              <a:defRPr sz="3500">
                <a:solidFill>
                  <a:schemeClr val="tx1"/>
                </a:solidFill>
                <a:latin typeface="Times New Roman" pitchFamily="18" charset="0"/>
                <a:cs typeface="Arial" charset="0"/>
              </a:defRPr>
            </a:lvl1pPr>
            <a:lvl2pPr marL="696104" indent="-267733" defTabSz="914754" eaLnBrk="0" hangingPunct="0">
              <a:defRPr sz="3500">
                <a:solidFill>
                  <a:schemeClr val="tx1"/>
                </a:solidFill>
                <a:latin typeface="Times New Roman" pitchFamily="18" charset="0"/>
                <a:cs typeface="Arial" charset="0"/>
              </a:defRPr>
            </a:lvl2pPr>
            <a:lvl3pPr marL="1070931" indent="-214187" defTabSz="914754" eaLnBrk="0" hangingPunct="0">
              <a:defRPr sz="3500">
                <a:solidFill>
                  <a:schemeClr val="tx1"/>
                </a:solidFill>
                <a:latin typeface="Times New Roman" pitchFamily="18" charset="0"/>
                <a:cs typeface="Arial" charset="0"/>
              </a:defRPr>
            </a:lvl3pPr>
            <a:lvl4pPr marL="1499303" indent="-214187" defTabSz="914754" eaLnBrk="0" hangingPunct="0">
              <a:defRPr sz="3500">
                <a:solidFill>
                  <a:schemeClr val="tx1"/>
                </a:solidFill>
                <a:latin typeface="Times New Roman" pitchFamily="18" charset="0"/>
                <a:cs typeface="Arial" charset="0"/>
              </a:defRPr>
            </a:lvl4pPr>
            <a:lvl5pPr marL="1927676" indent="-214187" defTabSz="914754" eaLnBrk="0" hangingPunct="0">
              <a:defRPr sz="3500">
                <a:solidFill>
                  <a:schemeClr val="tx1"/>
                </a:solidFill>
                <a:latin typeface="Times New Roman" pitchFamily="18" charset="0"/>
                <a:cs typeface="Arial" charset="0"/>
              </a:defRPr>
            </a:lvl5pPr>
            <a:lvl6pPr marL="2356049" indent="-214187" algn="ctr" defTabSz="914754" eaLnBrk="0" fontAlgn="base" hangingPunct="0">
              <a:spcBef>
                <a:spcPct val="0"/>
              </a:spcBef>
              <a:spcAft>
                <a:spcPct val="0"/>
              </a:spcAft>
              <a:defRPr sz="3500">
                <a:solidFill>
                  <a:schemeClr val="tx1"/>
                </a:solidFill>
                <a:latin typeface="Times New Roman" pitchFamily="18" charset="0"/>
                <a:cs typeface="Arial" charset="0"/>
              </a:defRPr>
            </a:lvl6pPr>
            <a:lvl7pPr marL="2784421" indent="-214187" algn="ctr" defTabSz="914754" eaLnBrk="0" fontAlgn="base" hangingPunct="0">
              <a:spcBef>
                <a:spcPct val="0"/>
              </a:spcBef>
              <a:spcAft>
                <a:spcPct val="0"/>
              </a:spcAft>
              <a:defRPr sz="3500">
                <a:solidFill>
                  <a:schemeClr val="tx1"/>
                </a:solidFill>
                <a:latin typeface="Times New Roman" pitchFamily="18" charset="0"/>
                <a:cs typeface="Arial" charset="0"/>
              </a:defRPr>
            </a:lvl7pPr>
            <a:lvl8pPr marL="3212793" indent="-214187" algn="ctr" defTabSz="914754" eaLnBrk="0" fontAlgn="base" hangingPunct="0">
              <a:spcBef>
                <a:spcPct val="0"/>
              </a:spcBef>
              <a:spcAft>
                <a:spcPct val="0"/>
              </a:spcAft>
              <a:defRPr sz="3500">
                <a:solidFill>
                  <a:schemeClr val="tx1"/>
                </a:solidFill>
                <a:latin typeface="Times New Roman" pitchFamily="18" charset="0"/>
                <a:cs typeface="Arial" charset="0"/>
              </a:defRPr>
            </a:lvl8pPr>
            <a:lvl9pPr marL="3641166" indent="-214187" algn="ctr" defTabSz="914754" eaLnBrk="0" fontAlgn="base" hangingPunct="0">
              <a:spcBef>
                <a:spcPct val="0"/>
              </a:spcBef>
              <a:spcAft>
                <a:spcPct val="0"/>
              </a:spcAft>
              <a:defRPr sz="3500">
                <a:solidFill>
                  <a:schemeClr val="tx1"/>
                </a:solidFill>
                <a:latin typeface="Times New Roman" pitchFamily="18" charset="0"/>
                <a:cs typeface="Arial" charset="0"/>
              </a:defRPr>
            </a:lvl9pPr>
          </a:lstStyle>
          <a:p>
            <a:pPr eaLnBrk="1" hangingPunct="1"/>
            <a:fld id="{81D14FF2-2B2E-4A01-BFB3-18FF1E9A7957}" type="slidenum">
              <a:rPr lang="en-US" altLang="en-US" sz="1200">
                <a:latin typeface="Arial" charset="0"/>
              </a:rPr>
              <a:pPr eaLnBrk="1" hangingPunct="1"/>
              <a:t>6</a:t>
            </a:fld>
            <a:endParaRPr lang="en-US" altLang="en-US" sz="1200">
              <a:latin typeface="Arial" charset="0"/>
            </a:endParaRPr>
          </a:p>
        </p:txBody>
      </p:sp>
      <p:sp>
        <p:nvSpPr>
          <p:cNvPr id="44035" name="Rectangle 2"/>
          <p:cNvSpPr>
            <a:spLocks noGrp="1" noRot="1" noChangeAspect="1" noChangeArrowheads="1" noTextEdit="1"/>
          </p:cNvSpPr>
          <p:nvPr>
            <p:ph type="sldImg"/>
          </p:nvPr>
        </p:nvSpPr>
        <p:spPr>
          <a:xfrm>
            <a:off x="1147763" y="687388"/>
            <a:ext cx="4567237" cy="3427412"/>
          </a:xfrm>
          <a:ln/>
        </p:spPr>
      </p:sp>
      <p:sp>
        <p:nvSpPr>
          <p:cNvPr id="44036" name="Rectangle 3"/>
          <p:cNvSpPr>
            <a:spLocks noGrp="1" noChangeArrowheads="1"/>
          </p:cNvSpPr>
          <p:nvPr>
            <p:ph type="body" idx="1"/>
          </p:nvPr>
        </p:nvSpPr>
        <p:spPr>
          <a:xfrm>
            <a:off x="913805" y="4266596"/>
            <a:ext cx="5030391" cy="4191000"/>
          </a:xfrm>
          <a:noFill/>
        </p:spPr>
        <p:txBody>
          <a:bodyPr/>
          <a:lstStyle/>
          <a:p>
            <a:pPr eaLnBrk="1" hangingPunct="1">
              <a:lnSpc>
                <a:spcPct val="80000"/>
              </a:lnSpc>
            </a:pPr>
            <a:endParaRPr lang="en-US" altLang="en-US" sz="900" dirty="0">
              <a:latin typeface="Arial Narrow" pitchFamily="34" charset="0"/>
              <a:cs typeface="Arial" charset="0"/>
            </a:endParaRPr>
          </a:p>
        </p:txBody>
      </p:sp>
    </p:spTree>
    <p:extLst>
      <p:ext uri="{BB962C8B-B14F-4D97-AF65-F5344CB8AC3E}">
        <p14:creationId xmlns:p14="http://schemas.microsoft.com/office/powerpoint/2010/main" val="109309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5E6DE-FBE5-4B42-802A-B684E3D70D7A}" type="slidenum">
              <a:rPr lang="en-US" smtClean="0"/>
              <a:pPr/>
              <a:t>10</a:t>
            </a:fld>
            <a:endParaRPr lang="en-US"/>
          </a:p>
        </p:txBody>
      </p:sp>
    </p:spTree>
    <p:extLst>
      <p:ext uri="{BB962C8B-B14F-4D97-AF65-F5344CB8AC3E}">
        <p14:creationId xmlns:p14="http://schemas.microsoft.com/office/powerpoint/2010/main" val="1165623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nano triangle- for pp option 5.psd"/>
          <p:cNvPicPr>
            <a:picLocks noChangeAspect="1"/>
          </p:cNvPicPr>
          <p:nvPr userDrawn="1"/>
        </p:nvPicPr>
        <p:blipFill>
          <a:blip r:embed="rId2"/>
          <a:srcRect t="46667"/>
          <a:stretch>
            <a:fillRect/>
          </a:stretch>
        </p:blipFill>
        <p:spPr>
          <a:xfrm>
            <a:off x="381000" y="3490910"/>
            <a:ext cx="8763000" cy="3505200"/>
          </a:xfrm>
          <a:prstGeom prst="rect">
            <a:avLst/>
          </a:prstGeom>
        </p:spPr>
      </p:pic>
      <p:pic>
        <p:nvPicPr>
          <p:cNvPr id="15" name="Picture 14" descr="Untitled.png"/>
          <p:cNvPicPr>
            <a:picLocks noChangeAspect="1"/>
          </p:cNvPicPr>
          <p:nvPr userDrawn="1"/>
        </p:nvPicPr>
        <p:blipFill>
          <a:blip r:embed="rId3"/>
          <a:srcRect b="18182"/>
          <a:stretch>
            <a:fillRect/>
          </a:stretch>
        </p:blipFill>
        <p:spPr>
          <a:xfrm>
            <a:off x="0" y="5562600"/>
            <a:ext cx="9144000" cy="1371600"/>
          </a:xfrm>
          <a:prstGeom prst="rect">
            <a:avLst/>
          </a:prstGeom>
          <a:solidFill>
            <a:schemeClr val="tx1"/>
          </a:solidFill>
        </p:spPr>
      </p:pic>
      <p:sp>
        <p:nvSpPr>
          <p:cNvPr id="6" name="Slide Number Placeholder 5"/>
          <p:cNvSpPr>
            <a:spLocks noGrp="1"/>
          </p:cNvSpPr>
          <p:nvPr>
            <p:ph type="sldNum" sz="quarter" idx="12"/>
          </p:nvPr>
        </p:nvSpPr>
        <p:spPr/>
        <p:txBody>
          <a:bodyPr/>
          <a:lstStyle/>
          <a:p>
            <a:fld id="{0455161B-9D5D-4043-A39F-5274CE68B1CF}" type="slidenum">
              <a:rPr lang="en-US" smtClean="0"/>
              <a:pPr/>
              <a:t>‹#›</a:t>
            </a:fld>
            <a:endParaRPr lang="en-US"/>
          </a:p>
        </p:txBody>
      </p:sp>
      <p:sp>
        <p:nvSpPr>
          <p:cNvPr id="16" name="Rectangle 3"/>
          <p:cNvSpPr/>
          <p:nvPr userDrawn="1"/>
        </p:nvSpPr>
        <p:spPr>
          <a:xfrm>
            <a:off x="-38100" y="5251174"/>
            <a:ext cx="9182100" cy="1696278"/>
          </a:xfrm>
          <a:custGeom>
            <a:avLst/>
            <a:gdLst>
              <a:gd name="connsiteX0" fmla="*/ 0 w 9982200"/>
              <a:gd name="connsiteY0" fmla="*/ 0 h 1600200"/>
              <a:gd name="connsiteX1" fmla="*/ 9982200 w 9982200"/>
              <a:gd name="connsiteY1" fmla="*/ 0 h 1600200"/>
              <a:gd name="connsiteX2" fmla="*/ 9982200 w 9982200"/>
              <a:gd name="connsiteY2" fmla="*/ 1600200 h 1600200"/>
              <a:gd name="connsiteX3" fmla="*/ 0 w 9982200"/>
              <a:gd name="connsiteY3" fmla="*/ 1600200 h 1600200"/>
              <a:gd name="connsiteX4" fmla="*/ 0 w 9982200"/>
              <a:gd name="connsiteY4" fmla="*/ 0 h 1600200"/>
              <a:gd name="connsiteX0" fmla="*/ 0 w 9982200"/>
              <a:gd name="connsiteY0" fmla="*/ 0 h 1600200"/>
              <a:gd name="connsiteX1" fmla="*/ 9955696 w 9982200"/>
              <a:gd name="connsiteY1" fmla="*/ 675861 h 1600200"/>
              <a:gd name="connsiteX2" fmla="*/ 9982200 w 9982200"/>
              <a:gd name="connsiteY2" fmla="*/ 1600200 h 1600200"/>
              <a:gd name="connsiteX3" fmla="*/ 0 w 9982200"/>
              <a:gd name="connsiteY3" fmla="*/ 1600200 h 1600200"/>
              <a:gd name="connsiteX4" fmla="*/ 0 w 9982200"/>
              <a:gd name="connsiteY4" fmla="*/ 0 h 1600200"/>
              <a:gd name="connsiteX0" fmla="*/ 13252 w 9982200"/>
              <a:gd name="connsiteY0" fmla="*/ 0 h 1282148"/>
              <a:gd name="connsiteX1" fmla="*/ 9955696 w 9982200"/>
              <a:gd name="connsiteY1" fmla="*/ 357809 h 1282148"/>
              <a:gd name="connsiteX2" fmla="*/ 9982200 w 9982200"/>
              <a:gd name="connsiteY2" fmla="*/ 1282148 h 1282148"/>
              <a:gd name="connsiteX3" fmla="*/ 0 w 9982200"/>
              <a:gd name="connsiteY3" fmla="*/ 1282148 h 1282148"/>
              <a:gd name="connsiteX4" fmla="*/ 13252 w 9982200"/>
              <a:gd name="connsiteY4" fmla="*/ 0 h 1282148"/>
              <a:gd name="connsiteX0" fmla="*/ 13252 w 9982200"/>
              <a:gd name="connsiteY0" fmla="*/ 0 h 1586948"/>
              <a:gd name="connsiteX1" fmla="*/ 9955696 w 9982200"/>
              <a:gd name="connsiteY1" fmla="*/ 662609 h 1586948"/>
              <a:gd name="connsiteX2" fmla="*/ 9982200 w 9982200"/>
              <a:gd name="connsiteY2" fmla="*/ 1586948 h 1586948"/>
              <a:gd name="connsiteX3" fmla="*/ 0 w 9982200"/>
              <a:gd name="connsiteY3" fmla="*/ 1586948 h 1586948"/>
              <a:gd name="connsiteX4" fmla="*/ 13252 w 9982200"/>
              <a:gd name="connsiteY4" fmla="*/ 0 h 1586948"/>
              <a:gd name="connsiteX0" fmla="*/ 13252 w 9982200"/>
              <a:gd name="connsiteY0" fmla="*/ 0 h 1586948"/>
              <a:gd name="connsiteX1" fmla="*/ 9955696 w 9982200"/>
              <a:gd name="connsiteY1" fmla="*/ 662609 h 1586948"/>
              <a:gd name="connsiteX2" fmla="*/ 9962321 w 9982200"/>
              <a:gd name="connsiteY2" fmla="*/ 982318 h 1586948"/>
              <a:gd name="connsiteX3" fmla="*/ 9982200 w 9982200"/>
              <a:gd name="connsiteY3" fmla="*/ 1586948 h 1586948"/>
              <a:gd name="connsiteX4" fmla="*/ 0 w 9982200"/>
              <a:gd name="connsiteY4" fmla="*/ 1586948 h 1586948"/>
              <a:gd name="connsiteX5" fmla="*/ 13252 w 9982200"/>
              <a:gd name="connsiteY5" fmla="*/ 0 h 1586948"/>
              <a:gd name="connsiteX0" fmla="*/ 13252 w 9982200"/>
              <a:gd name="connsiteY0" fmla="*/ 0 h 1586948"/>
              <a:gd name="connsiteX1" fmla="*/ 9955696 w 9982200"/>
              <a:gd name="connsiteY1" fmla="*/ 887896 h 1586948"/>
              <a:gd name="connsiteX2" fmla="*/ 9962321 w 9982200"/>
              <a:gd name="connsiteY2" fmla="*/ 982318 h 1586948"/>
              <a:gd name="connsiteX3" fmla="*/ 9982200 w 9982200"/>
              <a:gd name="connsiteY3" fmla="*/ 1586948 h 1586948"/>
              <a:gd name="connsiteX4" fmla="*/ 0 w 9982200"/>
              <a:gd name="connsiteY4" fmla="*/ 1586948 h 1586948"/>
              <a:gd name="connsiteX5" fmla="*/ 13252 w 9982200"/>
              <a:gd name="connsiteY5" fmla="*/ 0 h 1586948"/>
              <a:gd name="connsiteX0" fmla="*/ 13252 w 9982200"/>
              <a:gd name="connsiteY0" fmla="*/ 0 h 1586948"/>
              <a:gd name="connsiteX1" fmla="*/ 9929192 w 9982200"/>
              <a:gd name="connsiteY1" fmla="*/ 649357 h 1586948"/>
              <a:gd name="connsiteX2" fmla="*/ 9962321 w 9982200"/>
              <a:gd name="connsiteY2" fmla="*/ 982318 h 1586948"/>
              <a:gd name="connsiteX3" fmla="*/ 9982200 w 9982200"/>
              <a:gd name="connsiteY3" fmla="*/ 1586948 h 1586948"/>
              <a:gd name="connsiteX4" fmla="*/ 0 w 9982200"/>
              <a:gd name="connsiteY4" fmla="*/ 1586948 h 1586948"/>
              <a:gd name="connsiteX5" fmla="*/ 13252 w 9982200"/>
              <a:gd name="connsiteY5" fmla="*/ 0 h 1586948"/>
              <a:gd name="connsiteX0" fmla="*/ 13252 w 9982200"/>
              <a:gd name="connsiteY0" fmla="*/ 0 h 1652693"/>
              <a:gd name="connsiteX1" fmla="*/ 9929192 w 9982200"/>
              <a:gd name="connsiteY1" fmla="*/ 715102 h 1652693"/>
              <a:gd name="connsiteX2" fmla="*/ 9962321 w 9982200"/>
              <a:gd name="connsiteY2" fmla="*/ 1048063 h 1652693"/>
              <a:gd name="connsiteX3" fmla="*/ 9982200 w 9982200"/>
              <a:gd name="connsiteY3" fmla="*/ 1652693 h 1652693"/>
              <a:gd name="connsiteX4" fmla="*/ 0 w 9982200"/>
              <a:gd name="connsiteY4" fmla="*/ 1652693 h 1652693"/>
              <a:gd name="connsiteX5" fmla="*/ 13252 w 9982200"/>
              <a:gd name="connsiteY5" fmla="*/ 0 h 1652693"/>
              <a:gd name="connsiteX0" fmla="*/ 13252 w 9982200"/>
              <a:gd name="connsiteY0" fmla="*/ 0 h 1532932"/>
              <a:gd name="connsiteX1" fmla="*/ 9929192 w 9982200"/>
              <a:gd name="connsiteY1" fmla="*/ 595341 h 1532932"/>
              <a:gd name="connsiteX2" fmla="*/ 9962321 w 9982200"/>
              <a:gd name="connsiteY2" fmla="*/ 928302 h 1532932"/>
              <a:gd name="connsiteX3" fmla="*/ 9982200 w 9982200"/>
              <a:gd name="connsiteY3" fmla="*/ 1532932 h 1532932"/>
              <a:gd name="connsiteX4" fmla="*/ 0 w 9982200"/>
              <a:gd name="connsiteY4" fmla="*/ 1532932 h 1532932"/>
              <a:gd name="connsiteX5" fmla="*/ 13252 w 9982200"/>
              <a:gd name="connsiteY5" fmla="*/ 0 h 1532932"/>
              <a:gd name="connsiteX0" fmla="*/ 13252 w 9982200"/>
              <a:gd name="connsiteY0" fmla="*/ 0 h 1532932"/>
              <a:gd name="connsiteX1" fmla="*/ 9789191 w 9982200"/>
              <a:gd name="connsiteY1" fmla="*/ 595341 h 1532932"/>
              <a:gd name="connsiteX2" fmla="*/ 9962321 w 9982200"/>
              <a:gd name="connsiteY2" fmla="*/ 928302 h 1532932"/>
              <a:gd name="connsiteX3" fmla="*/ 9982200 w 9982200"/>
              <a:gd name="connsiteY3" fmla="*/ 1532932 h 1532932"/>
              <a:gd name="connsiteX4" fmla="*/ 0 w 9982200"/>
              <a:gd name="connsiteY4" fmla="*/ 1532932 h 1532932"/>
              <a:gd name="connsiteX5" fmla="*/ 13252 w 9982200"/>
              <a:gd name="connsiteY5" fmla="*/ 0 h 1532932"/>
              <a:gd name="connsiteX0" fmla="*/ 13252 w 9962321"/>
              <a:gd name="connsiteY0" fmla="*/ 0 h 1532932"/>
              <a:gd name="connsiteX1" fmla="*/ 9789191 w 9962321"/>
              <a:gd name="connsiteY1" fmla="*/ 595341 h 1532932"/>
              <a:gd name="connsiteX2" fmla="*/ 9962321 w 9962321"/>
              <a:gd name="connsiteY2" fmla="*/ 928302 h 1532932"/>
              <a:gd name="connsiteX3" fmla="*/ 9786197 w 9962321"/>
              <a:gd name="connsiteY3" fmla="*/ 1532932 h 1532932"/>
              <a:gd name="connsiteX4" fmla="*/ 0 w 9962321"/>
              <a:gd name="connsiteY4" fmla="*/ 1532932 h 1532932"/>
              <a:gd name="connsiteX5" fmla="*/ 13252 w 9962321"/>
              <a:gd name="connsiteY5" fmla="*/ 0 h 1532932"/>
              <a:gd name="connsiteX0" fmla="*/ 13252 w 9794318"/>
              <a:gd name="connsiteY0" fmla="*/ 0 h 1532932"/>
              <a:gd name="connsiteX1" fmla="*/ 9789191 w 9794318"/>
              <a:gd name="connsiteY1" fmla="*/ 595341 h 1532932"/>
              <a:gd name="connsiteX2" fmla="*/ 9794318 w 9794318"/>
              <a:gd name="connsiteY2" fmla="*/ 928302 h 1532932"/>
              <a:gd name="connsiteX3" fmla="*/ 9786197 w 9794318"/>
              <a:gd name="connsiteY3" fmla="*/ 1532932 h 1532932"/>
              <a:gd name="connsiteX4" fmla="*/ 0 w 9794318"/>
              <a:gd name="connsiteY4" fmla="*/ 1532932 h 1532932"/>
              <a:gd name="connsiteX5" fmla="*/ 13252 w 9794318"/>
              <a:gd name="connsiteY5" fmla="*/ 0 h 153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4318" h="1532932">
                <a:moveTo>
                  <a:pt x="13252" y="0"/>
                </a:moveTo>
                <a:lnTo>
                  <a:pt x="9789191" y="595341"/>
                </a:lnTo>
                <a:cubicBezTo>
                  <a:pt x="9795817" y="609145"/>
                  <a:pt x="9787692" y="914498"/>
                  <a:pt x="9794318" y="928302"/>
                </a:cubicBezTo>
                <a:lnTo>
                  <a:pt x="9786197" y="1532932"/>
                </a:lnTo>
                <a:lnTo>
                  <a:pt x="0" y="1532932"/>
                </a:lnTo>
                <a:lnTo>
                  <a:pt x="13252" y="0"/>
                </a:lnTo>
                <a:close/>
              </a:path>
            </a:pathLst>
          </a:custGeom>
          <a:solidFill>
            <a:srgbClr val="2F6C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304800" y="6615595"/>
            <a:ext cx="7239000" cy="500137"/>
          </a:xfrm>
          <a:prstGeom prst="rect">
            <a:avLst/>
          </a:prstGeom>
          <a:noFill/>
          <a:ln>
            <a:noFill/>
          </a:ln>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Arial" pitchFamily="34" charset="0"/>
                <a:cs typeface="Arial" pitchFamily="34" charset="0"/>
              </a:rPr>
              <a:t>ALBANY, NY  </a:t>
            </a:r>
            <a:r>
              <a:rPr lang="en-US" sz="800" baseline="0" dirty="0">
                <a:solidFill>
                  <a:schemeClr val="bg1"/>
                </a:solidFill>
                <a:latin typeface="Wingdings" charset="2"/>
                <a:cs typeface="Wingdings" charset="2"/>
              </a:rPr>
              <a:t>n</a:t>
            </a:r>
            <a:r>
              <a:rPr lang="en-US" sz="800" dirty="0">
                <a:solidFill>
                  <a:schemeClr val="bg1"/>
                </a:solidFill>
                <a:latin typeface="Arial" pitchFamily="34" charset="0"/>
                <a:cs typeface="Arial" pitchFamily="34" charset="0"/>
              </a:rPr>
              <a:t>  ATLANTA, GA  </a:t>
            </a:r>
            <a:r>
              <a:rPr lang="en-US" sz="800" baseline="0" dirty="0">
                <a:solidFill>
                  <a:schemeClr val="bg1"/>
                </a:solidFill>
                <a:latin typeface="Wingdings" charset="2"/>
                <a:cs typeface="Wingdings" charset="2"/>
              </a:rPr>
              <a:t>n</a:t>
            </a:r>
            <a:r>
              <a:rPr lang="en-US" sz="800" dirty="0">
                <a:solidFill>
                  <a:schemeClr val="bg1"/>
                </a:solidFill>
                <a:latin typeface="Arial" pitchFamily="34" charset="0"/>
                <a:cs typeface="Arial" pitchFamily="34" charset="0"/>
              </a:rPr>
              <a:t>  BOSTON, MA  </a:t>
            </a:r>
            <a:r>
              <a:rPr lang="en-US" sz="800" baseline="0" dirty="0">
                <a:solidFill>
                  <a:schemeClr val="bg1"/>
                </a:solidFill>
                <a:latin typeface="Wingdings" charset="2"/>
                <a:cs typeface="Wingdings" charset="2"/>
              </a:rPr>
              <a:t>n</a:t>
            </a:r>
            <a:r>
              <a:rPr lang="en-US" sz="800" dirty="0">
                <a:solidFill>
                  <a:schemeClr val="bg1"/>
                </a:solidFill>
                <a:latin typeface="Arial" pitchFamily="34" charset="0"/>
                <a:cs typeface="Arial" pitchFamily="34" charset="0"/>
              </a:rPr>
              <a:t>  ERIE, PA  </a:t>
            </a:r>
            <a:r>
              <a:rPr lang="en-US" sz="800" baseline="0" dirty="0">
                <a:solidFill>
                  <a:schemeClr val="bg1"/>
                </a:solidFill>
                <a:latin typeface="Wingdings" charset="2"/>
                <a:cs typeface="Wingdings" charset="2"/>
              </a:rPr>
              <a:t>n</a:t>
            </a:r>
            <a:r>
              <a:rPr lang="en-US" sz="800" dirty="0">
                <a:solidFill>
                  <a:schemeClr val="bg1"/>
                </a:solidFill>
                <a:latin typeface="Arial" pitchFamily="34" charset="0"/>
                <a:cs typeface="Arial" pitchFamily="34" charset="0"/>
              </a:rPr>
              <a:t>  NEW YORK, NY  </a:t>
            </a:r>
            <a:r>
              <a:rPr lang="en-US" sz="800" baseline="0" dirty="0">
                <a:solidFill>
                  <a:schemeClr val="bg1"/>
                </a:solidFill>
                <a:latin typeface="Wingdings" charset="2"/>
                <a:cs typeface="Wingdings" charset="2"/>
              </a:rPr>
              <a:t>n</a:t>
            </a:r>
            <a:r>
              <a:rPr lang="en-US" sz="800" dirty="0">
                <a:solidFill>
                  <a:schemeClr val="bg1"/>
                </a:solidFill>
                <a:latin typeface="Arial" pitchFamily="34" charset="0"/>
                <a:cs typeface="Arial" pitchFamily="34" charset="0"/>
              </a:rPr>
              <a:t>  PHILADELPHIA, PA  </a:t>
            </a:r>
            <a:r>
              <a:rPr lang="en-US" sz="800" baseline="0" dirty="0">
                <a:solidFill>
                  <a:schemeClr val="bg1"/>
                </a:solidFill>
                <a:latin typeface="Wingdings" charset="2"/>
                <a:cs typeface="Wingdings" charset="2"/>
              </a:rPr>
              <a:t>n</a:t>
            </a:r>
            <a:r>
              <a:rPr lang="en-US" sz="800" dirty="0">
                <a:solidFill>
                  <a:schemeClr val="bg1"/>
                </a:solidFill>
                <a:latin typeface="Arial" pitchFamily="34" charset="0"/>
                <a:cs typeface="Arial" pitchFamily="34" charset="0"/>
              </a:rPr>
              <a:t>  SYRACUSE, NY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Arial" pitchFamily="34" charset="0"/>
              <a:cs typeface="Arial" pitchFamily="34" charset="0"/>
            </a:endParaRPr>
          </a:p>
          <a:p>
            <a:endParaRPr lang="en-US" sz="1050" dirty="0">
              <a:solidFill>
                <a:schemeClr val="bg1"/>
              </a:solidFill>
            </a:endParaRPr>
          </a:p>
        </p:txBody>
      </p:sp>
      <p:sp>
        <p:nvSpPr>
          <p:cNvPr id="3" name="Subtitle 2"/>
          <p:cNvSpPr>
            <a:spLocks noGrp="1"/>
          </p:cNvSpPr>
          <p:nvPr>
            <p:ph type="subTitle" idx="1"/>
          </p:nvPr>
        </p:nvSpPr>
        <p:spPr>
          <a:xfrm>
            <a:off x="1371600" y="4191000"/>
            <a:ext cx="6400800" cy="914400"/>
          </a:xfrm>
        </p:spPr>
        <p:txBody>
          <a:bodyPr/>
          <a:lstStyle>
            <a:lvl1pPr marL="0" indent="0" algn="ctr">
              <a:buNone/>
              <a:defRPr>
                <a:solidFill>
                  <a:schemeClr val="bg1"/>
                </a:solidFill>
                <a:latin typeface="Arial" pitchFamily="34" charset="0"/>
                <a:ea typeface="Tahom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85800" y="1752600"/>
            <a:ext cx="7772400" cy="2285999"/>
          </a:xfrm>
        </p:spPr>
        <p:txBody>
          <a:bodyPr/>
          <a:lstStyle>
            <a:lvl1pPr>
              <a:defRPr>
                <a:solidFill>
                  <a:schemeClr val="bg1"/>
                </a:solidFill>
                <a:latin typeface="Arial" pitchFamily="34" charset="0"/>
                <a:ea typeface="Tahoma" pitchFamily="34" charset="0"/>
                <a:cs typeface="Arial" pitchFamily="34" charset="0"/>
              </a:defRPr>
            </a:lvl1pPr>
          </a:lstStyle>
          <a:p>
            <a:r>
              <a:rPr lang="en-US" dirty="0"/>
              <a:t>Click to edit Master title style</a:t>
            </a:r>
          </a:p>
        </p:txBody>
      </p:sp>
      <p:sp>
        <p:nvSpPr>
          <p:cNvPr id="14" name="Right Triangle 13"/>
          <p:cNvSpPr/>
          <p:nvPr userDrawn="1"/>
        </p:nvSpPr>
        <p:spPr>
          <a:xfrm flipV="1">
            <a:off x="-38100" y="-2"/>
            <a:ext cx="8343900" cy="160020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Triangle 16"/>
          <p:cNvSpPr/>
          <p:nvPr userDrawn="1"/>
        </p:nvSpPr>
        <p:spPr>
          <a:xfrm flipV="1">
            <a:off x="-29910" y="-2"/>
            <a:ext cx="7192709" cy="1882775"/>
          </a:xfrm>
          <a:prstGeom prst="rtTriangl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800" y="5562600"/>
            <a:ext cx="1965618" cy="655206"/>
          </a:xfrm>
          <a:prstGeom prst="rect">
            <a:avLst/>
          </a:prstGeom>
        </p:spPr>
      </p:pic>
      <p:sp>
        <p:nvSpPr>
          <p:cNvPr id="9" name="TextBox 8"/>
          <p:cNvSpPr txBox="1"/>
          <p:nvPr userDrawn="1"/>
        </p:nvSpPr>
        <p:spPr>
          <a:xfrm>
            <a:off x="685800" y="6172200"/>
            <a:ext cx="1638300" cy="279796"/>
          </a:xfrm>
          <a:prstGeom prst="rect">
            <a:avLst/>
          </a:prstGeom>
          <a:noFill/>
        </p:spPr>
        <p:txBody>
          <a:bodyPr wrap="square" rtlCol="0">
            <a:spAutoFit/>
          </a:bodyPr>
          <a:lstStyle/>
          <a:p>
            <a:r>
              <a:rPr lang="en-US" sz="800" dirty="0">
                <a:solidFill>
                  <a:schemeClr val="bg1"/>
                </a:solidFill>
                <a:latin typeface="Tahoma" panose="020B0604030504040204" pitchFamily="34" charset="0"/>
                <a:ea typeface="Tahoma" panose="020B0604030504040204" pitchFamily="34" charset="0"/>
                <a:cs typeface="Tahoma" panose="020B0604030504040204" pitchFamily="34" charset="0"/>
              </a:rPr>
              <a:t>Occupational Health, Safety &amp;</a:t>
            </a:r>
          </a:p>
          <a:p>
            <a:r>
              <a:rPr lang="en-US" sz="800" dirty="0">
                <a:solidFill>
                  <a:schemeClr val="bg1"/>
                </a:solidFill>
                <a:latin typeface="Tahoma" panose="020B0604030504040204" pitchFamily="34" charset="0"/>
                <a:ea typeface="Tahoma" panose="020B0604030504040204" pitchFamily="34" charset="0"/>
                <a:cs typeface="Tahoma" panose="020B0604030504040204" pitchFamily="34" charset="0"/>
              </a:rPr>
              <a:t>Environmental Consultants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455161B-9D5D-4043-A39F-5274CE68B1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455161B-9D5D-4043-A39F-5274CE68B1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455161B-9D5D-4043-A39F-5274CE68B1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55161B-9D5D-4043-A39F-5274CE68B1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455161B-9D5D-4043-A39F-5274CE68B1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455161B-9D5D-4043-A39F-5274CE68B1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nano triangle- for pp option 5.psd"/>
          <p:cNvPicPr>
            <a:picLocks noChangeAspect="1"/>
          </p:cNvPicPr>
          <p:nvPr userDrawn="1"/>
        </p:nvPicPr>
        <p:blipFill rotWithShape="1">
          <a:blip r:embed="rId10"/>
          <a:srcRect b="16524"/>
          <a:stretch/>
        </p:blipFill>
        <p:spPr>
          <a:xfrm>
            <a:off x="1258159" y="1828800"/>
            <a:ext cx="7885841" cy="4937125"/>
          </a:xfrm>
          <a:prstGeom prst="rect">
            <a:avLst/>
          </a:prstGeom>
        </p:spPr>
      </p:pic>
      <p:sp>
        <p:nvSpPr>
          <p:cNvPr id="19" name="Rectangle 3"/>
          <p:cNvSpPr/>
          <p:nvPr userDrawn="1"/>
        </p:nvSpPr>
        <p:spPr>
          <a:xfrm>
            <a:off x="304800" y="6172151"/>
            <a:ext cx="8839200" cy="685849"/>
          </a:xfrm>
          <a:custGeom>
            <a:avLst/>
            <a:gdLst>
              <a:gd name="connsiteX0" fmla="*/ 0 w 9191372"/>
              <a:gd name="connsiteY0" fmla="*/ 0 h 990600"/>
              <a:gd name="connsiteX1" fmla="*/ 9191372 w 9191372"/>
              <a:gd name="connsiteY1" fmla="*/ 0 h 990600"/>
              <a:gd name="connsiteX2" fmla="*/ 9191372 w 9191372"/>
              <a:gd name="connsiteY2" fmla="*/ 990600 h 990600"/>
              <a:gd name="connsiteX3" fmla="*/ 0 w 9191372"/>
              <a:gd name="connsiteY3" fmla="*/ 990600 h 990600"/>
              <a:gd name="connsiteX4" fmla="*/ 0 w 9191372"/>
              <a:gd name="connsiteY4" fmla="*/ 0 h 990600"/>
              <a:gd name="connsiteX0" fmla="*/ 0 w 9191372"/>
              <a:gd name="connsiteY0" fmla="*/ 0 h 990600"/>
              <a:gd name="connsiteX1" fmla="*/ 9191372 w 9191372"/>
              <a:gd name="connsiteY1" fmla="*/ 371061 h 990600"/>
              <a:gd name="connsiteX2" fmla="*/ 9191372 w 9191372"/>
              <a:gd name="connsiteY2" fmla="*/ 990600 h 990600"/>
              <a:gd name="connsiteX3" fmla="*/ 0 w 9191372"/>
              <a:gd name="connsiteY3" fmla="*/ 990600 h 990600"/>
              <a:gd name="connsiteX4" fmla="*/ 0 w 9191372"/>
              <a:gd name="connsiteY4" fmla="*/ 0 h 990600"/>
              <a:gd name="connsiteX0" fmla="*/ 0 w 9191372"/>
              <a:gd name="connsiteY0" fmla="*/ 0 h 990600"/>
              <a:gd name="connsiteX1" fmla="*/ 9191372 w 9191372"/>
              <a:gd name="connsiteY1" fmla="*/ 490330 h 990600"/>
              <a:gd name="connsiteX2" fmla="*/ 9191372 w 9191372"/>
              <a:gd name="connsiteY2" fmla="*/ 990600 h 990600"/>
              <a:gd name="connsiteX3" fmla="*/ 0 w 9191372"/>
              <a:gd name="connsiteY3" fmla="*/ 990600 h 990600"/>
              <a:gd name="connsiteX4" fmla="*/ 0 w 9191372"/>
              <a:gd name="connsiteY4" fmla="*/ 0 h 990600"/>
              <a:gd name="connsiteX0" fmla="*/ 0 w 9191372"/>
              <a:gd name="connsiteY0" fmla="*/ 0 h 990600"/>
              <a:gd name="connsiteX1" fmla="*/ 9191372 w 9191372"/>
              <a:gd name="connsiteY1" fmla="*/ 314060 h 990600"/>
              <a:gd name="connsiteX2" fmla="*/ 9191372 w 9191372"/>
              <a:gd name="connsiteY2" fmla="*/ 990600 h 990600"/>
              <a:gd name="connsiteX3" fmla="*/ 0 w 9191372"/>
              <a:gd name="connsiteY3" fmla="*/ 990600 h 990600"/>
              <a:gd name="connsiteX4" fmla="*/ 0 w 9191372"/>
              <a:gd name="connsiteY4" fmla="*/ 0 h 990600"/>
              <a:gd name="connsiteX0" fmla="*/ 0 w 9202389"/>
              <a:gd name="connsiteY0" fmla="*/ 0 h 990600"/>
              <a:gd name="connsiteX1" fmla="*/ 9202389 w 9202389"/>
              <a:gd name="connsiteY1" fmla="*/ 60672 h 990600"/>
              <a:gd name="connsiteX2" fmla="*/ 9191372 w 9202389"/>
              <a:gd name="connsiteY2" fmla="*/ 990600 h 990600"/>
              <a:gd name="connsiteX3" fmla="*/ 0 w 9202389"/>
              <a:gd name="connsiteY3" fmla="*/ 990600 h 990600"/>
              <a:gd name="connsiteX4" fmla="*/ 0 w 9202389"/>
              <a:gd name="connsiteY4" fmla="*/ 0 h 990600"/>
              <a:gd name="connsiteX0" fmla="*/ 0 w 9202389"/>
              <a:gd name="connsiteY0" fmla="*/ 137631 h 929928"/>
              <a:gd name="connsiteX1" fmla="*/ 9202389 w 9202389"/>
              <a:gd name="connsiteY1" fmla="*/ 0 h 929928"/>
              <a:gd name="connsiteX2" fmla="*/ 9191372 w 9202389"/>
              <a:gd name="connsiteY2" fmla="*/ 929928 h 929928"/>
              <a:gd name="connsiteX3" fmla="*/ 0 w 9202389"/>
              <a:gd name="connsiteY3" fmla="*/ 929928 h 929928"/>
              <a:gd name="connsiteX4" fmla="*/ 0 w 9202389"/>
              <a:gd name="connsiteY4" fmla="*/ 137631 h 929928"/>
              <a:gd name="connsiteX0" fmla="*/ 0 w 9191372"/>
              <a:gd name="connsiteY0" fmla="*/ 5429 h 797726"/>
              <a:gd name="connsiteX1" fmla="*/ 9191372 w 9191372"/>
              <a:gd name="connsiteY1" fmla="*/ 0 h 797726"/>
              <a:gd name="connsiteX2" fmla="*/ 9191372 w 9191372"/>
              <a:gd name="connsiteY2" fmla="*/ 797726 h 797726"/>
              <a:gd name="connsiteX3" fmla="*/ 0 w 9191372"/>
              <a:gd name="connsiteY3" fmla="*/ 797726 h 797726"/>
              <a:gd name="connsiteX4" fmla="*/ 0 w 9191372"/>
              <a:gd name="connsiteY4" fmla="*/ 5429 h 797726"/>
              <a:gd name="connsiteX0" fmla="*/ 11016 w 9191372"/>
              <a:gd name="connsiteY0" fmla="*/ 225766 h 797726"/>
              <a:gd name="connsiteX1" fmla="*/ 9191372 w 9191372"/>
              <a:gd name="connsiteY1" fmla="*/ 0 h 797726"/>
              <a:gd name="connsiteX2" fmla="*/ 9191372 w 9191372"/>
              <a:gd name="connsiteY2" fmla="*/ 797726 h 797726"/>
              <a:gd name="connsiteX3" fmla="*/ 0 w 9191372"/>
              <a:gd name="connsiteY3" fmla="*/ 797726 h 797726"/>
              <a:gd name="connsiteX4" fmla="*/ 11016 w 9191372"/>
              <a:gd name="connsiteY4" fmla="*/ 225766 h 797726"/>
              <a:gd name="connsiteX0" fmla="*/ 11016 w 9191372"/>
              <a:gd name="connsiteY0" fmla="*/ 291867 h 863827"/>
              <a:gd name="connsiteX1" fmla="*/ 9191372 w 9191372"/>
              <a:gd name="connsiteY1" fmla="*/ 0 h 863827"/>
              <a:gd name="connsiteX2" fmla="*/ 9191372 w 9191372"/>
              <a:gd name="connsiteY2" fmla="*/ 863827 h 863827"/>
              <a:gd name="connsiteX3" fmla="*/ 0 w 9191372"/>
              <a:gd name="connsiteY3" fmla="*/ 863827 h 863827"/>
              <a:gd name="connsiteX4" fmla="*/ 11016 w 9191372"/>
              <a:gd name="connsiteY4" fmla="*/ 291867 h 863827"/>
              <a:gd name="connsiteX0" fmla="*/ 66100 w 9191372"/>
              <a:gd name="connsiteY0" fmla="*/ 280850 h 863827"/>
              <a:gd name="connsiteX1" fmla="*/ 9191372 w 9191372"/>
              <a:gd name="connsiteY1" fmla="*/ 0 h 863827"/>
              <a:gd name="connsiteX2" fmla="*/ 9191372 w 9191372"/>
              <a:gd name="connsiteY2" fmla="*/ 863827 h 863827"/>
              <a:gd name="connsiteX3" fmla="*/ 0 w 9191372"/>
              <a:gd name="connsiteY3" fmla="*/ 863827 h 863827"/>
              <a:gd name="connsiteX4" fmla="*/ 66100 w 9191372"/>
              <a:gd name="connsiteY4" fmla="*/ 280850 h 86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1372" h="863827">
                <a:moveTo>
                  <a:pt x="66100" y="280850"/>
                </a:moveTo>
                <a:lnTo>
                  <a:pt x="9191372" y="0"/>
                </a:lnTo>
                <a:lnTo>
                  <a:pt x="9191372" y="863827"/>
                </a:lnTo>
                <a:lnTo>
                  <a:pt x="0" y="863827"/>
                </a:lnTo>
                <a:lnTo>
                  <a:pt x="66100" y="280850"/>
                </a:lnTo>
                <a:close/>
              </a:path>
            </a:pathLst>
          </a:cu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0455161B-9D5D-4043-A39F-5274CE68B1CF}" type="slidenum">
              <a:rPr lang="en-US" smtClean="0"/>
              <a:pPr/>
              <a:t>‹#›</a:t>
            </a:fld>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6019800"/>
            <a:ext cx="9144000" cy="838200"/>
          </a:xfrm>
          <a:custGeom>
            <a:avLst/>
            <a:gdLst>
              <a:gd name="connsiteX0" fmla="*/ 0 w 9191372"/>
              <a:gd name="connsiteY0" fmla="*/ 0 h 990600"/>
              <a:gd name="connsiteX1" fmla="*/ 9191372 w 9191372"/>
              <a:gd name="connsiteY1" fmla="*/ 0 h 990600"/>
              <a:gd name="connsiteX2" fmla="*/ 9191372 w 9191372"/>
              <a:gd name="connsiteY2" fmla="*/ 990600 h 990600"/>
              <a:gd name="connsiteX3" fmla="*/ 0 w 9191372"/>
              <a:gd name="connsiteY3" fmla="*/ 990600 h 990600"/>
              <a:gd name="connsiteX4" fmla="*/ 0 w 9191372"/>
              <a:gd name="connsiteY4" fmla="*/ 0 h 990600"/>
              <a:gd name="connsiteX0" fmla="*/ 0 w 9191372"/>
              <a:gd name="connsiteY0" fmla="*/ 0 h 990600"/>
              <a:gd name="connsiteX1" fmla="*/ 9191372 w 9191372"/>
              <a:gd name="connsiteY1" fmla="*/ 371061 h 990600"/>
              <a:gd name="connsiteX2" fmla="*/ 9191372 w 9191372"/>
              <a:gd name="connsiteY2" fmla="*/ 990600 h 990600"/>
              <a:gd name="connsiteX3" fmla="*/ 0 w 9191372"/>
              <a:gd name="connsiteY3" fmla="*/ 990600 h 990600"/>
              <a:gd name="connsiteX4" fmla="*/ 0 w 9191372"/>
              <a:gd name="connsiteY4" fmla="*/ 0 h 990600"/>
              <a:gd name="connsiteX0" fmla="*/ 0 w 9191372"/>
              <a:gd name="connsiteY0" fmla="*/ 0 h 990600"/>
              <a:gd name="connsiteX1" fmla="*/ 9191372 w 9191372"/>
              <a:gd name="connsiteY1" fmla="*/ 490330 h 990600"/>
              <a:gd name="connsiteX2" fmla="*/ 9191372 w 9191372"/>
              <a:gd name="connsiteY2" fmla="*/ 990600 h 990600"/>
              <a:gd name="connsiteX3" fmla="*/ 0 w 9191372"/>
              <a:gd name="connsiteY3" fmla="*/ 990600 h 990600"/>
              <a:gd name="connsiteX4" fmla="*/ 0 w 9191372"/>
              <a:gd name="connsiteY4" fmla="*/ 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1372" h="990600">
                <a:moveTo>
                  <a:pt x="0" y="0"/>
                </a:moveTo>
                <a:lnTo>
                  <a:pt x="9191372" y="490330"/>
                </a:lnTo>
                <a:lnTo>
                  <a:pt x="9191372" y="990600"/>
                </a:lnTo>
                <a:lnTo>
                  <a:pt x="0" y="990600"/>
                </a:lnTo>
                <a:lnTo>
                  <a:pt x="0" y="0"/>
                </a:lnTo>
                <a:close/>
              </a:path>
            </a:pathLst>
          </a:custGeom>
          <a:solidFill>
            <a:srgbClr val="2F6C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6"/>
          <p:cNvSpPr txBox="1">
            <a:spLocks/>
          </p:cNvSpPr>
          <p:nvPr userDrawn="1"/>
        </p:nvSpPr>
        <p:spPr>
          <a:xfrm>
            <a:off x="6781800" y="6492875"/>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455161B-9D5D-4043-A39F-5274CE68B1CF}" type="slidenum">
              <a:rPr lang="en-US" sz="1200" smtClean="0">
                <a:solidFill>
                  <a:schemeClr val="bg1"/>
                </a:solidFill>
                <a:latin typeface="Arial" panose="020B0604020202020204" pitchFamily="34" charset="0"/>
                <a:cs typeface="Arial" panose="020B0604020202020204" pitchFamily="34" charset="0"/>
              </a:rPr>
              <a:pPr algn="r"/>
              <a:t>‹#›</a:t>
            </a:fld>
            <a:endParaRPr lang="en-US" sz="120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ctr" defTabSz="457200" rtl="0" eaLnBrk="1" latinLnBrk="0" hangingPunct="1">
        <a:spcBef>
          <a:spcPct val="0"/>
        </a:spcBef>
        <a:buNone/>
        <a:defRPr sz="4400" b="0" i="0" kern="1200">
          <a:solidFill>
            <a:schemeClr val="bg1"/>
          </a:solidFill>
          <a:latin typeface="Arial" pitchFamily="34" charset="0"/>
          <a:ea typeface="Tahoma" pitchFamily="34" charset="0"/>
          <a:cs typeface="Arial" pitchFamily="34" charset="0"/>
        </a:defRPr>
      </a:lvl1pPr>
    </p:titleStyle>
    <p:bodyStyle>
      <a:lvl1pPr marL="342900" indent="-342900" algn="l" defTabSz="457200" rtl="0" eaLnBrk="1" latinLnBrk="0" hangingPunct="1">
        <a:spcBef>
          <a:spcPct val="20000"/>
        </a:spcBef>
        <a:buFont typeface="Wingdings" charset="2"/>
        <a:buChar char="§"/>
        <a:defRPr sz="3200" kern="1200">
          <a:solidFill>
            <a:schemeClr val="bg1"/>
          </a:solidFill>
          <a:latin typeface="Arial" pitchFamily="34" charset="0"/>
          <a:ea typeface="Tahoma" pitchFamily="34" charset="0"/>
          <a:cs typeface="Arial" pitchFamily="34" charset="0"/>
        </a:defRPr>
      </a:lvl1pPr>
      <a:lvl2pPr marL="742950" indent="-285750" algn="l" defTabSz="457200" rtl="0" eaLnBrk="1" latinLnBrk="0" hangingPunct="1">
        <a:spcBef>
          <a:spcPct val="20000"/>
        </a:spcBef>
        <a:buFont typeface="Arial"/>
        <a:buChar char="–"/>
        <a:defRPr sz="2800" kern="1200">
          <a:solidFill>
            <a:schemeClr val="bg1"/>
          </a:solidFill>
          <a:latin typeface="Arial" pitchFamily="34" charset="0"/>
          <a:ea typeface="Tahoma" pitchFamily="34" charset="0"/>
          <a:cs typeface="Arial" pitchFamily="34" charset="0"/>
        </a:defRPr>
      </a:lvl2pPr>
      <a:lvl3pPr marL="1143000" indent="-228600" algn="l" defTabSz="457200" rtl="0" eaLnBrk="1" latinLnBrk="0" hangingPunct="1">
        <a:spcBef>
          <a:spcPct val="20000"/>
        </a:spcBef>
        <a:buFont typeface="Arial"/>
        <a:buChar char="•"/>
        <a:defRPr sz="2400" kern="1200">
          <a:solidFill>
            <a:schemeClr val="bg1"/>
          </a:solidFill>
          <a:latin typeface="Arial" pitchFamily="34" charset="0"/>
          <a:ea typeface="Tahoma" pitchFamily="34" charset="0"/>
          <a:cs typeface="Arial" pitchFamily="34" charset="0"/>
        </a:defRPr>
      </a:lvl3pPr>
      <a:lvl4pPr marL="1600200" indent="-228600" algn="l" defTabSz="457200" rtl="0" eaLnBrk="1" latinLnBrk="0" hangingPunct="1">
        <a:spcBef>
          <a:spcPct val="20000"/>
        </a:spcBef>
        <a:buFont typeface="Arial"/>
        <a:buChar char="–"/>
        <a:defRPr sz="2000" kern="1200">
          <a:solidFill>
            <a:schemeClr val="bg1"/>
          </a:solidFill>
          <a:latin typeface="Arial" pitchFamily="34" charset="0"/>
          <a:ea typeface="Tahoma" pitchFamily="34" charset="0"/>
          <a:cs typeface="Arial" pitchFamily="34" charset="0"/>
        </a:defRPr>
      </a:lvl4pPr>
      <a:lvl5pPr marL="2057400" indent="-228600" algn="l" defTabSz="457200" rtl="0" eaLnBrk="1" latinLnBrk="0" hangingPunct="1">
        <a:spcBef>
          <a:spcPct val="20000"/>
        </a:spcBef>
        <a:buFont typeface="Arial"/>
        <a:buChar char="»"/>
        <a:defRPr sz="2000" kern="1200">
          <a:solidFill>
            <a:schemeClr val="bg1"/>
          </a:solidFill>
          <a:latin typeface="Arial" pitchFamily="34" charset="0"/>
          <a:ea typeface="Tahom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hepard@colde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15569"/>
            <a:ext cx="7772400" cy="2285999"/>
          </a:xfrm>
        </p:spPr>
        <p:txBody>
          <a:bodyPr>
            <a:normAutofit/>
          </a:bodyPr>
          <a:lstStyle/>
          <a:p>
            <a:r>
              <a:rPr lang="en-US" sz="3600" dirty="0"/>
              <a:t>Air Sampling Approaches for </a:t>
            </a:r>
            <a:br>
              <a:rPr lang="en-US" sz="3600" dirty="0"/>
            </a:br>
            <a:r>
              <a:rPr lang="en-US" sz="3600" dirty="0"/>
              <a:t>Engineered Nanoparticles </a:t>
            </a:r>
            <a:br>
              <a:rPr lang="en-US" sz="3600" dirty="0"/>
            </a:br>
            <a:r>
              <a:rPr lang="en-US" sz="3200" dirty="0"/>
              <a:t>used in the Semiconductor Industry</a:t>
            </a:r>
            <a:endParaRPr lang="en-US" sz="3600" dirty="0"/>
          </a:p>
        </p:txBody>
      </p:sp>
      <p:sp>
        <p:nvSpPr>
          <p:cNvPr id="3" name="Subtitle 2"/>
          <p:cNvSpPr>
            <a:spLocks noGrp="1"/>
          </p:cNvSpPr>
          <p:nvPr>
            <p:ph type="subTitle" idx="1"/>
          </p:nvPr>
        </p:nvSpPr>
        <p:spPr>
          <a:xfrm>
            <a:off x="228600" y="3276600"/>
            <a:ext cx="8686800" cy="1600200"/>
          </a:xfrm>
        </p:spPr>
        <p:txBody>
          <a:bodyPr>
            <a:noAutofit/>
          </a:bodyPr>
          <a:lstStyle/>
          <a:p>
            <a:r>
              <a:rPr lang="en-US" sz="2600" dirty="0"/>
              <a:t>Michele N. Shepard, PhD, MS, CIH</a:t>
            </a:r>
          </a:p>
          <a:p>
            <a:r>
              <a:rPr lang="en-US" sz="2000" dirty="0"/>
              <a:t>QEEN II: 2​</a:t>
            </a:r>
            <a:r>
              <a:rPr lang="en-US" sz="2000" dirty="0" err="1"/>
              <a:t>nd</a:t>
            </a:r>
            <a:r>
              <a:rPr lang="en-US" sz="2000" dirty="0"/>
              <a:t>​ Quantifying Exposure to Engineered Nanomaterials from Manufactured Products Workshop, Washington, D.C.</a:t>
            </a:r>
          </a:p>
          <a:p>
            <a:r>
              <a:rPr lang="en-US" sz="2000" dirty="0"/>
              <a:t>October 9, 2018 </a:t>
            </a:r>
          </a:p>
          <a:p>
            <a:r>
              <a:rPr lang="en-US" sz="2000" dirty="0">
                <a:solidFill>
                  <a:schemeClr val="bg1"/>
                </a:solidFill>
              </a:rPr>
              <a:t>  	</a:t>
            </a:r>
          </a:p>
        </p:txBody>
      </p:sp>
    </p:spTree>
    <p:extLst>
      <p:ext uri="{BB962C8B-B14F-4D97-AF65-F5344CB8AC3E}">
        <p14:creationId xmlns:p14="http://schemas.microsoft.com/office/powerpoint/2010/main" val="44273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0159-C8DF-43B0-9712-3C0842A60151}"/>
              </a:ext>
            </a:extLst>
          </p:cNvPr>
          <p:cNvSpPr>
            <a:spLocks noGrp="1"/>
          </p:cNvSpPr>
          <p:nvPr>
            <p:ph type="title"/>
          </p:nvPr>
        </p:nvSpPr>
        <p:spPr>
          <a:xfrm>
            <a:off x="457200" y="152400"/>
            <a:ext cx="8229600" cy="944562"/>
          </a:xfrm>
        </p:spPr>
        <p:txBody>
          <a:bodyPr>
            <a:normAutofit fontScale="90000"/>
          </a:bodyPr>
          <a:lstStyle/>
          <a:p>
            <a:r>
              <a:rPr lang="en-US" b="1" dirty="0">
                <a:solidFill>
                  <a:schemeClr val="tx1"/>
                </a:solidFill>
              </a:rPr>
              <a:t>Screening Approach </a:t>
            </a:r>
            <a:br>
              <a:rPr lang="en-US" b="1" dirty="0">
                <a:solidFill>
                  <a:schemeClr val="tx1"/>
                </a:solidFill>
              </a:rPr>
            </a:br>
            <a:r>
              <a:rPr lang="en-US" sz="4000" b="1" dirty="0">
                <a:solidFill>
                  <a:schemeClr val="tx1"/>
                </a:solidFill>
              </a:rPr>
              <a:t>used by EHS practitioners</a:t>
            </a:r>
            <a:endParaRPr lang="en-US" b="1" dirty="0">
              <a:solidFill>
                <a:schemeClr val="tx1"/>
              </a:solidFill>
            </a:endParaRPr>
          </a:p>
        </p:txBody>
      </p:sp>
      <p:sp>
        <p:nvSpPr>
          <p:cNvPr id="5" name="Content Placeholder 2">
            <a:extLst>
              <a:ext uri="{FF2B5EF4-FFF2-40B4-BE49-F238E27FC236}">
                <a16:creationId xmlns:a16="http://schemas.microsoft.com/office/drawing/2014/main" id="{7D59A9F0-5720-4872-9405-AA478E9FE425}"/>
              </a:ext>
            </a:extLst>
          </p:cNvPr>
          <p:cNvSpPr>
            <a:spLocks noGrp="1"/>
          </p:cNvSpPr>
          <p:nvPr>
            <p:ph idx="1"/>
          </p:nvPr>
        </p:nvSpPr>
        <p:spPr>
          <a:xfrm>
            <a:off x="457200" y="1295400"/>
            <a:ext cx="8229600" cy="4724400"/>
          </a:xfrm>
        </p:spPr>
        <p:txBody>
          <a:bodyPr>
            <a:noAutofit/>
          </a:bodyPr>
          <a:lstStyle/>
          <a:p>
            <a:pPr marL="0" indent="0">
              <a:spcBef>
                <a:spcPts val="0"/>
              </a:spcBef>
              <a:spcAft>
                <a:spcPts val="600"/>
              </a:spcAft>
              <a:buNone/>
            </a:pPr>
            <a:r>
              <a:rPr lang="en-US" sz="2400" u="sng" dirty="0">
                <a:solidFill>
                  <a:schemeClr val="tx1"/>
                </a:solidFill>
              </a:rPr>
              <a:t>Screening Methods and Action Limits</a:t>
            </a:r>
            <a:r>
              <a:rPr lang="en-US" sz="2400" dirty="0">
                <a:solidFill>
                  <a:schemeClr val="tx1"/>
                </a:solidFill>
              </a:rPr>
              <a:t>:</a:t>
            </a:r>
          </a:p>
          <a:p>
            <a:pPr>
              <a:spcBef>
                <a:spcPts val="0"/>
              </a:spcBef>
              <a:spcAft>
                <a:spcPts val="600"/>
              </a:spcAft>
            </a:pPr>
            <a:r>
              <a:rPr lang="en-US" sz="2400" b="1" dirty="0">
                <a:solidFill>
                  <a:srgbClr val="000066"/>
                </a:solidFill>
              </a:rPr>
              <a:t>Number</a:t>
            </a:r>
            <a:r>
              <a:rPr lang="en-US" sz="2400" dirty="0">
                <a:solidFill>
                  <a:schemeClr val="tx1"/>
                </a:solidFill>
              </a:rPr>
              <a:t>: task measurements with condensation particle counter; probe positioned in worker breathing zone</a:t>
            </a:r>
          </a:p>
          <a:p>
            <a:pPr lvl="1">
              <a:spcBef>
                <a:spcPts val="0"/>
              </a:spcBef>
              <a:spcAft>
                <a:spcPts val="600"/>
              </a:spcAft>
            </a:pPr>
            <a:r>
              <a:rPr lang="en-US" sz="2000" dirty="0">
                <a:solidFill>
                  <a:schemeClr val="tx1"/>
                </a:solidFill>
              </a:rPr>
              <a:t>20,000 p/cc above background </a:t>
            </a:r>
          </a:p>
          <a:p>
            <a:pPr lvl="1">
              <a:spcBef>
                <a:spcPts val="0"/>
              </a:spcBef>
              <a:spcAft>
                <a:spcPts val="600"/>
              </a:spcAft>
            </a:pPr>
            <a:r>
              <a:rPr lang="en-US" sz="2000" dirty="0">
                <a:solidFill>
                  <a:schemeClr val="tx1"/>
                </a:solidFill>
              </a:rPr>
              <a:t>Safety factors: measuring particles 20 to~1000 nm and comparing to reference </a:t>
            </a:r>
            <a:r>
              <a:rPr lang="en-US" sz="2000">
                <a:solidFill>
                  <a:schemeClr val="tx1"/>
                </a:solidFill>
              </a:rPr>
              <a:t>value for </a:t>
            </a:r>
            <a:r>
              <a:rPr lang="en-US" sz="2000" dirty="0">
                <a:solidFill>
                  <a:schemeClr val="tx1"/>
                </a:solidFill>
              </a:rPr>
              <a:t>particles </a:t>
            </a:r>
            <a:r>
              <a:rPr lang="en-US" sz="2000" u="sng" dirty="0">
                <a:solidFill>
                  <a:schemeClr val="tx1"/>
                </a:solidFill>
              </a:rPr>
              <a:t>&lt;</a:t>
            </a:r>
            <a:r>
              <a:rPr lang="en-US" sz="2000" dirty="0">
                <a:solidFill>
                  <a:schemeClr val="tx1"/>
                </a:solidFill>
              </a:rPr>
              <a:t>100 nm; non-specific</a:t>
            </a:r>
          </a:p>
          <a:p>
            <a:pPr>
              <a:spcBef>
                <a:spcPts val="0"/>
              </a:spcBef>
              <a:spcAft>
                <a:spcPts val="600"/>
              </a:spcAft>
            </a:pPr>
            <a:r>
              <a:rPr lang="en-US" sz="2400" b="1" dirty="0">
                <a:solidFill>
                  <a:srgbClr val="000066"/>
                </a:solidFill>
              </a:rPr>
              <a:t>Mass</a:t>
            </a:r>
            <a:r>
              <a:rPr lang="en-US" sz="2400" dirty="0">
                <a:solidFill>
                  <a:schemeClr val="tx1"/>
                </a:solidFill>
              </a:rPr>
              <a:t>: personal breathing zone task measurements with laser photometer with cyclone </a:t>
            </a:r>
          </a:p>
          <a:p>
            <a:pPr lvl="1">
              <a:spcBef>
                <a:spcPts val="0"/>
              </a:spcBef>
              <a:spcAft>
                <a:spcPts val="600"/>
              </a:spcAft>
            </a:pPr>
            <a:r>
              <a:rPr lang="en-US" sz="2000" dirty="0">
                <a:solidFill>
                  <a:schemeClr val="tx1"/>
                </a:solidFill>
              </a:rPr>
              <a:t>0.03 mg/m</a:t>
            </a:r>
            <a:r>
              <a:rPr lang="en-US" sz="2000" baseline="30000" dirty="0">
                <a:solidFill>
                  <a:schemeClr val="tx1"/>
                </a:solidFill>
              </a:rPr>
              <a:t>3</a:t>
            </a:r>
            <a:r>
              <a:rPr lang="en-US" sz="2000" dirty="0">
                <a:solidFill>
                  <a:schemeClr val="tx1"/>
                </a:solidFill>
              </a:rPr>
              <a:t> TWA</a:t>
            </a:r>
          </a:p>
          <a:p>
            <a:pPr lvl="1">
              <a:spcBef>
                <a:spcPts val="0"/>
              </a:spcBef>
              <a:spcAft>
                <a:spcPts val="600"/>
              </a:spcAft>
            </a:pPr>
            <a:r>
              <a:rPr lang="en-US" sz="2000" dirty="0">
                <a:solidFill>
                  <a:schemeClr val="tx1"/>
                </a:solidFill>
              </a:rPr>
              <a:t>Instrument lower size range: 0.1 µm</a:t>
            </a:r>
          </a:p>
          <a:p>
            <a:pPr lvl="1">
              <a:spcBef>
                <a:spcPts val="0"/>
              </a:spcBef>
              <a:spcAft>
                <a:spcPts val="600"/>
              </a:spcAft>
            </a:pPr>
            <a:r>
              <a:rPr lang="en-US" sz="2000" dirty="0">
                <a:solidFill>
                  <a:schemeClr val="tx1"/>
                </a:solidFill>
              </a:rPr>
              <a:t>Safety factors: set at 10% of NIOSH REL for nanoscale TiO2; measuring respirable particle mass; non-specific</a:t>
            </a:r>
          </a:p>
          <a:p>
            <a:pPr marL="0" indent="0">
              <a:spcBef>
                <a:spcPts val="0"/>
              </a:spcBef>
              <a:spcAft>
                <a:spcPts val="1200"/>
              </a:spcAft>
              <a:buNone/>
            </a:pPr>
            <a:endParaRPr lang="en-US" sz="2400" dirty="0">
              <a:solidFill>
                <a:schemeClr val="tx1"/>
              </a:solidFill>
            </a:endParaRPr>
          </a:p>
        </p:txBody>
      </p:sp>
    </p:spTree>
    <p:extLst>
      <p:ext uri="{BB962C8B-B14F-4D97-AF65-F5344CB8AC3E}">
        <p14:creationId xmlns:p14="http://schemas.microsoft.com/office/powerpoint/2010/main" val="411913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95AA-D9B8-4686-8504-E7E4F3709099}"/>
              </a:ext>
            </a:extLst>
          </p:cNvPr>
          <p:cNvSpPr>
            <a:spLocks noGrp="1"/>
          </p:cNvSpPr>
          <p:nvPr>
            <p:ph type="title"/>
          </p:nvPr>
        </p:nvSpPr>
        <p:spPr>
          <a:xfrm>
            <a:off x="457200" y="152400"/>
            <a:ext cx="8229600" cy="944562"/>
          </a:xfrm>
        </p:spPr>
        <p:txBody>
          <a:bodyPr>
            <a:normAutofit/>
          </a:bodyPr>
          <a:lstStyle/>
          <a:p>
            <a:r>
              <a:rPr lang="en-US" sz="4000" b="1" dirty="0">
                <a:solidFill>
                  <a:schemeClr val="tx1"/>
                </a:solidFill>
              </a:rPr>
              <a:t>Progress and Future Directions</a:t>
            </a:r>
          </a:p>
        </p:txBody>
      </p:sp>
      <p:sp>
        <p:nvSpPr>
          <p:cNvPr id="3" name="Content Placeholder 2">
            <a:extLst>
              <a:ext uri="{FF2B5EF4-FFF2-40B4-BE49-F238E27FC236}">
                <a16:creationId xmlns:a16="http://schemas.microsoft.com/office/drawing/2014/main" id="{D8DA0D41-88E6-4D95-9146-39675127F2B2}"/>
              </a:ext>
            </a:extLst>
          </p:cNvPr>
          <p:cNvSpPr>
            <a:spLocks noGrp="1"/>
          </p:cNvSpPr>
          <p:nvPr>
            <p:ph idx="1"/>
          </p:nvPr>
        </p:nvSpPr>
        <p:spPr>
          <a:xfrm>
            <a:off x="457200" y="1143000"/>
            <a:ext cx="8382000" cy="3943349"/>
          </a:xfrm>
        </p:spPr>
        <p:txBody>
          <a:bodyPr>
            <a:normAutofit fontScale="92500" lnSpcReduction="10000"/>
          </a:bodyPr>
          <a:lstStyle/>
          <a:p>
            <a:r>
              <a:rPr lang="en-US" sz="2800" dirty="0">
                <a:solidFill>
                  <a:schemeClr val="tx1"/>
                </a:solidFill>
              </a:rPr>
              <a:t>General increase in amount and quality of data from toxicology studies</a:t>
            </a:r>
          </a:p>
          <a:p>
            <a:r>
              <a:rPr lang="en-US" sz="2800" dirty="0">
                <a:solidFill>
                  <a:schemeClr val="tx1"/>
                </a:solidFill>
              </a:rPr>
              <a:t>Improved capability to collect, evaluate and interpret air sampling data with advances in:</a:t>
            </a:r>
          </a:p>
          <a:p>
            <a:pPr lvl="1"/>
            <a:r>
              <a:rPr lang="en-US" sz="2400" dirty="0">
                <a:solidFill>
                  <a:schemeClr val="tx1"/>
                </a:solidFill>
              </a:rPr>
              <a:t>Occupational exposure limits (OELs) or banding approaches</a:t>
            </a:r>
          </a:p>
          <a:p>
            <a:pPr lvl="1"/>
            <a:r>
              <a:rPr lang="en-US" sz="2400" dirty="0">
                <a:solidFill>
                  <a:schemeClr val="tx1"/>
                </a:solidFill>
              </a:rPr>
              <a:t>Method for setting OELs</a:t>
            </a:r>
          </a:p>
          <a:p>
            <a:pPr lvl="1"/>
            <a:r>
              <a:rPr lang="en-US" sz="2400" dirty="0">
                <a:solidFill>
                  <a:schemeClr val="tx1"/>
                </a:solidFill>
              </a:rPr>
              <a:t>Instrumentation/sampling devices</a:t>
            </a:r>
          </a:p>
          <a:p>
            <a:pPr lvl="1"/>
            <a:r>
              <a:rPr lang="en-US" sz="2400" dirty="0">
                <a:solidFill>
                  <a:schemeClr val="tx1"/>
                </a:solidFill>
              </a:rPr>
              <a:t>Guidelines for air sampling </a:t>
            </a:r>
            <a:br>
              <a:rPr lang="en-US" sz="2400" dirty="0">
                <a:solidFill>
                  <a:schemeClr val="tx1"/>
                </a:solidFill>
              </a:rPr>
            </a:br>
            <a:r>
              <a:rPr lang="en-US" sz="2400" dirty="0">
                <a:solidFill>
                  <a:schemeClr val="tx1"/>
                </a:solidFill>
              </a:rPr>
              <a:t>and analysis</a:t>
            </a:r>
          </a:p>
        </p:txBody>
      </p:sp>
      <p:pic>
        <p:nvPicPr>
          <p:cNvPr id="4" name="Picture 4">
            <a:extLst>
              <a:ext uri="{FF2B5EF4-FFF2-40B4-BE49-F238E27FC236}">
                <a16:creationId xmlns:a16="http://schemas.microsoft.com/office/drawing/2014/main" id="{2FB10E52-C045-447B-9570-6348CB21A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76600"/>
            <a:ext cx="27432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FE1DA87-B874-4490-82D9-52C47D853BE9}"/>
              </a:ext>
            </a:extLst>
          </p:cNvPr>
          <p:cNvSpPr txBox="1"/>
          <p:nvPr/>
        </p:nvSpPr>
        <p:spPr>
          <a:xfrm>
            <a:off x="304800" y="6270172"/>
            <a:ext cx="7077269" cy="430887"/>
          </a:xfrm>
          <a:prstGeom prst="rect">
            <a:avLst/>
          </a:prstGeom>
          <a:solidFill>
            <a:srgbClr val="2F6C7D"/>
          </a:solidFill>
        </p:spPr>
        <p:txBody>
          <a:bodyPr wrap="square" rtlCol="0">
            <a:spAutoFit/>
          </a:bodyPr>
          <a:lstStyle/>
          <a:p>
            <a:r>
              <a:rPr lang="en-US" sz="1100" dirty="0">
                <a:solidFill>
                  <a:schemeClr val="bg1"/>
                </a:solidFill>
              </a:rPr>
              <a:t>Image credit: NIOSH. Agglomerates/aggregates of amorphous silica nanoparticles. </a:t>
            </a:r>
            <a:br>
              <a:rPr lang="en-US" sz="1100" dirty="0">
                <a:solidFill>
                  <a:schemeClr val="bg1"/>
                </a:solidFill>
              </a:rPr>
            </a:br>
            <a:r>
              <a:rPr lang="en-US" sz="1100" dirty="0">
                <a:solidFill>
                  <a:schemeClr val="bg1"/>
                </a:solidFill>
              </a:rPr>
              <a:t>[NIOSH Nanotechnology Field Team report to CNSE, 10.25.11] </a:t>
            </a:r>
          </a:p>
        </p:txBody>
      </p:sp>
    </p:spTree>
    <p:extLst>
      <p:ext uri="{BB962C8B-B14F-4D97-AF65-F5344CB8AC3E}">
        <p14:creationId xmlns:p14="http://schemas.microsoft.com/office/powerpoint/2010/main" val="59543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860"/>
            <a:ext cx="8229600" cy="792161"/>
          </a:xfrm>
        </p:spPr>
        <p:txBody>
          <a:bodyPr>
            <a:normAutofit/>
          </a:bodyPr>
          <a:lstStyle/>
          <a:p>
            <a:r>
              <a:rPr lang="en-US" sz="3600" b="1" dirty="0">
                <a:solidFill>
                  <a:schemeClr val="tx1"/>
                </a:solidFill>
              </a:rPr>
              <a:t>Acknowledgements and Disclaimers</a:t>
            </a:r>
          </a:p>
        </p:txBody>
      </p:sp>
      <p:sp>
        <p:nvSpPr>
          <p:cNvPr id="3" name="Content Placeholder 2"/>
          <p:cNvSpPr>
            <a:spLocks noGrp="1"/>
          </p:cNvSpPr>
          <p:nvPr>
            <p:ph idx="1"/>
          </p:nvPr>
        </p:nvSpPr>
        <p:spPr>
          <a:xfrm>
            <a:off x="457200" y="1447800"/>
            <a:ext cx="8229600" cy="4343401"/>
          </a:xfrm>
        </p:spPr>
        <p:txBody>
          <a:bodyPr>
            <a:normAutofit fontScale="85000" lnSpcReduction="10000"/>
          </a:bodyPr>
          <a:lstStyle/>
          <a:p>
            <a:pPr marL="0" indent="0">
              <a:spcAft>
                <a:spcPts val="600"/>
              </a:spcAft>
              <a:buNone/>
            </a:pPr>
            <a:r>
              <a:rPr lang="en-US" sz="2000" dirty="0">
                <a:solidFill>
                  <a:schemeClr val="tx1"/>
                </a:solidFill>
              </a:rPr>
              <a:t>For previous research in this area: </a:t>
            </a:r>
          </a:p>
          <a:p>
            <a:r>
              <a:rPr lang="en-US" sz="2000" dirty="0">
                <a:solidFill>
                  <a:schemeClr val="tx1"/>
                </a:solidFill>
              </a:rPr>
              <a:t>Funding provided by the </a:t>
            </a:r>
            <a:r>
              <a:rPr lang="en-US" sz="2000" b="1" dirty="0">
                <a:solidFill>
                  <a:schemeClr val="tx1"/>
                </a:solidFill>
              </a:rPr>
              <a:t>US EPA STAR Fellowship </a:t>
            </a:r>
            <a:r>
              <a:rPr lang="en-US" sz="2000" dirty="0">
                <a:solidFill>
                  <a:schemeClr val="tx1"/>
                </a:solidFill>
              </a:rPr>
              <a:t>FP-91730701 (2011-2014). The views expressed in this presentation are my own and have not been reviewed or endorsed by the EPA.</a:t>
            </a:r>
          </a:p>
          <a:p>
            <a:r>
              <a:rPr lang="en-US" sz="2000" dirty="0">
                <a:solidFill>
                  <a:schemeClr val="tx1"/>
                </a:solidFill>
              </a:rPr>
              <a:t>Exposure assessments of semiconductor applications conducted at SUNY Albany CNSE (2010-2014), with acknowledgements to Dr. Sara Brenner and group members. Funding for air and surface sampling equipment and laboratory analysis provided by the </a:t>
            </a:r>
            <a:r>
              <a:rPr lang="en-US" sz="2000" dirty="0" err="1">
                <a:solidFill>
                  <a:schemeClr val="tx1"/>
                </a:solidFill>
              </a:rPr>
              <a:t>NanoHealth</a:t>
            </a:r>
            <a:r>
              <a:rPr lang="en-US" sz="2000" dirty="0">
                <a:solidFill>
                  <a:schemeClr val="tx1"/>
                </a:solidFill>
              </a:rPr>
              <a:t> and Safety Center and SEMATECH.</a:t>
            </a:r>
          </a:p>
          <a:p>
            <a:pPr marL="0" indent="0">
              <a:buNone/>
            </a:pPr>
            <a:endParaRPr lang="en-US" sz="2000" dirty="0">
              <a:solidFill>
                <a:schemeClr val="tx1"/>
              </a:solidFill>
            </a:endParaRPr>
          </a:p>
          <a:p>
            <a:pPr marL="0" indent="0">
              <a:buNone/>
            </a:pPr>
            <a:r>
              <a:rPr lang="en-US" sz="1900" i="1" dirty="0">
                <a:solidFill>
                  <a:schemeClr val="tx1"/>
                </a:solidFill>
              </a:rPr>
              <a:t>No information presented is intended to provide consulting advice on specific scenarios or applications; any use or adaptation of this information is at the risk of the user</a:t>
            </a:r>
            <a:r>
              <a:rPr lang="en-US" sz="1900" dirty="0">
                <a:solidFill>
                  <a:schemeClr val="tx1"/>
                </a:solidFill>
              </a:rPr>
              <a:t>. </a:t>
            </a:r>
          </a:p>
          <a:p>
            <a:pPr marL="0" indent="0">
              <a:buNone/>
            </a:pPr>
            <a:endParaRPr lang="en-US" sz="1900" i="1" dirty="0">
              <a:solidFill>
                <a:schemeClr val="tx1"/>
              </a:solidFill>
            </a:endParaRPr>
          </a:p>
          <a:p>
            <a:pPr marL="0" indent="0">
              <a:buNone/>
            </a:pPr>
            <a:r>
              <a:rPr lang="en-US" sz="1900" i="1" dirty="0">
                <a:solidFill>
                  <a:schemeClr val="tx1"/>
                </a:solidFill>
              </a:rPr>
              <a:t>This presentation is intended to share experiences and observations on air sampling methods used to assess and quantify airborne concentrations and potential workplace exposures to engineered nanoparticles, and references current guidelines and standards. </a:t>
            </a:r>
            <a:endParaRPr lang="en-US" sz="1900" dirty="0"/>
          </a:p>
        </p:txBody>
      </p:sp>
    </p:spTree>
    <p:extLst>
      <p:ext uri="{BB962C8B-B14F-4D97-AF65-F5344CB8AC3E}">
        <p14:creationId xmlns:p14="http://schemas.microsoft.com/office/powerpoint/2010/main" val="329878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6A94D5-D10D-4399-B77D-15F3DC0ADFF8}"/>
              </a:ext>
            </a:extLst>
          </p:cNvPr>
          <p:cNvSpPr txBox="1">
            <a:spLocks/>
          </p:cNvSpPr>
          <p:nvPr/>
        </p:nvSpPr>
        <p:spPr>
          <a:xfrm>
            <a:off x="685800" y="1981200"/>
            <a:ext cx="7772400" cy="24384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bg1"/>
                </a:solidFill>
                <a:latin typeface="Arial" pitchFamily="34" charset="0"/>
                <a:ea typeface="Tahoma" pitchFamily="34" charset="0"/>
                <a:cs typeface="Arial" pitchFamily="34" charset="0"/>
              </a:defRPr>
            </a:lvl1pPr>
          </a:lstStyle>
          <a:p>
            <a:pPr>
              <a:lnSpc>
                <a:spcPct val="110000"/>
              </a:lnSpc>
            </a:pPr>
            <a:r>
              <a:rPr lang="en-US" sz="3500" b="1" dirty="0">
                <a:solidFill>
                  <a:schemeClr val="tx1"/>
                </a:solidFill>
              </a:rPr>
              <a:t>Questions or comments:</a:t>
            </a:r>
          </a:p>
          <a:p>
            <a:pPr>
              <a:lnSpc>
                <a:spcPct val="110000"/>
              </a:lnSpc>
            </a:pPr>
            <a:br>
              <a:rPr lang="en-US" sz="3500" b="1" dirty="0">
                <a:solidFill>
                  <a:schemeClr val="tx1"/>
                </a:solidFill>
              </a:rPr>
            </a:br>
            <a:r>
              <a:rPr lang="en-US" sz="3500" b="1" dirty="0">
                <a:solidFill>
                  <a:schemeClr val="tx1"/>
                </a:solidFill>
              </a:rPr>
              <a:t>Michele N. Shepard, PhD, MS, CIH</a:t>
            </a:r>
          </a:p>
          <a:p>
            <a:pPr>
              <a:lnSpc>
                <a:spcPct val="110000"/>
              </a:lnSpc>
            </a:pPr>
            <a:r>
              <a:rPr lang="en-US" sz="3500" b="1" dirty="0">
                <a:solidFill>
                  <a:schemeClr val="tx1"/>
                </a:solidFill>
                <a:hlinkClick r:id="rId2"/>
              </a:rPr>
              <a:t>shepard@colden.com</a:t>
            </a:r>
            <a:endParaRPr lang="en-US" sz="3500" b="1" dirty="0">
              <a:solidFill>
                <a:schemeClr val="tx1"/>
              </a:solidFill>
            </a:endParaRPr>
          </a:p>
          <a:p>
            <a:pPr>
              <a:lnSpc>
                <a:spcPct val="110000"/>
              </a:lnSpc>
            </a:pPr>
            <a:r>
              <a:rPr lang="en-US" sz="3500" b="1" dirty="0">
                <a:solidFill>
                  <a:schemeClr val="tx1"/>
                </a:solidFill>
              </a:rPr>
              <a:t>518-490-2261</a:t>
            </a:r>
            <a:endParaRPr lang="en-US" sz="2800" b="1" dirty="0">
              <a:solidFill>
                <a:schemeClr val="tx1"/>
              </a:solidFill>
            </a:endParaRPr>
          </a:p>
        </p:txBody>
      </p:sp>
    </p:spTree>
    <p:extLst>
      <p:ext uri="{BB962C8B-B14F-4D97-AF65-F5344CB8AC3E}">
        <p14:creationId xmlns:p14="http://schemas.microsoft.com/office/powerpoint/2010/main" val="335245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0DAC8D8-354C-4E1F-BCA1-FEA1D94F3FFA}"/>
              </a:ext>
            </a:extLst>
          </p:cNvPr>
          <p:cNvSpPr/>
          <p:nvPr/>
        </p:nvSpPr>
        <p:spPr>
          <a:xfrm>
            <a:off x="359709" y="2588490"/>
            <a:ext cx="2305722" cy="1038999"/>
          </a:xfrm>
          <a:prstGeom prst="ellipse">
            <a:avLst/>
          </a:prstGeom>
          <a:solidFill>
            <a:schemeClr val="bg1"/>
          </a:solidFill>
          <a:ln w="38100">
            <a:solidFill>
              <a:srgbClr val="E86E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77" name="Text Box 4"/>
          <p:cNvSpPr txBox="1">
            <a:spLocks noChangeArrowheads="1"/>
          </p:cNvSpPr>
          <p:nvPr/>
        </p:nvSpPr>
        <p:spPr bwMode="auto">
          <a:xfrm>
            <a:off x="609600" y="4002611"/>
            <a:ext cx="1905000" cy="569389"/>
          </a:xfrm>
          <a:prstGeom prst="rect">
            <a:avLst/>
          </a:prstGeom>
          <a:solidFill>
            <a:schemeClr val="tx2"/>
          </a:solidFill>
          <a:ln>
            <a:solidFill>
              <a:schemeClr val="tx2"/>
            </a:solidFill>
          </a:ln>
          <a:effectLst/>
        </p:spPr>
        <p:txBody>
          <a:bodyPr wrap="square" lIns="0" tIns="0" rIns="0" bIns="0">
            <a:spAutoFit/>
          </a:bodyPr>
          <a:lstStyle>
            <a:lvl1pPr eaLnBrk="0" hangingPunct="0">
              <a:defRPr sz="3700">
                <a:solidFill>
                  <a:schemeClr val="tx1"/>
                </a:solidFill>
                <a:latin typeface="Times New Roman" pitchFamily="18" charset="0"/>
                <a:cs typeface="Arial" pitchFamily="34" charset="0"/>
              </a:defRPr>
            </a:lvl1pPr>
            <a:lvl2pPr marL="742950" indent="-285750" eaLnBrk="0" hangingPunct="0">
              <a:defRPr sz="3700">
                <a:solidFill>
                  <a:schemeClr val="tx1"/>
                </a:solidFill>
                <a:latin typeface="Times New Roman" pitchFamily="18" charset="0"/>
                <a:cs typeface="Arial" pitchFamily="34" charset="0"/>
              </a:defRPr>
            </a:lvl2pPr>
            <a:lvl3pPr marL="1143000" indent="-228600" eaLnBrk="0" hangingPunct="0">
              <a:defRPr sz="3700">
                <a:solidFill>
                  <a:schemeClr val="tx1"/>
                </a:solidFill>
                <a:latin typeface="Times New Roman" pitchFamily="18" charset="0"/>
                <a:cs typeface="Arial" pitchFamily="34" charset="0"/>
              </a:defRPr>
            </a:lvl3pPr>
            <a:lvl4pPr marL="1600200" indent="-228600" eaLnBrk="0" hangingPunct="0">
              <a:defRPr sz="3700">
                <a:solidFill>
                  <a:schemeClr val="tx1"/>
                </a:solidFill>
                <a:latin typeface="Times New Roman" pitchFamily="18" charset="0"/>
                <a:cs typeface="Arial" pitchFamily="34" charset="0"/>
              </a:defRPr>
            </a:lvl4pPr>
            <a:lvl5pPr marL="2057400" indent="-228600" eaLnBrk="0" hangingPunct="0">
              <a:defRPr sz="3700">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9pPr>
          </a:lstStyle>
          <a:p>
            <a:pPr algn="ctr" eaLnBrk="1" hangingPunct="1">
              <a:spcBef>
                <a:spcPct val="50000"/>
              </a:spcBef>
            </a:pPr>
            <a:r>
              <a:rPr lang="en-US" sz="1800" b="1" dirty="0">
                <a:solidFill>
                  <a:schemeClr val="bg1"/>
                </a:solidFill>
                <a:latin typeface="Arial" pitchFamily="34" charset="0"/>
              </a:rPr>
              <a:t>Risk Characterization</a:t>
            </a:r>
          </a:p>
        </p:txBody>
      </p:sp>
      <p:sp>
        <p:nvSpPr>
          <p:cNvPr id="54278" name="AutoShape 5"/>
          <p:cNvSpPr>
            <a:spLocks noChangeArrowheads="1"/>
          </p:cNvSpPr>
          <p:nvPr/>
        </p:nvSpPr>
        <p:spPr bwMode="auto">
          <a:xfrm>
            <a:off x="1371600" y="2667000"/>
            <a:ext cx="228600" cy="152400"/>
          </a:xfrm>
          <a:prstGeom prst="downArrow">
            <a:avLst>
              <a:gd name="adj1" fmla="val 50000"/>
              <a:gd name="adj2" fmla="val 25000"/>
            </a:avLst>
          </a:prstGeom>
          <a:solidFill>
            <a:schemeClr val="tx2"/>
          </a:solidFill>
          <a:ln w="9525" algn="ctr">
            <a:solidFill>
              <a:schemeClr val="tx2"/>
            </a:solidFill>
            <a:miter lim="800000"/>
            <a:headEnd/>
            <a:tailEnd/>
          </a:ln>
          <a:effectLst/>
        </p:spPr>
        <p:txBody>
          <a:bodyPr wrap="none" lIns="0" tIns="0" rIns="0" bIns="0" anchor="ctr"/>
          <a:lstStyle/>
          <a:p>
            <a:endParaRPr lang="en-US"/>
          </a:p>
        </p:txBody>
      </p:sp>
      <p:sp>
        <p:nvSpPr>
          <p:cNvPr id="54279" name="AutoShape 6"/>
          <p:cNvSpPr>
            <a:spLocks noChangeArrowheads="1"/>
          </p:cNvSpPr>
          <p:nvPr/>
        </p:nvSpPr>
        <p:spPr bwMode="auto">
          <a:xfrm>
            <a:off x="1371600" y="3657600"/>
            <a:ext cx="228600" cy="152400"/>
          </a:xfrm>
          <a:prstGeom prst="downArrow">
            <a:avLst>
              <a:gd name="adj1" fmla="val 50000"/>
              <a:gd name="adj2" fmla="val 25000"/>
            </a:avLst>
          </a:prstGeom>
          <a:solidFill>
            <a:schemeClr val="tx2"/>
          </a:solidFill>
          <a:ln w="9525" algn="ctr">
            <a:solidFill>
              <a:schemeClr val="tx2"/>
            </a:solidFill>
            <a:miter lim="800000"/>
            <a:headEnd/>
            <a:tailEnd/>
          </a:ln>
          <a:effectLst/>
        </p:spPr>
        <p:txBody>
          <a:bodyPr wrap="none" lIns="0" tIns="0" rIns="0" bIns="0" anchor="ctr"/>
          <a:lstStyle/>
          <a:p>
            <a:endParaRPr lang="en-US"/>
          </a:p>
        </p:txBody>
      </p:sp>
      <p:sp>
        <p:nvSpPr>
          <p:cNvPr id="54280" name="AutoShape 7"/>
          <p:cNvSpPr>
            <a:spLocks noChangeArrowheads="1"/>
          </p:cNvSpPr>
          <p:nvPr/>
        </p:nvSpPr>
        <p:spPr bwMode="auto">
          <a:xfrm>
            <a:off x="1371600" y="4724400"/>
            <a:ext cx="228600" cy="152400"/>
          </a:xfrm>
          <a:prstGeom prst="downArrow">
            <a:avLst>
              <a:gd name="adj1" fmla="val 50000"/>
              <a:gd name="adj2" fmla="val 25000"/>
            </a:avLst>
          </a:prstGeom>
          <a:solidFill>
            <a:schemeClr val="tx2"/>
          </a:solidFill>
          <a:ln w="9525" algn="ctr">
            <a:solidFill>
              <a:schemeClr val="tx2"/>
            </a:solidFill>
            <a:miter lim="800000"/>
            <a:headEnd/>
            <a:tailEnd/>
          </a:ln>
          <a:effectLst/>
        </p:spPr>
        <p:txBody>
          <a:bodyPr wrap="none" lIns="0" tIns="0" rIns="0" bIns="0" anchor="ctr"/>
          <a:lstStyle/>
          <a:p>
            <a:endParaRPr lang="en-US"/>
          </a:p>
        </p:txBody>
      </p:sp>
      <p:sp>
        <p:nvSpPr>
          <p:cNvPr id="54282" name="Text Box 9"/>
          <p:cNvSpPr txBox="1">
            <a:spLocks noChangeArrowheads="1"/>
          </p:cNvSpPr>
          <p:nvPr/>
        </p:nvSpPr>
        <p:spPr bwMode="auto">
          <a:xfrm>
            <a:off x="609600" y="1960602"/>
            <a:ext cx="1905000" cy="553998"/>
          </a:xfrm>
          <a:prstGeom prst="rect">
            <a:avLst/>
          </a:prstGeom>
          <a:solidFill>
            <a:schemeClr val="tx2"/>
          </a:solidFill>
          <a:ln>
            <a:solidFill>
              <a:schemeClr val="tx2"/>
            </a:solidFill>
          </a:ln>
          <a:effectLst/>
        </p:spPr>
        <p:txBody>
          <a:bodyPr wrap="square" lIns="0" tIns="0" rIns="0" bIns="0">
            <a:spAutoFit/>
          </a:bodyPr>
          <a:lstStyle>
            <a:lvl1pPr eaLnBrk="0" hangingPunct="0">
              <a:defRPr sz="3700">
                <a:solidFill>
                  <a:schemeClr val="tx1"/>
                </a:solidFill>
                <a:latin typeface="Times New Roman" pitchFamily="18" charset="0"/>
                <a:cs typeface="Arial" pitchFamily="34" charset="0"/>
              </a:defRPr>
            </a:lvl1pPr>
            <a:lvl2pPr marL="742950" indent="-285750" eaLnBrk="0" hangingPunct="0">
              <a:defRPr sz="3700">
                <a:solidFill>
                  <a:schemeClr val="tx1"/>
                </a:solidFill>
                <a:latin typeface="Times New Roman" pitchFamily="18" charset="0"/>
                <a:cs typeface="Arial" pitchFamily="34" charset="0"/>
              </a:defRPr>
            </a:lvl2pPr>
            <a:lvl3pPr marL="1143000" indent="-228600" eaLnBrk="0" hangingPunct="0">
              <a:defRPr sz="3700">
                <a:solidFill>
                  <a:schemeClr val="tx1"/>
                </a:solidFill>
                <a:latin typeface="Times New Roman" pitchFamily="18" charset="0"/>
                <a:cs typeface="Arial" pitchFamily="34" charset="0"/>
              </a:defRPr>
            </a:lvl3pPr>
            <a:lvl4pPr marL="1600200" indent="-228600" eaLnBrk="0" hangingPunct="0">
              <a:defRPr sz="3700">
                <a:solidFill>
                  <a:schemeClr val="tx1"/>
                </a:solidFill>
                <a:latin typeface="Times New Roman" pitchFamily="18" charset="0"/>
                <a:cs typeface="Arial" pitchFamily="34" charset="0"/>
              </a:defRPr>
            </a:lvl4pPr>
            <a:lvl5pPr marL="2057400" indent="-228600" eaLnBrk="0" hangingPunct="0">
              <a:defRPr sz="3700">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9pPr>
          </a:lstStyle>
          <a:p>
            <a:pPr algn="ctr" eaLnBrk="1" hangingPunct="1">
              <a:spcBef>
                <a:spcPct val="50000"/>
              </a:spcBef>
            </a:pPr>
            <a:r>
              <a:rPr lang="en-US" sz="1800" b="1" dirty="0">
                <a:solidFill>
                  <a:schemeClr val="bg1"/>
                </a:solidFill>
                <a:latin typeface="Arial" pitchFamily="34" charset="0"/>
              </a:rPr>
              <a:t>Hazard Characterization</a:t>
            </a:r>
          </a:p>
        </p:txBody>
      </p:sp>
      <p:sp>
        <p:nvSpPr>
          <p:cNvPr id="54285" name="Text Box 12"/>
          <p:cNvSpPr txBox="1">
            <a:spLocks noChangeArrowheads="1"/>
          </p:cNvSpPr>
          <p:nvPr/>
        </p:nvSpPr>
        <p:spPr bwMode="auto">
          <a:xfrm>
            <a:off x="609600" y="2895600"/>
            <a:ext cx="1905000" cy="553998"/>
          </a:xfrm>
          <a:prstGeom prst="rect">
            <a:avLst/>
          </a:prstGeom>
          <a:solidFill>
            <a:schemeClr val="tx2"/>
          </a:solidFill>
          <a:ln>
            <a:solidFill>
              <a:schemeClr val="tx2"/>
            </a:solidFill>
          </a:ln>
          <a:effectLst/>
        </p:spPr>
        <p:txBody>
          <a:bodyPr wrap="square" lIns="0" tIns="0" rIns="0" bIns="0">
            <a:spAutoFit/>
          </a:bodyPr>
          <a:lstStyle>
            <a:lvl1pPr eaLnBrk="0" hangingPunct="0">
              <a:defRPr sz="3700">
                <a:solidFill>
                  <a:schemeClr val="tx1"/>
                </a:solidFill>
                <a:latin typeface="Times New Roman" pitchFamily="18" charset="0"/>
                <a:cs typeface="Arial" pitchFamily="34" charset="0"/>
              </a:defRPr>
            </a:lvl1pPr>
            <a:lvl2pPr marL="742950" indent="-285750" eaLnBrk="0" hangingPunct="0">
              <a:defRPr sz="3700">
                <a:solidFill>
                  <a:schemeClr val="tx1"/>
                </a:solidFill>
                <a:latin typeface="Times New Roman" pitchFamily="18" charset="0"/>
                <a:cs typeface="Arial" pitchFamily="34" charset="0"/>
              </a:defRPr>
            </a:lvl2pPr>
            <a:lvl3pPr marL="1143000" indent="-228600" eaLnBrk="0" hangingPunct="0">
              <a:defRPr sz="3700">
                <a:solidFill>
                  <a:schemeClr val="tx1"/>
                </a:solidFill>
                <a:latin typeface="Times New Roman" pitchFamily="18" charset="0"/>
                <a:cs typeface="Arial" pitchFamily="34" charset="0"/>
              </a:defRPr>
            </a:lvl3pPr>
            <a:lvl4pPr marL="1600200" indent="-228600" eaLnBrk="0" hangingPunct="0">
              <a:defRPr sz="3700">
                <a:solidFill>
                  <a:schemeClr val="tx1"/>
                </a:solidFill>
                <a:latin typeface="Times New Roman" pitchFamily="18" charset="0"/>
                <a:cs typeface="Arial" pitchFamily="34" charset="0"/>
              </a:defRPr>
            </a:lvl4pPr>
            <a:lvl5pPr marL="2057400" indent="-228600" eaLnBrk="0" hangingPunct="0">
              <a:defRPr sz="3700">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9pPr>
          </a:lstStyle>
          <a:p>
            <a:pPr algn="ctr" eaLnBrk="1" hangingPunct="1">
              <a:spcBef>
                <a:spcPct val="50000"/>
              </a:spcBef>
            </a:pPr>
            <a:r>
              <a:rPr lang="en-US" sz="1800" b="1" dirty="0">
                <a:solidFill>
                  <a:schemeClr val="bg1"/>
                </a:solidFill>
                <a:latin typeface="Arial" pitchFamily="34" charset="0"/>
              </a:rPr>
              <a:t>Exposure Assessment</a:t>
            </a:r>
          </a:p>
        </p:txBody>
      </p:sp>
      <p:sp>
        <p:nvSpPr>
          <p:cNvPr id="54286" name="Text Box 13"/>
          <p:cNvSpPr txBox="1">
            <a:spLocks noChangeArrowheads="1"/>
          </p:cNvSpPr>
          <p:nvPr/>
        </p:nvSpPr>
        <p:spPr bwMode="auto">
          <a:xfrm>
            <a:off x="609600" y="5008602"/>
            <a:ext cx="1905000" cy="553998"/>
          </a:xfrm>
          <a:prstGeom prst="rect">
            <a:avLst/>
          </a:prstGeom>
          <a:solidFill>
            <a:schemeClr val="tx2"/>
          </a:solidFill>
          <a:ln>
            <a:solidFill>
              <a:schemeClr val="tx2"/>
            </a:solidFill>
          </a:ln>
          <a:effectLst/>
        </p:spPr>
        <p:txBody>
          <a:bodyPr wrap="square" lIns="0" tIns="0" rIns="0" bIns="0">
            <a:spAutoFit/>
          </a:bodyPr>
          <a:lstStyle>
            <a:lvl1pPr eaLnBrk="0" hangingPunct="0">
              <a:defRPr sz="3700">
                <a:solidFill>
                  <a:schemeClr val="tx1"/>
                </a:solidFill>
                <a:latin typeface="Times New Roman" pitchFamily="18" charset="0"/>
                <a:cs typeface="Arial" pitchFamily="34" charset="0"/>
              </a:defRPr>
            </a:lvl1pPr>
            <a:lvl2pPr marL="742950" indent="-285750" eaLnBrk="0" hangingPunct="0">
              <a:defRPr sz="3700">
                <a:solidFill>
                  <a:schemeClr val="tx1"/>
                </a:solidFill>
                <a:latin typeface="Times New Roman" pitchFamily="18" charset="0"/>
                <a:cs typeface="Arial" pitchFamily="34" charset="0"/>
              </a:defRPr>
            </a:lvl2pPr>
            <a:lvl3pPr marL="1143000" indent="-228600" eaLnBrk="0" hangingPunct="0">
              <a:defRPr sz="3700">
                <a:solidFill>
                  <a:schemeClr val="tx1"/>
                </a:solidFill>
                <a:latin typeface="Times New Roman" pitchFamily="18" charset="0"/>
                <a:cs typeface="Arial" pitchFamily="34" charset="0"/>
              </a:defRPr>
            </a:lvl3pPr>
            <a:lvl4pPr marL="1600200" indent="-228600" eaLnBrk="0" hangingPunct="0">
              <a:defRPr sz="3700">
                <a:solidFill>
                  <a:schemeClr val="tx1"/>
                </a:solidFill>
                <a:latin typeface="Times New Roman" pitchFamily="18" charset="0"/>
                <a:cs typeface="Arial" pitchFamily="34" charset="0"/>
              </a:defRPr>
            </a:lvl4pPr>
            <a:lvl5pPr marL="2057400" indent="-228600" eaLnBrk="0" hangingPunct="0">
              <a:defRPr sz="3700">
                <a:solidFill>
                  <a:schemeClr val="tx1"/>
                </a:solidFill>
                <a:latin typeface="Times New Roman" pitchFamily="18" charset="0"/>
                <a:cs typeface="Arial" pitchFamily="34"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pitchFamily="34" charset="0"/>
              </a:defRPr>
            </a:lvl9pPr>
          </a:lstStyle>
          <a:p>
            <a:pPr algn="ctr" eaLnBrk="1" hangingPunct="1">
              <a:spcBef>
                <a:spcPct val="50000"/>
              </a:spcBef>
            </a:pPr>
            <a:r>
              <a:rPr lang="en-US" sz="1800" b="1" dirty="0">
                <a:solidFill>
                  <a:schemeClr val="bg1"/>
                </a:solidFill>
                <a:latin typeface="Arial" pitchFamily="34" charset="0"/>
              </a:rPr>
              <a:t>Risk Management</a:t>
            </a:r>
          </a:p>
        </p:txBody>
      </p:sp>
      <p:sp>
        <p:nvSpPr>
          <p:cNvPr id="54287" name="Rectangle 14"/>
          <p:cNvSpPr>
            <a:spLocks noChangeArrowheads="1"/>
          </p:cNvSpPr>
          <p:nvPr/>
        </p:nvSpPr>
        <p:spPr bwMode="auto">
          <a:xfrm>
            <a:off x="2743200" y="1828800"/>
            <a:ext cx="5715000" cy="838200"/>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dirty="0">
                <a:latin typeface="Arial" pitchFamily="34" charset="0"/>
              </a:rPr>
              <a:t>Evaluate data on physiochemical properties and toxicity. </a:t>
            </a:r>
          </a:p>
        </p:txBody>
      </p:sp>
      <p:sp>
        <p:nvSpPr>
          <p:cNvPr id="54288" name="Rectangle 15"/>
          <p:cNvSpPr>
            <a:spLocks noChangeArrowheads="1"/>
          </p:cNvSpPr>
          <p:nvPr/>
        </p:nvSpPr>
        <p:spPr bwMode="auto">
          <a:xfrm>
            <a:off x="2743200" y="2667000"/>
            <a:ext cx="5715000" cy="914400"/>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000" dirty="0">
                <a:latin typeface="Arial" pitchFamily="34" charset="0"/>
              </a:rPr>
              <a:t>Apply the most practical method to identify and evaluate data on exposure scenarios. </a:t>
            </a:r>
          </a:p>
        </p:txBody>
      </p:sp>
      <p:sp>
        <p:nvSpPr>
          <p:cNvPr id="54289" name="Rectangle 16"/>
          <p:cNvSpPr>
            <a:spLocks noChangeArrowheads="1"/>
          </p:cNvSpPr>
          <p:nvPr/>
        </p:nvSpPr>
        <p:spPr bwMode="auto">
          <a:xfrm>
            <a:off x="2762922" y="4002611"/>
            <a:ext cx="5923878" cy="591570"/>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dirty="0">
                <a:latin typeface="Arial" pitchFamily="34" charset="0"/>
              </a:rPr>
              <a:t>Follow banding models, screening methods, other recommended approaches. Consider uncertainty.</a:t>
            </a:r>
          </a:p>
        </p:txBody>
      </p:sp>
      <p:sp>
        <p:nvSpPr>
          <p:cNvPr id="54290" name="Rectangle 17"/>
          <p:cNvSpPr>
            <a:spLocks noChangeArrowheads="1"/>
          </p:cNvSpPr>
          <p:nvPr/>
        </p:nvSpPr>
        <p:spPr bwMode="auto">
          <a:xfrm>
            <a:off x="2819400" y="4940340"/>
            <a:ext cx="5943600" cy="685800"/>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000" dirty="0">
                <a:latin typeface="Arial" pitchFamily="34" charset="0"/>
              </a:rPr>
              <a:t>Apply the hierarchy of controls and confirm protection. Communicate risks and controls. Periodically re-evaluate and improve. </a:t>
            </a:r>
          </a:p>
        </p:txBody>
      </p:sp>
      <p:sp>
        <p:nvSpPr>
          <p:cNvPr id="18" name="Footer Placeholder 3"/>
          <p:cNvSpPr txBox="1">
            <a:spLocks/>
          </p:cNvSpPr>
          <p:nvPr/>
        </p:nvSpPr>
        <p:spPr>
          <a:xfrm>
            <a:off x="624840" y="955063"/>
            <a:ext cx="8077200" cy="8330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latin typeface="Arial" pitchFamily="34" charset="0"/>
                <a:cs typeface="Arial" pitchFamily="34" charset="0"/>
              </a:rPr>
              <a:t>Consider risks from </a:t>
            </a:r>
            <a:r>
              <a:rPr lang="en-US" sz="2000" b="1" dirty="0">
                <a:solidFill>
                  <a:srgbClr val="000066"/>
                </a:solidFill>
                <a:latin typeface="Arial" pitchFamily="34" charset="0"/>
                <a:cs typeface="Arial" pitchFamily="34" charset="0"/>
              </a:rPr>
              <a:t>engineered nanomaterials (ENMs) </a:t>
            </a:r>
            <a:r>
              <a:rPr lang="en-US" sz="2000" dirty="0">
                <a:latin typeface="Arial" pitchFamily="34" charset="0"/>
                <a:cs typeface="Arial" pitchFamily="34" charset="0"/>
              </a:rPr>
              <a:t>across the product lifecycle, applying a management system framework:</a:t>
            </a:r>
          </a:p>
        </p:txBody>
      </p:sp>
      <p:sp>
        <p:nvSpPr>
          <p:cNvPr id="2" name="Title 1"/>
          <p:cNvSpPr>
            <a:spLocks noGrp="1"/>
          </p:cNvSpPr>
          <p:nvPr>
            <p:ph type="title"/>
          </p:nvPr>
        </p:nvSpPr>
        <p:spPr>
          <a:xfrm>
            <a:off x="457200" y="152400"/>
            <a:ext cx="8229600" cy="762000"/>
          </a:xfrm>
        </p:spPr>
        <p:txBody>
          <a:bodyPr>
            <a:noAutofit/>
          </a:bodyPr>
          <a:lstStyle/>
          <a:p>
            <a:r>
              <a:rPr lang="en-US" sz="3600" b="1" dirty="0">
                <a:solidFill>
                  <a:schemeClr val="tx1"/>
                </a:solidFill>
              </a:rPr>
              <a:t>Workplace Exposure Assessment</a:t>
            </a:r>
          </a:p>
        </p:txBody>
      </p:sp>
      <p:sp>
        <p:nvSpPr>
          <p:cNvPr id="16" name="Rectangle 15">
            <a:extLst>
              <a:ext uri="{FF2B5EF4-FFF2-40B4-BE49-F238E27FC236}">
                <a16:creationId xmlns:a16="http://schemas.microsoft.com/office/drawing/2014/main" id="{0F6882F8-1730-4EA6-A162-D119FEE95FA1}"/>
              </a:ext>
            </a:extLst>
          </p:cNvPr>
          <p:cNvSpPr>
            <a:spLocks noChangeArrowheads="1"/>
          </p:cNvSpPr>
          <p:nvPr/>
        </p:nvSpPr>
        <p:spPr bwMode="auto">
          <a:xfrm>
            <a:off x="2762922" y="3208096"/>
            <a:ext cx="5651082" cy="719463"/>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2000" b="1" i="1" dirty="0">
                <a:solidFill>
                  <a:srgbClr val="E86E0A"/>
                </a:solidFill>
                <a:latin typeface="Arial" pitchFamily="34" charset="0"/>
              </a:rPr>
              <a:t>Air sampling to quantify exposures</a:t>
            </a:r>
          </a:p>
        </p:txBody>
      </p:sp>
      <p:cxnSp>
        <p:nvCxnSpPr>
          <p:cNvPr id="5" name="Straight Arrow Connector 4">
            <a:extLst>
              <a:ext uri="{FF2B5EF4-FFF2-40B4-BE49-F238E27FC236}">
                <a16:creationId xmlns:a16="http://schemas.microsoft.com/office/drawing/2014/main" id="{F41D9F82-FE80-4D6B-8ABE-CD28449AEFF9}"/>
              </a:ext>
            </a:extLst>
          </p:cNvPr>
          <p:cNvCxnSpPr>
            <a:stCxn id="16" idx="1"/>
          </p:cNvCxnSpPr>
          <p:nvPr/>
        </p:nvCxnSpPr>
        <p:spPr>
          <a:xfrm flipH="1" flipV="1">
            <a:off x="2628900" y="3449598"/>
            <a:ext cx="134022" cy="118230"/>
          </a:xfrm>
          <a:prstGeom prst="straightConnector1">
            <a:avLst/>
          </a:prstGeom>
          <a:ln>
            <a:solidFill>
              <a:srgbClr val="E86E0A"/>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94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4088"/>
          </a:xfrm>
        </p:spPr>
        <p:txBody>
          <a:bodyPr>
            <a:normAutofit/>
          </a:bodyPr>
          <a:lstStyle/>
          <a:p>
            <a:r>
              <a:rPr lang="en-US" sz="4000" b="1" dirty="0">
                <a:solidFill>
                  <a:schemeClr val="tx1"/>
                </a:solidFill>
              </a:rPr>
              <a:t>Air Sampling Approaches</a:t>
            </a:r>
          </a:p>
        </p:txBody>
      </p:sp>
      <p:sp>
        <p:nvSpPr>
          <p:cNvPr id="3" name="Content Placeholder 2"/>
          <p:cNvSpPr>
            <a:spLocks noGrp="1"/>
          </p:cNvSpPr>
          <p:nvPr>
            <p:ph idx="1"/>
          </p:nvPr>
        </p:nvSpPr>
        <p:spPr>
          <a:xfrm>
            <a:off x="457200" y="1143000"/>
            <a:ext cx="7848600" cy="4724400"/>
          </a:xfrm>
        </p:spPr>
        <p:txBody>
          <a:bodyPr>
            <a:normAutofit/>
          </a:bodyPr>
          <a:lstStyle/>
          <a:p>
            <a:pPr marL="0" indent="0">
              <a:spcAft>
                <a:spcPts val="600"/>
              </a:spcAft>
              <a:buNone/>
            </a:pPr>
            <a:r>
              <a:rPr lang="en-US" sz="2400" dirty="0">
                <a:solidFill>
                  <a:schemeClr val="tx1"/>
                </a:solidFill>
              </a:rPr>
              <a:t>Screening level to more comprehensive approaches, depending on objectives. Common metrics include:</a:t>
            </a:r>
          </a:p>
          <a:p>
            <a:pPr>
              <a:spcBef>
                <a:spcPts val="0"/>
              </a:spcBef>
              <a:spcAft>
                <a:spcPts val="600"/>
              </a:spcAft>
              <a:buFont typeface="Wingdings" panose="05000000000000000000" pitchFamily="2" charset="2"/>
              <a:buChar char="§"/>
            </a:pPr>
            <a:r>
              <a:rPr lang="en-US" sz="2400" dirty="0">
                <a:solidFill>
                  <a:schemeClr val="tx1"/>
                </a:solidFill>
              </a:rPr>
              <a:t>Number</a:t>
            </a:r>
          </a:p>
          <a:p>
            <a:pPr>
              <a:spcBef>
                <a:spcPts val="0"/>
              </a:spcBef>
              <a:spcAft>
                <a:spcPts val="600"/>
              </a:spcAft>
              <a:buFont typeface="Wingdings" panose="05000000000000000000" pitchFamily="2" charset="2"/>
              <a:buChar char="§"/>
            </a:pPr>
            <a:r>
              <a:rPr lang="en-US" sz="2400" dirty="0">
                <a:solidFill>
                  <a:schemeClr val="tx1"/>
                </a:solidFill>
              </a:rPr>
              <a:t>Mass </a:t>
            </a:r>
          </a:p>
          <a:p>
            <a:pPr>
              <a:spcBef>
                <a:spcPts val="0"/>
              </a:spcBef>
              <a:spcAft>
                <a:spcPts val="600"/>
              </a:spcAft>
              <a:buFont typeface="Wingdings" panose="05000000000000000000" pitchFamily="2" charset="2"/>
              <a:buChar char="§"/>
            </a:pPr>
            <a:r>
              <a:rPr lang="en-US" sz="2400" dirty="0">
                <a:solidFill>
                  <a:schemeClr val="tx1"/>
                </a:solidFill>
              </a:rPr>
              <a:t>Size</a:t>
            </a:r>
          </a:p>
          <a:p>
            <a:pPr marL="0" indent="0">
              <a:spcBef>
                <a:spcPts val="0"/>
              </a:spcBef>
              <a:spcAft>
                <a:spcPts val="600"/>
              </a:spcAft>
              <a:buNone/>
            </a:pPr>
            <a:r>
              <a:rPr lang="en-US" sz="2000" i="1" dirty="0">
                <a:solidFill>
                  <a:schemeClr val="tx1"/>
                </a:solidFill>
              </a:rPr>
              <a:t>*Particle surface area is a key factor in toxicity but not as commonly measured in workplace exposure assessments.</a:t>
            </a:r>
            <a:endParaRPr lang="en-US" sz="2800" i="1" dirty="0">
              <a:solidFill>
                <a:schemeClr val="tx1"/>
              </a:solidFill>
            </a:endParaRPr>
          </a:p>
        </p:txBody>
      </p:sp>
      <p:sp>
        <p:nvSpPr>
          <p:cNvPr id="9" name="TextBox 8"/>
          <p:cNvSpPr txBox="1"/>
          <p:nvPr/>
        </p:nvSpPr>
        <p:spPr>
          <a:xfrm>
            <a:off x="381000" y="6367046"/>
            <a:ext cx="5791200" cy="338554"/>
          </a:xfrm>
          <a:prstGeom prst="rect">
            <a:avLst/>
          </a:prstGeom>
          <a:solidFill>
            <a:srgbClr val="2F6C7D"/>
          </a:solidFill>
        </p:spPr>
        <p:txBody>
          <a:bodyPr wrap="square" rtlCol="0">
            <a:spAutoFit/>
          </a:bodyPr>
          <a:lstStyle/>
          <a:p>
            <a:pPr algn="ctr"/>
            <a:r>
              <a:rPr lang="en-US" sz="1600" dirty="0">
                <a:solidFill>
                  <a:schemeClr val="bg1"/>
                </a:solidFill>
              </a:rPr>
              <a:t>See the AIHA Fact Sheet: Nanoparticle Sampling and Analysis (2016)</a:t>
            </a:r>
          </a:p>
        </p:txBody>
      </p:sp>
      <p:grpSp>
        <p:nvGrpSpPr>
          <p:cNvPr id="4" name="Group 3">
            <a:extLst>
              <a:ext uri="{FF2B5EF4-FFF2-40B4-BE49-F238E27FC236}">
                <a16:creationId xmlns:a16="http://schemas.microsoft.com/office/drawing/2014/main" id="{3FCABDF1-73C0-4642-8593-6182C60C28D0}"/>
              </a:ext>
            </a:extLst>
          </p:cNvPr>
          <p:cNvGrpSpPr/>
          <p:nvPr/>
        </p:nvGrpSpPr>
        <p:grpSpPr>
          <a:xfrm>
            <a:off x="457200" y="4343400"/>
            <a:ext cx="8153400" cy="1107996"/>
            <a:chOff x="457200" y="4419600"/>
            <a:chExt cx="8153400" cy="1015663"/>
          </a:xfrm>
        </p:grpSpPr>
        <p:sp>
          <p:nvSpPr>
            <p:cNvPr id="5" name="TextBox 4"/>
            <p:cNvSpPr txBox="1"/>
            <p:nvPr/>
          </p:nvSpPr>
          <p:spPr>
            <a:xfrm>
              <a:off x="457200" y="4419600"/>
              <a:ext cx="1752600" cy="1015663"/>
            </a:xfrm>
            <a:prstGeom prst="rect">
              <a:avLst/>
            </a:prstGeom>
            <a:solidFill>
              <a:srgbClr val="000066"/>
            </a:solidFill>
          </p:spPr>
          <p:txBody>
            <a:bodyPr wrap="square" rtlCol="0">
              <a:spAutoFit/>
            </a:bodyPr>
            <a:lstStyle/>
            <a:p>
              <a:pPr algn="ctr"/>
              <a:r>
                <a:rPr lang="en-US" sz="2000" dirty="0">
                  <a:solidFill>
                    <a:schemeClr val="bg1"/>
                  </a:solidFill>
                </a:rPr>
                <a:t>Screening with direct-reading instruments</a:t>
              </a:r>
            </a:p>
          </p:txBody>
        </p:sp>
        <p:sp>
          <p:nvSpPr>
            <p:cNvPr id="10" name="TextBox 9"/>
            <p:cNvSpPr txBox="1"/>
            <p:nvPr/>
          </p:nvSpPr>
          <p:spPr>
            <a:xfrm>
              <a:off x="2971800" y="4419600"/>
              <a:ext cx="2057400" cy="1015663"/>
            </a:xfrm>
            <a:prstGeom prst="rect">
              <a:avLst/>
            </a:prstGeom>
            <a:solidFill>
              <a:srgbClr val="000066"/>
            </a:solidFill>
          </p:spPr>
          <p:txBody>
            <a:bodyPr wrap="square" rtlCol="0">
              <a:spAutoFit/>
            </a:bodyPr>
            <a:lstStyle/>
            <a:p>
              <a:pPr algn="ctr"/>
              <a:r>
                <a:rPr lang="en-US" sz="2000" dirty="0">
                  <a:solidFill>
                    <a:schemeClr val="bg1"/>
                  </a:solidFill>
                </a:rPr>
                <a:t>Filter-based samples: mass and composition</a:t>
              </a:r>
            </a:p>
          </p:txBody>
        </p:sp>
        <p:sp>
          <p:nvSpPr>
            <p:cNvPr id="12" name="TextBox 11"/>
            <p:cNvSpPr txBox="1"/>
            <p:nvPr/>
          </p:nvSpPr>
          <p:spPr>
            <a:xfrm>
              <a:off x="5867400" y="4419600"/>
              <a:ext cx="2743200" cy="1015663"/>
            </a:xfrm>
            <a:prstGeom prst="rect">
              <a:avLst/>
            </a:prstGeom>
            <a:solidFill>
              <a:srgbClr val="000066"/>
            </a:solidFill>
          </p:spPr>
          <p:txBody>
            <a:bodyPr wrap="square" rtlCol="0">
              <a:spAutoFit/>
            </a:bodyPr>
            <a:lstStyle/>
            <a:p>
              <a:pPr algn="ctr"/>
              <a:r>
                <a:rPr lang="en-US" sz="2000" dirty="0">
                  <a:solidFill>
                    <a:schemeClr val="bg1"/>
                  </a:solidFill>
                </a:rPr>
                <a:t>Electron microscopy (TEM/EDX): size, shape, number, composition</a:t>
              </a:r>
            </a:p>
          </p:txBody>
        </p:sp>
        <p:sp>
          <p:nvSpPr>
            <p:cNvPr id="6" name="Flowchart: Decision 5"/>
            <p:cNvSpPr/>
            <p:nvPr/>
          </p:nvSpPr>
          <p:spPr>
            <a:xfrm>
              <a:off x="2286000" y="4648200"/>
              <a:ext cx="609600" cy="539496"/>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lowchart: Decision 12"/>
            <p:cNvSpPr/>
            <p:nvPr/>
          </p:nvSpPr>
          <p:spPr>
            <a:xfrm>
              <a:off x="5105400" y="4648200"/>
              <a:ext cx="609600" cy="539496"/>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519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solidFill>
                  <a:schemeClr val="tx1"/>
                </a:solidFill>
              </a:rPr>
              <a:t>Air Sampling Challenges</a:t>
            </a:r>
          </a:p>
        </p:txBody>
      </p:sp>
      <p:sp>
        <p:nvSpPr>
          <p:cNvPr id="3" name="Content Placeholder 2"/>
          <p:cNvSpPr>
            <a:spLocks noGrp="1"/>
          </p:cNvSpPr>
          <p:nvPr>
            <p:ph idx="1"/>
          </p:nvPr>
        </p:nvSpPr>
        <p:spPr>
          <a:xfrm>
            <a:off x="457200" y="1417638"/>
            <a:ext cx="8229600" cy="4373563"/>
          </a:xfrm>
        </p:spPr>
        <p:txBody>
          <a:bodyPr>
            <a:normAutofit fontScale="77500" lnSpcReduction="20000"/>
          </a:bodyPr>
          <a:lstStyle/>
          <a:p>
            <a:pPr marL="0" indent="0">
              <a:buNone/>
            </a:pPr>
            <a:r>
              <a:rPr lang="en-US" sz="2800" u="sng" dirty="0">
                <a:solidFill>
                  <a:schemeClr val="tx1"/>
                </a:solidFill>
              </a:rPr>
              <a:t>Measurement</a:t>
            </a:r>
          </a:p>
          <a:p>
            <a:r>
              <a:rPr lang="en-US" sz="2600" dirty="0">
                <a:solidFill>
                  <a:schemeClr val="tx1"/>
                </a:solidFill>
              </a:rPr>
              <a:t>Commonly involves multiple methods/instruments</a:t>
            </a:r>
          </a:p>
          <a:p>
            <a:r>
              <a:rPr lang="en-US" sz="2600" dirty="0">
                <a:solidFill>
                  <a:schemeClr val="tx1"/>
                </a:solidFill>
              </a:rPr>
              <a:t>Electron microscopy methods resource-intensive</a:t>
            </a:r>
          </a:p>
          <a:p>
            <a:r>
              <a:rPr lang="en-US" sz="2600" dirty="0">
                <a:solidFill>
                  <a:schemeClr val="tx1"/>
                </a:solidFill>
              </a:rPr>
              <a:t>Validated methods limited</a:t>
            </a:r>
          </a:p>
          <a:p>
            <a:r>
              <a:rPr lang="en-US" sz="2600" dirty="0">
                <a:solidFill>
                  <a:schemeClr val="tx1"/>
                </a:solidFill>
              </a:rPr>
              <a:t>Time-resolved devices non-specific</a:t>
            </a:r>
          </a:p>
          <a:p>
            <a:r>
              <a:rPr lang="en-US" sz="2600" dirty="0">
                <a:solidFill>
                  <a:schemeClr val="tx1"/>
                </a:solidFill>
              </a:rPr>
              <a:t>Background characterization for number metric</a:t>
            </a:r>
          </a:p>
          <a:p>
            <a:r>
              <a:rPr lang="en-US" sz="2600" dirty="0">
                <a:solidFill>
                  <a:schemeClr val="tx1"/>
                </a:solidFill>
              </a:rPr>
              <a:t>Differentiation from incidental ultrafine particles</a:t>
            </a:r>
          </a:p>
          <a:p>
            <a:endParaRPr lang="en-US" sz="2800" dirty="0">
              <a:solidFill>
                <a:schemeClr val="tx1"/>
              </a:solidFill>
            </a:endParaRPr>
          </a:p>
          <a:p>
            <a:pPr marL="0" indent="0">
              <a:buNone/>
            </a:pPr>
            <a:r>
              <a:rPr lang="en-US" sz="2800" u="sng" dirty="0">
                <a:solidFill>
                  <a:schemeClr val="tx1"/>
                </a:solidFill>
              </a:rPr>
              <a:t>Results Interpretation</a:t>
            </a:r>
          </a:p>
          <a:p>
            <a:r>
              <a:rPr lang="en-US" sz="2600" dirty="0">
                <a:solidFill>
                  <a:schemeClr val="tx1"/>
                </a:solidFill>
              </a:rPr>
              <a:t>Metrics and correlation to biological activity</a:t>
            </a:r>
          </a:p>
          <a:p>
            <a:r>
              <a:rPr lang="en-US" sz="2600" dirty="0">
                <a:solidFill>
                  <a:schemeClr val="tx1"/>
                </a:solidFill>
              </a:rPr>
              <a:t>Consensus lacking on size ranges to include </a:t>
            </a:r>
            <a:br>
              <a:rPr lang="en-US" sz="2600" dirty="0">
                <a:solidFill>
                  <a:schemeClr val="tx1"/>
                </a:solidFill>
              </a:rPr>
            </a:br>
            <a:r>
              <a:rPr lang="en-US" sz="2600" dirty="0">
                <a:solidFill>
                  <a:schemeClr val="tx1"/>
                </a:solidFill>
              </a:rPr>
              <a:t>and data analysis methods</a:t>
            </a:r>
          </a:p>
          <a:p>
            <a:r>
              <a:rPr lang="en-US" sz="2600" dirty="0">
                <a:solidFill>
                  <a:schemeClr val="tx1"/>
                </a:solidFill>
              </a:rPr>
              <a:t>Comparative values limited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191"/>
          <a:stretch/>
        </p:blipFill>
        <p:spPr bwMode="auto">
          <a:xfrm>
            <a:off x="6934200" y="2063620"/>
            <a:ext cx="15518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3"/>
          <p:cNvSpPr txBox="1">
            <a:spLocks/>
          </p:cNvSpPr>
          <p:nvPr/>
        </p:nvSpPr>
        <p:spPr>
          <a:xfrm>
            <a:off x="7121896" y="4784595"/>
            <a:ext cx="1564904" cy="373063"/>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latin typeface="Arial" pitchFamily="34" charset="0"/>
                <a:cs typeface="Arial" pitchFamily="34" charset="0"/>
              </a:rPr>
              <a:t>Images: TSI CPC;</a:t>
            </a:r>
            <a:br>
              <a:rPr lang="en-US" sz="1050" dirty="0">
                <a:solidFill>
                  <a:schemeClr val="tx1"/>
                </a:solidFill>
                <a:latin typeface="Arial" pitchFamily="34" charset="0"/>
                <a:cs typeface="Arial" pitchFamily="34" charset="0"/>
              </a:rPr>
            </a:br>
            <a:r>
              <a:rPr lang="en-US" sz="1050" dirty="0">
                <a:solidFill>
                  <a:schemeClr val="tx1"/>
                </a:solidFill>
                <a:latin typeface="Arial" pitchFamily="34" charset="0"/>
                <a:cs typeface="Arial" pitchFamily="34" charset="0"/>
              </a:rPr>
              <a:t>TSI SMPS </a:t>
            </a:r>
          </a:p>
        </p:txBody>
      </p:sp>
    </p:spTree>
    <p:extLst>
      <p:ext uri="{BB962C8B-B14F-4D97-AF65-F5344CB8AC3E}">
        <p14:creationId xmlns:p14="http://schemas.microsoft.com/office/powerpoint/2010/main" val="399662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6989-96FA-4224-A425-4887C0499232}"/>
              </a:ext>
            </a:extLst>
          </p:cNvPr>
          <p:cNvSpPr>
            <a:spLocks noGrp="1"/>
          </p:cNvSpPr>
          <p:nvPr>
            <p:ph type="title"/>
          </p:nvPr>
        </p:nvSpPr>
        <p:spPr>
          <a:xfrm>
            <a:off x="457200" y="152400"/>
            <a:ext cx="8229600" cy="1143000"/>
          </a:xfrm>
        </p:spPr>
        <p:txBody>
          <a:bodyPr>
            <a:noAutofit/>
          </a:bodyPr>
          <a:lstStyle/>
          <a:p>
            <a:r>
              <a:rPr lang="en-US" sz="3600" b="1" dirty="0">
                <a:solidFill>
                  <a:schemeClr val="tx1"/>
                </a:solidFill>
              </a:rPr>
              <a:t>Workplace Exposure Scenario: Semiconductor Fabrication</a:t>
            </a:r>
          </a:p>
        </p:txBody>
      </p:sp>
      <p:sp>
        <p:nvSpPr>
          <p:cNvPr id="3" name="Content Placeholder 2">
            <a:extLst>
              <a:ext uri="{FF2B5EF4-FFF2-40B4-BE49-F238E27FC236}">
                <a16:creationId xmlns:a16="http://schemas.microsoft.com/office/drawing/2014/main" id="{FC587ADF-1DE7-465F-AFE7-D4B1F3935DDD}"/>
              </a:ext>
            </a:extLst>
          </p:cNvPr>
          <p:cNvSpPr>
            <a:spLocks noGrp="1"/>
          </p:cNvSpPr>
          <p:nvPr>
            <p:ph idx="1"/>
          </p:nvPr>
        </p:nvSpPr>
        <p:spPr>
          <a:xfrm>
            <a:off x="457200" y="1524000"/>
            <a:ext cx="8229600" cy="533400"/>
          </a:xfrm>
        </p:spPr>
        <p:txBody>
          <a:bodyPr/>
          <a:lstStyle/>
          <a:p>
            <a:pPr marL="0" indent="0">
              <a:lnSpc>
                <a:spcPct val="90000"/>
              </a:lnSpc>
              <a:buNone/>
            </a:pPr>
            <a:r>
              <a:rPr lang="en-US" altLang="en-US" b="1" dirty="0">
                <a:solidFill>
                  <a:srgbClr val="000066"/>
                </a:solidFill>
              </a:rPr>
              <a:t>Chemical Mechanical Planarization (CMP)</a:t>
            </a:r>
          </a:p>
          <a:p>
            <a:endParaRPr lang="en-US" dirty="0"/>
          </a:p>
        </p:txBody>
      </p:sp>
      <p:graphicFrame>
        <p:nvGraphicFramePr>
          <p:cNvPr id="4" name="Group 100">
            <a:extLst>
              <a:ext uri="{FF2B5EF4-FFF2-40B4-BE49-F238E27FC236}">
                <a16:creationId xmlns:a16="http://schemas.microsoft.com/office/drawing/2014/main" id="{3603E6BE-E737-424B-9806-EC5D33FC2140}"/>
              </a:ext>
            </a:extLst>
          </p:cNvPr>
          <p:cNvGraphicFramePr>
            <a:graphicFrameLocks/>
          </p:cNvGraphicFramePr>
          <p:nvPr>
            <p:extLst>
              <p:ext uri="{D42A27DB-BD31-4B8C-83A1-F6EECF244321}">
                <p14:modId xmlns:p14="http://schemas.microsoft.com/office/powerpoint/2010/main" val="707513142"/>
              </p:ext>
            </p:extLst>
          </p:nvPr>
        </p:nvGraphicFramePr>
        <p:xfrm>
          <a:off x="4572000" y="2209800"/>
          <a:ext cx="4191000" cy="3214287"/>
        </p:xfrm>
        <a:graphic>
          <a:graphicData uri="http://schemas.openxmlformats.org/drawingml/2006/table">
            <a:tbl>
              <a:tblPr/>
              <a:tblGrid>
                <a:gridCol w="1972238">
                  <a:extLst>
                    <a:ext uri="{9D8B030D-6E8A-4147-A177-3AD203B41FA5}">
                      <a16:colId xmlns:a16="http://schemas.microsoft.com/office/drawing/2014/main" val="2469977962"/>
                    </a:ext>
                  </a:extLst>
                </a:gridCol>
                <a:gridCol w="1075762">
                  <a:extLst>
                    <a:ext uri="{9D8B030D-6E8A-4147-A177-3AD203B41FA5}">
                      <a16:colId xmlns:a16="http://schemas.microsoft.com/office/drawing/2014/main" val="1723403567"/>
                    </a:ext>
                  </a:extLst>
                </a:gridCol>
                <a:gridCol w="1143000">
                  <a:extLst>
                    <a:ext uri="{9D8B030D-6E8A-4147-A177-3AD203B41FA5}">
                      <a16:colId xmlns:a16="http://schemas.microsoft.com/office/drawing/2014/main" val="830712833"/>
                    </a:ext>
                  </a:extLst>
                </a:gridCol>
              </a:tblGrid>
              <a:tr h="418872">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Activity</a:t>
                      </a:r>
                      <a:endParaRPr kumimoji="0" lang="en-US" alt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Frequency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3260722233"/>
                  </a:ext>
                </a:extLst>
              </a:tr>
              <a:tr h="489038">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1.Operate bulk slurry delivery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0.25-1 </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hr</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Daily/ weekly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7175141"/>
                  </a:ext>
                </a:extLst>
              </a:tr>
              <a:tr h="349481">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2.Operate CMP Tool</a:t>
                      </a:r>
                      <a:endParaRPr kumimoji="0" lang="en-US" altLang="en-US" sz="1400" b="0" i="0" u="none" strike="noStrike" cap="none" normalizeH="0" baseline="3000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2-8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9591758"/>
                  </a:ext>
                </a:extLst>
              </a:tr>
              <a:tr h="428797">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3.Set up CMP Tool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&lt; 0.5 hr</a:t>
                      </a:r>
                    </a:p>
                    <a:p>
                      <a:pPr marL="0" marR="0" lvl="0" indent="0" algn="ctr" defTabSz="914400" rtl="0" eaLnBrk="1" fontAlgn="base" latinLnBrk="0" hangingPunct="1">
                        <a:lnSpc>
                          <a:spcPct val="85000"/>
                        </a:lnSpc>
                        <a:spcBef>
                          <a:spcPct val="1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Daily</a:t>
                      </a:r>
                    </a:p>
                    <a:p>
                      <a:pPr marL="0" marR="0" lvl="0" indent="0" algn="ctr" defTabSz="914400" rtl="0" eaLnBrk="1" fontAlgn="base" latinLnBrk="0" hangingPunct="1">
                        <a:lnSpc>
                          <a:spcPct val="85000"/>
                        </a:lnSpc>
                        <a:spcBef>
                          <a:spcPct val="1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630674"/>
                  </a:ext>
                </a:extLst>
              </a:tr>
              <a:tr h="409556">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4.Conduct PM on CMP Tool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2-8 </a:t>
                      </a:r>
                      <a:r>
                        <a:rPr kumimoji="0" lang="en-US" alt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hrs</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Monthly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4283389"/>
                  </a:ext>
                </a:extLst>
              </a:tr>
              <a:tr h="573104">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5.Change pre-filter on CMP WWT system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 0.5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Monthly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5292596"/>
                  </a:ext>
                </a:extLst>
              </a:tr>
              <a:tr h="409556">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6.Clean up slurry overflow or spill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&lt; 1 hr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cs typeface="Arial" panose="020B0604020202020204" pitchFamily="34" charset="0"/>
                        </a:defRPr>
                      </a:lvl1pPr>
                      <a:lvl2pPr algn="l">
                        <a:spcBef>
                          <a:spcPct val="20000"/>
                        </a:spcBef>
                        <a:defRPr sz="2400">
                          <a:solidFill>
                            <a:schemeClr val="tx1"/>
                          </a:solidFill>
                          <a:latin typeface="Arial" panose="020B0604020202020204" pitchFamily="34" charset="0"/>
                          <a:cs typeface="Arial" panose="020B0604020202020204" pitchFamily="34" charset="0"/>
                        </a:defRPr>
                      </a:lvl2pPr>
                      <a:lvl3pPr algn="l">
                        <a:spcBef>
                          <a:spcPct val="20000"/>
                        </a:spcBef>
                        <a:defRPr sz="2000">
                          <a:solidFill>
                            <a:schemeClr val="tx1"/>
                          </a:solidFill>
                          <a:latin typeface="Arial" panose="020B0604020202020204" pitchFamily="34" charset="0"/>
                          <a:cs typeface="Arial" panose="020B0604020202020204" pitchFamily="34" charset="0"/>
                        </a:defRPr>
                      </a:lvl3pPr>
                      <a:lvl4pPr algn="l">
                        <a:spcBef>
                          <a:spcPct val="20000"/>
                        </a:spcBef>
                        <a:defRPr>
                          <a:solidFill>
                            <a:schemeClr val="tx1"/>
                          </a:solidFill>
                          <a:latin typeface="Arial" panose="020B0604020202020204" pitchFamily="34" charset="0"/>
                          <a:cs typeface="Arial" panose="020B0604020202020204" pitchFamily="34" charset="0"/>
                        </a:defRPr>
                      </a:lvl4pPr>
                      <a:lvl5pPr algn="l">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1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As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735258"/>
                  </a:ext>
                </a:extLst>
              </a:tr>
            </a:tbl>
          </a:graphicData>
        </a:graphic>
      </p:graphicFrame>
      <p:sp>
        <p:nvSpPr>
          <p:cNvPr id="5" name="Content Placeholder 2">
            <a:extLst>
              <a:ext uri="{FF2B5EF4-FFF2-40B4-BE49-F238E27FC236}">
                <a16:creationId xmlns:a16="http://schemas.microsoft.com/office/drawing/2014/main" id="{4847EDF6-FF09-4391-9DC7-2FCFC446205E}"/>
              </a:ext>
            </a:extLst>
          </p:cNvPr>
          <p:cNvSpPr txBox="1">
            <a:spLocks/>
          </p:cNvSpPr>
          <p:nvPr/>
        </p:nvSpPr>
        <p:spPr>
          <a:xfrm>
            <a:off x="457200" y="2209800"/>
            <a:ext cx="4114800" cy="35052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Wingdings" charset="2"/>
              <a:buChar char="§"/>
              <a:defRPr sz="3200" kern="1200">
                <a:solidFill>
                  <a:schemeClr val="bg1"/>
                </a:solidFill>
                <a:latin typeface="Arial" pitchFamily="34" charset="0"/>
                <a:ea typeface="Tahoma" pitchFamily="34" charset="0"/>
                <a:cs typeface="Arial" pitchFamily="34" charset="0"/>
              </a:defRPr>
            </a:lvl1pPr>
            <a:lvl2pPr marL="742950" indent="-285750" algn="l" defTabSz="457200" rtl="0" eaLnBrk="1" latinLnBrk="0" hangingPunct="1">
              <a:spcBef>
                <a:spcPct val="20000"/>
              </a:spcBef>
              <a:buFont typeface="Arial"/>
              <a:buChar char="–"/>
              <a:defRPr sz="2800" kern="1200">
                <a:solidFill>
                  <a:schemeClr val="bg1"/>
                </a:solidFill>
                <a:latin typeface="Arial" pitchFamily="34" charset="0"/>
                <a:ea typeface="Tahoma" pitchFamily="34" charset="0"/>
                <a:cs typeface="Arial" pitchFamily="34" charset="0"/>
              </a:defRPr>
            </a:lvl2pPr>
            <a:lvl3pPr marL="1143000" indent="-228600" algn="l" defTabSz="457200" rtl="0" eaLnBrk="1" latinLnBrk="0" hangingPunct="1">
              <a:spcBef>
                <a:spcPct val="20000"/>
              </a:spcBef>
              <a:buFont typeface="Arial"/>
              <a:buChar char="•"/>
              <a:defRPr sz="2400" kern="1200">
                <a:solidFill>
                  <a:schemeClr val="bg1"/>
                </a:solidFill>
                <a:latin typeface="Arial" pitchFamily="34" charset="0"/>
                <a:ea typeface="Tahoma" pitchFamily="34" charset="0"/>
                <a:cs typeface="Arial" pitchFamily="34" charset="0"/>
              </a:defRPr>
            </a:lvl3pPr>
            <a:lvl4pPr marL="1600200" indent="-228600" algn="l" defTabSz="457200" rtl="0" eaLnBrk="1" latinLnBrk="0" hangingPunct="1">
              <a:spcBef>
                <a:spcPct val="20000"/>
              </a:spcBef>
              <a:buFont typeface="Arial"/>
              <a:buChar char="–"/>
              <a:defRPr sz="2000" kern="1200">
                <a:solidFill>
                  <a:schemeClr val="bg1"/>
                </a:solidFill>
                <a:latin typeface="Arial" pitchFamily="34" charset="0"/>
                <a:ea typeface="Tahoma" pitchFamily="34" charset="0"/>
                <a:cs typeface="Arial" pitchFamily="34" charset="0"/>
              </a:defRPr>
            </a:lvl4pPr>
            <a:lvl5pPr marL="2057400" indent="-228600" algn="l" defTabSz="457200" rtl="0" eaLnBrk="1" latinLnBrk="0" hangingPunct="1">
              <a:spcBef>
                <a:spcPct val="20000"/>
              </a:spcBef>
              <a:buFont typeface="Arial"/>
              <a:buChar char="»"/>
              <a:defRPr sz="2000" kern="1200">
                <a:solidFill>
                  <a:schemeClr val="bg1"/>
                </a:solidFill>
                <a:latin typeface="Arial" pitchFamily="34" charset="0"/>
                <a:ea typeface="Tahoma" pitchFamily="34"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sz="2400" dirty="0">
                <a:solidFill>
                  <a:schemeClr val="tx1"/>
                </a:solidFill>
              </a:rPr>
              <a:t>ENMs are used as abrasives in wafer polishing processes in semiconductor fabrication</a:t>
            </a:r>
          </a:p>
          <a:p>
            <a:pPr>
              <a:lnSpc>
                <a:spcPct val="90000"/>
              </a:lnSpc>
            </a:pPr>
            <a:r>
              <a:rPr lang="en-US" altLang="en-US" sz="2400" dirty="0">
                <a:solidFill>
                  <a:schemeClr val="tx1"/>
                </a:solidFill>
              </a:rPr>
              <a:t>Product formulations: typically include amorphous silica, aluminum oxide, or cerium oxide nanoparticles</a:t>
            </a:r>
          </a:p>
          <a:p>
            <a:pPr>
              <a:lnSpc>
                <a:spcPct val="90000"/>
              </a:lnSpc>
            </a:pPr>
            <a:r>
              <a:rPr lang="en-US" altLang="en-US" sz="2400" dirty="0">
                <a:solidFill>
                  <a:schemeClr val="tx1"/>
                </a:solidFill>
              </a:rPr>
              <a:t>Physical forms at semiconductor fabs: slurry, powder depending on site</a:t>
            </a:r>
            <a:br>
              <a:rPr lang="en-US" altLang="en-US" sz="2400" dirty="0">
                <a:solidFill>
                  <a:schemeClr val="tx1"/>
                </a:solidFill>
              </a:rPr>
            </a:br>
            <a:r>
              <a:rPr lang="en-US" altLang="en-US" sz="1900" i="1" dirty="0">
                <a:solidFill>
                  <a:schemeClr val="tx1"/>
                </a:solidFill>
              </a:rPr>
              <a:t>*or embedded on pad</a:t>
            </a:r>
          </a:p>
          <a:p>
            <a:pPr>
              <a:lnSpc>
                <a:spcPct val="90000"/>
              </a:lnSpc>
            </a:pPr>
            <a:endParaRPr lang="en-US" altLang="en-US" dirty="0">
              <a:solidFill>
                <a:schemeClr val="tx1"/>
              </a:solidFill>
            </a:endParaRPr>
          </a:p>
          <a:p>
            <a:endParaRPr lang="en-US" dirty="0"/>
          </a:p>
        </p:txBody>
      </p:sp>
    </p:spTree>
    <p:extLst>
      <p:ext uri="{BB962C8B-B14F-4D97-AF65-F5344CB8AC3E}">
        <p14:creationId xmlns:p14="http://schemas.microsoft.com/office/powerpoint/2010/main" val="41606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3"/>
          <p:cNvSpPr txBox="1">
            <a:spLocks noChangeArrowheads="1"/>
          </p:cNvSpPr>
          <p:nvPr/>
        </p:nvSpPr>
        <p:spPr bwMode="auto">
          <a:xfrm>
            <a:off x="228600" y="3778250"/>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Qualitative Assessments</a:t>
            </a:r>
          </a:p>
        </p:txBody>
      </p:sp>
      <p:sp>
        <p:nvSpPr>
          <p:cNvPr id="8199" name="Rectangle 6"/>
          <p:cNvSpPr>
            <a:spLocks noChangeArrowheads="1"/>
          </p:cNvSpPr>
          <p:nvPr/>
        </p:nvSpPr>
        <p:spPr bwMode="auto">
          <a:xfrm>
            <a:off x="4343400" y="3810000"/>
            <a:ext cx="1905000" cy="533400"/>
          </a:xfrm>
          <a:prstGeom prst="rect">
            <a:avLst/>
          </a:prstGeom>
          <a:solidFill>
            <a:schemeClr val="tx2"/>
          </a:solidFill>
          <a:ln w="9525" algn="ctr">
            <a:solidFill>
              <a:schemeClr val="tx2"/>
            </a:solidFill>
            <a:miter lim="800000"/>
            <a:headEnd/>
            <a:tailEnd/>
          </a:ln>
          <a:effectLst/>
          <a:extLst/>
        </p:spPr>
        <p:txBody>
          <a:bodyPr wrap="none" lIns="0" tIns="0" rIns="0" bIns="0"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endParaRPr lang="en-US" altLang="en-US"/>
          </a:p>
        </p:txBody>
      </p:sp>
      <p:sp>
        <p:nvSpPr>
          <p:cNvPr id="8201" name="Rectangle 8"/>
          <p:cNvSpPr>
            <a:spLocks noChangeArrowheads="1"/>
          </p:cNvSpPr>
          <p:nvPr/>
        </p:nvSpPr>
        <p:spPr bwMode="auto">
          <a:xfrm>
            <a:off x="2133600" y="4419600"/>
            <a:ext cx="1905000" cy="533400"/>
          </a:xfrm>
          <a:prstGeom prst="rect">
            <a:avLst/>
          </a:prstGeom>
          <a:solidFill>
            <a:schemeClr val="tx2"/>
          </a:solidFill>
          <a:ln w="9525" algn="ctr">
            <a:solidFill>
              <a:schemeClr val="tx2"/>
            </a:solidFill>
            <a:miter lim="800000"/>
            <a:headEnd/>
            <a:tailEnd/>
          </a:ln>
          <a:effectLst/>
          <a:extLst/>
        </p:spPr>
        <p:txBody>
          <a:bodyPr wrap="none" lIns="0" tIns="0" rIns="0" bIns="0"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endParaRPr lang="en-US" altLang="en-US"/>
          </a:p>
        </p:txBody>
      </p:sp>
      <p:sp>
        <p:nvSpPr>
          <p:cNvPr id="8203" name="Text Box 10"/>
          <p:cNvSpPr txBox="1">
            <a:spLocks noChangeArrowheads="1"/>
          </p:cNvSpPr>
          <p:nvPr/>
        </p:nvSpPr>
        <p:spPr bwMode="auto">
          <a:xfrm>
            <a:off x="2133600" y="4419600"/>
            <a:ext cx="1905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rPr>
              <a:t>Surfac</a:t>
            </a:r>
            <a:r>
              <a:rPr lang="en-US" altLang="en-US" sz="1600" b="1" dirty="0">
                <a:solidFill>
                  <a:schemeClr val="bg1"/>
                </a:solidFill>
                <a:latin typeface="Arial" charset="0"/>
                <a:ea typeface="MS PGothic" pitchFamily="34" charset="-128"/>
              </a:rPr>
              <a:t>e </a:t>
            </a:r>
            <a:br>
              <a:rPr lang="en-US" altLang="en-US" sz="1600" b="1" dirty="0">
                <a:solidFill>
                  <a:schemeClr val="bg1"/>
                </a:solidFill>
                <a:latin typeface="Arial" charset="0"/>
                <a:ea typeface="MS PGothic" pitchFamily="34" charset="-128"/>
              </a:rPr>
            </a:br>
            <a:r>
              <a:rPr lang="en-US" altLang="en-US" sz="1600" b="1" dirty="0">
                <a:solidFill>
                  <a:schemeClr val="bg1"/>
                </a:solidFill>
                <a:latin typeface="Arial" charset="0"/>
                <a:ea typeface="MS PGothic" pitchFamily="34" charset="-128"/>
              </a:rPr>
              <a:t>Sampling</a:t>
            </a:r>
          </a:p>
        </p:txBody>
      </p:sp>
      <p:sp>
        <p:nvSpPr>
          <p:cNvPr id="8205" name="Rectangle 12"/>
          <p:cNvSpPr>
            <a:spLocks noChangeArrowheads="1"/>
          </p:cNvSpPr>
          <p:nvPr/>
        </p:nvSpPr>
        <p:spPr bwMode="auto">
          <a:xfrm>
            <a:off x="6705600" y="4495800"/>
            <a:ext cx="1905000" cy="533400"/>
          </a:xfrm>
          <a:prstGeom prst="rect">
            <a:avLst/>
          </a:prstGeom>
          <a:solidFill>
            <a:schemeClr val="tx2"/>
          </a:solidFill>
          <a:ln w="9525" algn="ctr">
            <a:solidFill>
              <a:schemeClr val="tx2"/>
            </a:solidFill>
            <a:miter lim="800000"/>
            <a:headEnd/>
            <a:tailEnd/>
          </a:ln>
          <a:effectLst/>
          <a:extLst/>
        </p:spPr>
        <p:txBody>
          <a:bodyPr wrap="none" lIns="0" tIns="0" rIns="0" bIns="0"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endParaRPr lang="en-US" altLang="en-US"/>
          </a:p>
        </p:txBody>
      </p:sp>
      <p:sp>
        <p:nvSpPr>
          <p:cNvPr id="8206" name="Line 13"/>
          <p:cNvSpPr>
            <a:spLocks noChangeShapeType="1"/>
          </p:cNvSpPr>
          <p:nvPr/>
        </p:nvSpPr>
        <p:spPr bwMode="auto">
          <a:xfrm flipV="1">
            <a:off x="2209800" y="366395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07" name="Line 14"/>
          <p:cNvSpPr>
            <a:spLocks noChangeShapeType="1"/>
          </p:cNvSpPr>
          <p:nvPr/>
        </p:nvSpPr>
        <p:spPr bwMode="auto">
          <a:xfrm>
            <a:off x="2228850" y="427355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08" name="Line 15"/>
          <p:cNvSpPr>
            <a:spLocks noChangeShapeType="1"/>
          </p:cNvSpPr>
          <p:nvPr/>
        </p:nvSpPr>
        <p:spPr bwMode="auto">
          <a:xfrm flipV="1">
            <a:off x="4138613" y="2884488"/>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09" name="Line 16"/>
          <p:cNvSpPr>
            <a:spLocks noChangeShapeType="1"/>
          </p:cNvSpPr>
          <p:nvPr/>
        </p:nvSpPr>
        <p:spPr bwMode="auto">
          <a:xfrm>
            <a:off x="4114800" y="36576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10" name="Line 17"/>
          <p:cNvSpPr>
            <a:spLocks noChangeShapeType="1"/>
          </p:cNvSpPr>
          <p:nvPr/>
        </p:nvSpPr>
        <p:spPr bwMode="auto">
          <a:xfrm flipV="1">
            <a:off x="6324600" y="4038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11" name="Line 18"/>
          <p:cNvSpPr>
            <a:spLocks noChangeShapeType="1"/>
          </p:cNvSpPr>
          <p:nvPr/>
        </p:nvSpPr>
        <p:spPr bwMode="auto">
          <a:xfrm flipV="1">
            <a:off x="6332538" y="2436813"/>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12" name="Line 19"/>
          <p:cNvSpPr>
            <a:spLocks noChangeShapeType="1"/>
          </p:cNvSpPr>
          <p:nvPr/>
        </p:nvSpPr>
        <p:spPr bwMode="auto">
          <a:xfrm flipV="1">
            <a:off x="6324600" y="2819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13" name="Line 20"/>
          <p:cNvSpPr>
            <a:spLocks noChangeShapeType="1"/>
          </p:cNvSpPr>
          <p:nvPr/>
        </p:nvSpPr>
        <p:spPr bwMode="auto">
          <a:xfrm>
            <a:off x="6324600" y="4343400"/>
            <a:ext cx="228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14" name="Text Box 21"/>
          <p:cNvSpPr txBox="1">
            <a:spLocks noChangeArrowheads="1"/>
          </p:cNvSpPr>
          <p:nvPr/>
        </p:nvSpPr>
        <p:spPr bwMode="auto">
          <a:xfrm>
            <a:off x="2133600" y="3092450"/>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Air </a:t>
            </a:r>
            <a:br>
              <a:rPr lang="en-US" altLang="en-US" sz="1600" b="1" dirty="0">
                <a:solidFill>
                  <a:schemeClr val="bg1"/>
                </a:solidFill>
                <a:latin typeface="Arial" charset="0"/>
                <a:ea typeface="MS PGothic" pitchFamily="34" charset="-128"/>
              </a:rPr>
            </a:br>
            <a:r>
              <a:rPr lang="en-US" altLang="en-US" sz="1600" b="1" dirty="0">
                <a:solidFill>
                  <a:schemeClr val="bg1"/>
                </a:solidFill>
                <a:latin typeface="Arial" charset="0"/>
                <a:ea typeface="MS PGothic" pitchFamily="34" charset="-128"/>
              </a:rPr>
              <a:t>Sampling</a:t>
            </a:r>
          </a:p>
        </p:txBody>
      </p:sp>
      <p:sp>
        <p:nvSpPr>
          <p:cNvPr id="8215" name="Text Box 22"/>
          <p:cNvSpPr txBox="1">
            <a:spLocks noChangeArrowheads="1"/>
          </p:cNvSpPr>
          <p:nvPr/>
        </p:nvSpPr>
        <p:spPr bwMode="auto">
          <a:xfrm>
            <a:off x="4343400" y="2571750"/>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Direct-Reading Instruments</a:t>
            </a:r>
          </a:p>
        </p:txBody>
      </p:sp>
      <p:sp>
        <p:nvSpPr>
          <p:cNvPr id="8216" name="Text Box 23"/>
          <p:cNvSpPr txBox="1">
            <a:spLocks noChangeArrowheads="1"/>
          </p:cNvSpPr>
          <p:nvPr/>
        </p:nvSpPr>
        <p:spPr bwMode="auto">
          <a:xfrm>
            <a:off x="4343400" y="3810000"/>
            <a:ext cx="1905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rPr>
              <a:t>F</a:t>
            </a:r>
            <a:r>
              <a:rPr lang="en-US" altLang="en-US" sz="1600" b="1" dirty="0">
                <a:solidFill>
                  <a:schemeClr val="bg1"/>
                </a:solidFill>
                <a:latin typeface="Arial" charset="0"/>
                <a:ea typeface="MS PGothic" pitchFamily="34" charset="-128"/>
              </a:rPr>
              <a:t>ilter-Based Samples</a:t>
            </a:r>
          </a:p>
        </p:txBody>
      </p:sp>
      <p:sp>
        <p:nvSpPr>
          <p:cNvPr id="8217" name="Text Box 24"/>
          <p:cNvSpPr txBox="1">
            <a:spLocks noChangeArrowheads="1"/>
          </p:cNvSpPr>
          <p:nvPr/>
        </p:nvSpPr>
        <p:spPr bwMode="auto">
          <a:xfrm>
            <a:off x="6705600" y="4632325"/>
            <a:ext cx="1905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TEM/EDX</a:t>
            </a:r>
          </a:p>
        </p:txBody>
      </p:sp>
      <p:sp>
        <p:nvSpPr>
          <p:cNvPr id="8218" name="Text Box 25"/>
          <p:cNvSpPr txBox="1">
            <a:spLocks noChangeArrowheads="1"/>
          </p:cNvSpPr>
          <p:nvPr/>
        </p:nvSpPr>
        <p:spPr bwMode="auto">
          <a:xfrm>
            <a:off x="6705600" y="3852863"/>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ICP-AES and Gravimetric</a:t>
            </a:r>
          </a:p>
        </p:txBody>
      </p:sp>
      <p:sp>
        <p:nvSpPr>
          <p:cNvPr id="8219" name="Text Box 26"/>
          <p:cNvSpPr txBox="1">
            <a:spLocks noChangeArrowheads="1"/>
          </p:cNvSpPr>
          <p:nvPr/>
        </p:nvSpPr>
        <p:spPr bwMode="auto">
          <a:xfrm>
            <a:off x="6705600" y="2511425"/>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Optical Particle Counter</a:t>
            </a:r>
          </a:p>
        </p:txBody>
      </p:sp>
      <p:sp>
        <p:nvSpPr>
          <p:cNvPr id="8220" name="Text Box 27"/>
          <p:cNvSpPr txBox="1">
            <a:spLocks noChangeArrowheads="1"/>
          </p:cNvSpPr>
          <p:nvPr/>
        </p:nvSpPr>
        <p:spPr bwMode="auto">
          <a:xfrm>
            <a:off x="6705600" y="1828800"/>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Condensation Particle Counter</a:t>
            </a:r>
          </a:p>
        </p:txBody>
      </p:sp>
      <p:sp>
        <p:nvSpPr>
          <p:cNvPr id="8221" name="Text Box 28"/>
          <p:cNvSpPr txBox="1">
            <a:spLocks noChangeArrowheads="1"/>
          </p:cNvSpPr>
          <p:nvPr/>
        </p:nvSpPr>
        <p:spPr bwMode="auto">
          <a:xfrm>
            <a:off x="6731000" y="3148013"/>
            <a:ext cx="1905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spcBef>
                <a:spcPct val="50000"/>
              </a:spcBef>
            </a:pPr>
            <a:r>
              <a:rPr lang="en-US" altLang="en-US" sz="1600" b="1">
                <a:solidFill>
                  <a:schemeClr val="bg1"/>
                </a:solidFill>
                <a:latin typeface="Arial" charset="0"/>
                <a:ea typeface="MS PGothic" pitchFamily="34" charset="-128"/>
              </a:rPr>
              <a:t>Optical Particle Counter</a:t>
            </a:r>
          </a:p>
        </p:txBody>
      </p:sp>
      <p:sp>
        <p:nvSpPr>
          <p:cNvPr id="8223" name="Text Box 30"/>
          <p:cNvSpPr txBox="1">
            <a:spLocks noChangeArrowheads="1"/>
          </p:cNvSpPr>
          <p:nvPr/>
        </p:nvSpPr>
        <p:spPr bwMode="auto">
          <a:xfrm>
            <a:off x="6731000" y="3163888"/>
            <a:ext cx="1905000" cy="488950"/>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600" b="1" dirty="0">
                <a:solidFill>
                  <a:schemeClr val="bg1"/>
                </a:solidFill>
                <a:latin typeface="Arial" charset="0"/>
                <a:ea typeface="MS PGothic" pitchFamily="34" charset="-128"/>
              </a:rPr>
              <a:t>Scanning Mobility Particle Sizer</a:t>
            </a:r>
          </a:p>
        </p:txBody>
      </p:sp>
      <p:sp>
        <p:nvSpPr>
          <p:cNvPr id="8224" name="Line 31"/>
          <p:cNvSpPr>
            <a:spLocks noChangeShapeType="1"/>
          </p:cNvSpPr>
          <p:nvPr/>
        </p:nvSpPr>
        <p:spPr bwMode="auto">
          <a:xfrm>
            <a:off x="6342063" y="3141663"/>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25" name="Rectangle 32"/>
          <p:cNvSpPr>
            <a:spLocks noChangeArrowheads="1"/>
          </p:cNvSpPr>
          <p:nvPr/>
        </p:nvSpPr>
        <p:spPr bwMode="auto">
          <a:xfrm>
            <a:off x="304800" y="5181600"/>
            <a:ext cx="84058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l" eaLnBrk="1" hangingPunct="1"/>
            <a:r>
              <a:rPr lang="en-US" altLang="en-US" sz="1200" dirty="0">
                <a:latin typeface="Arial" pitchFamily="34" charset="0"/>
                <a:ea typeface="MS PGothic" pitchFamily="34" charset="-128"/>
                <a:cs typeface="Arial" pitchFamily="34" charset="0"/>
              </a:rPr>
              <a:t>ICP-AES: inductively coupled plasma - atomic emission spectroscopy. </a:t>
            </a:r>
            <a:br>
              <a:rPr lang="en-US" altLang="en-US" sz="1200" dirty="0">
                <a:latin typeface="Arial" pitchFamily="34" charset="0"/>
                <a:ea typeface="MS PGothic" pitchFamily="34" charset="-128"/>
                <a:cs typeface="Arial" pitchFamily="34" charset="0"/>
              </a:rPr>
            </a:br>
            <a:r>
              <a:rPr lang="en-US" altLang="en-US" sz="1200" dirty="0">
                <a:latin typeface="Arial" pitchFamily="34" charset="0"/>
                <a:ea typeface="MS PGothic" pitchFamily="34" charset="-128"/>
                <a:cs typeface="Arial" pitchFamily="34" charset="0"/>
              </a:rPr>
              <a:t>TEM/EDX: transmission electron microscopy/energy dispersive x-ray spectroscopy.</a:t>
            </a:r>
          </a:p>
        </p:txBody>
      </p:sp>
      <p:sp>
        <p:nvSpPr>
          <p:cNvPr id="8226" name="Rectangle 33"/>
          <p:cNvSpPr>
            <a:spLocks noChangeArrowheads="1"/>
          </p:cNvSpPr>
          <p:nvPr/>
        </p:nvSpPr>
        <p:spPr bwMode="auto">
          <a:xfrm>
            <a:off x="4343400" y="4495800"/>
            <a:ext cx="1905000" cy="228600"/>
          </a:xfrm>
          <a:prstGeom prst="rect">
            <a:avLst/>
          </a:prstGeom>
          <a:solidFill>
            <a:schemeClr val="accent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endParaRPr lang="en-US" altLang="en-US"/>
          </a:p>
        </p:txBody>
      </p:sp>
      <p:sp>
        <p:nvSpPr>
          <p:cNvPr id="8227" name="Rectangle 34"/>
          <p:cNvSpPr>
            <a:spLocks noChangeArrowheads="1"/>
          </p:cNvSpPr>
          <p:nvPr/>
        </p:nvSpPr>
        <p:spPr bwMode="auto">
          <a:xfrm>
            <a:off x="4343400" y="4800600"/>
            <a:ext cx="1905000" cy="228600"/>
          </a:xfrm>
          <a:prstGeom prst="rect">
            <a:avLst/>
          </a:prstGeom>
          <a:solidFill>
            <a:schemeClr val="tx2"/>
          </a:solidFill>
          <a:ln w="9525" algn="ctr">
            <a:solidFill>
              <a:schemeClr val="tx2"/>
            </a:solidFill>
            <a:miter lim="800000"/>
            <a:headEnd/>
            <a:tailEnd/>
          </a:ln>
          <a:effectLst/>
          <a:extLst/>
        </p:spPr>
        <p:txBody>
          <a:bodyPr wrap="none" lIns="0" tIns="0" rIns="0" bIns="0"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endParaRPr lang="en-US" altLang="en-US"/>
          </a:p>
        </p:txBody>
      </p:sp>
      <p:sp>
        <p:nvSpPr>
          <p:cNvPr id="8228" name="Line 35"/>
          <p:cNvSpPr>
            <a:spLocks noChangeShapeType="1"/>
          </p:cNvSpPr>
          <p:nvPr/>
        </p:nvSpPr>
        <p:spPr bwMode="auto">
          <a:xfrm flipV="1">
            <a:off x="6324600" y="4800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29" name="Line 36"/>
          <p:cNvSpPr>
            <a:spLocks noChangeShapeType="1"/>
          </p:cNvSpPr>
          <p:nvPr/>
        </p:nvSpPr>
        <p:spPr bwMode="auto">
          <a:xfrm flipV="1">
            <a:off x="4114800" y="45720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30" name="Line 37"/>
          <p:cNvSpPr>
            <a:spLocks noChangeShapeType="1"/>
          </p:cNvSpPr>
          <p:nvPr/>
        </p:nvSpPr>
        <p:spPr bwMode="auto">
          <a:xfrm>
            <a:off x="4114800" y="48768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en-US"/>
          </a:p>
        </p:txBody>
      </p:sp>
      <p:sp>
        <p:nvSpPr>
          <p:cNvPr id="8231" name="Text Box 38"/>
          <p:cNvSpPr txBox="1">
            <a:spLocks noChangeArrowheads="1"/>
          </p:cNvSpPr>
          <p:nvPr/>
        </p:nvSpPr>
        <p:spPr bwMode="auto">
          <a:xfrm>
            <a:off x="4343400" y="4800600"/>
            <a:ext cx="1905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400" b="1" dirty="0">
                <a:solidFill>
                  <a:schemeClr val="bg1"/>
                </a:solidFill>
                <a:latin typeface="Arial" charset="0"/>
              </a:rPr>
              <a:t>Wipe</a:t>
            </a:r>
            <a:endParaRPr lang="en-US" altLang="en-US" sz="1400" b="1" dirty="0">
              <a:solidFill>
                <a:schemeClr val="bg1"/>
              </a:solidFill>
              <a:latin typeface="Arial" charset="0"/>
              <a:ea typeface="MS PGothic" pitchFamily="34" charset="-128"/>
            </a:endParaRPr>
          </a:p>
        </p:txBody>
      </p:sp>
      <p:sp>
        <p:nvSpPr>
          <p:cNvPr id="8232" name="Text Box 39"/>
          <p:cNvSpPr txBox="1">
            <a:spLocks noChangeArrowheads="1"/>
          </p:cNvSpPr>
          <p:nvPr/>
        </p:nvSpPr>
        <p:spPr bwMode="auto">
          <a:xfrm>
            <a:off x="4343400" y="4495800"/>
            <a:ext cx="1905000" cy="215444"/>
          </a:xfrm>
          <a:prstGeom prst="rect">
            <a:avLst/>
          </a:prstGeom>
          <a:solidFill>
            <a:schemeClr val="tx2"/>
          </a:solidFill>
          <a:ln>
            <a:solidFill>
              <a:schemeClr val="tx2"/>
            </a:solidFill>
          </a:ln>
          <a:effectLst/>
          <a:extLst/>
        </p:spPr>
        <p:txBody>
          <a:bodyPr lIns="0" tIns="0" rIns="0" bIns="0">
            <a:spAutoFit/>
          </a:bodyP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algn="ctr" eaLnBrk="1" hangingPunct="1">
              <a:spcBef>
                <a:spcPct val="50000"/>
              </a:spcBef>
            </a:pPr>
            <a:r>
              <a:rPr lang="en-US" altLang="en-US" sz="1400" b="1" dirty="0">
                <a:solidFill>
                  <a:schemeClr val="bg1"/>
                </a:solidFill>
                <a:latin typeface="Arial" charset="0"/>
              </a:rPr>
              <a:t>Microvacuum</a:t>
            </a:r>
            <a:endParaRPr lang="en-US" altLang="en-US" sz="1400" b="1" dirty="0">
              <a:solidFill>
                <a:schemeClr val="bg1"/>
              </a:solidFill>
              <a:latin typeface="Arial" charset="0"/>
              <a:ea typeface="MS PGothic" pitchFamily="34" charset="-128"/>
            </a:endParaRPr>
          </a:p>
        </p:txBody>
      </p:sp>
      <p:sp>
        <p:nvSpPr>
          <p:cNvPr id="8233" name="Rectangle 40"/>
          <p:cNvSpPr>
            <a:spLocks noGrp="1" noChangeArrowheads="1"/>
          </p:cNvSpPr>
          <p:nvPr>
            <p:ph type="title"/>
          </p:nvPr>
        </p:nvSpPr>
        <p:spPr>
          <a:xfrm>
            <a:off x="152400" y="304800"/>
            <a:ext cx="8839200" cy="762000"/>
          </a:xfrm>
          <a:noFill/>
        </p:spPr>
        <p:txBody>
          <a:bodyPr>
            <a:noAutofit/>
          </a:bodyPr>
          <a:lstStyle/>
          <a:p>
            <a:r>
              <a:rPr lang="en-US" altLang="en-US" sz="3600" b="1" dirty="0">
                <a:solidFill>
                  <a:schemeClr val="tx1"/>
                </a:solidFill>
              </a:rPr>
              <a:t>Exposure Assessment Approach </a:t>
            </a:r>
            <a:br>
              <a:rPr lang="en-US" altLang="en-US" sz="3600" b="1" dirty="0">
                <a:solidFill>
                  <a:schemeClr val="tx1"/>
                </a:solidFill>
              </a:rPr>
            </a:br>
            <a:r>
              <a:rPr lang="en-US" altLang="en-US" sz="3200" b="1" dirty="0">
                <a:solidFill>
                  <a:schemeClr val="tx1"/>
                </a:solidFill>
              </a:rPr>
              <a:t>used for an academic research project</a:t>
            </a:r>
            <a:endParaRPr lang="en-US" altLang="en-US" sz="3600" b="1" dirty="0">
              <a:solidFill>
                <a:schemeClr val="tx1"/>
              </a:solidFill>
            </a:endParaRPr>
          </a:p>
        </p:txBody>
      </p:sp>
      <p:sp>
        <p:nvSpPr>
          <p:cNvPr id="43" name="Footer Placeholder 3"/>
          <p:cNvSpPr txBox="1">
            <a:spLocks/>
          </p:cNvSpPr>
          <p:nvPr/>
        </p:nvSpPr>
        <p:spPr>
          <a:xfrm>
            <a:off x="380999" y="5702300"/>
            <a:ext cx="2971800" cy="2889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tx1"/>
                </a:solidFill>
                <a:latin typeface="Arial" pitchFamily="34" charset="0"/>
                <a:cs typeface="Arial" pitchFamily="34" charset="0"/>
              </a:rPr>
              <a:t>Figure: Shepard M. © 2014</a:t>
            </a:r>
          </a:p>
        </p:txBody>
      </p:sp>
      <p:sp>
        <p:nvSpPr>
          <p:cNvPr id="36" name="Rectangle 7"/>
          <p:cNvSpPr>
            <a:spLocks noChangeArrowheads="1"/>
          </p:cNvSpPr>
          <p:nvPr/>
        </p:nvSpPr>
        <p:spPr bwMode="auto">
          <a:xfrm>
            <a:off x="380999" y="1449387"/>
            <a:ext cx="6400801" cy="1065213"/>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r>
              <a:rPr lang="en-US" altLang="en-US" sz="1600" b="1" i="1" dirty="0">
                <a:latin typeface="Arial" pitchFamily="34" charset="0"/>
                <a:cs typeface="Arial" pitchFamily="34" charset="0"/>
              </a:rPr>
              <a:t>Sampling approach applied in a semiconductor workplace. </a:t>
            </a:r>
            <a:br>
              <a:rPr lang="en-US" altLang="en-US" sz="1400" b="1" i="1" dirty="0">
                <a:latin typeface="Arial" pitchFamily="34" charset="0"/>
                <a:cs typeface="Arial" pitchFamily="34" charset="0"/>
              </a:rPr>
            </a:br>
            <a:r>
              <a:rPr lang="en-US" altLang="en-US" sz="1400" i="1" dirty="0">
                <a:latin typeface="Arial" pitchFamily="34" charset="0"/>
                <a:cs typeface="Arial" pitchFamily="34" charset="0"/>
              </a:rPr>
              <a:t>Air sampling approach used in Shepard and Brenner, </a:t>
            </a:r>
            <a:br>
              <a:rPr lang="en-US" altLang="en-US" sz="1400" i="1" dirty="0">
                <a:latin typeface="Arial" pitchFamily="34" charset="0"/>
                <a:cs typeface="Arial" pitchFamily="34" charset="0"/>
              </a:rPr>
            </a:br>
            <a:r>
              <a:rPr lang="en-US" sz="1400" i="1" dirty="0">
                <a:latin typeface="Arial" pitchFamily="34" charset="0"/>
                <a:cs typeface="Arial" pitchFamily="34" charset="0"/>
              </a:rPr>
              <a:t>Ann </a:t>
            </a:r>
            <a:r>
              <a:rPr lang="en-US" sz="1400" i="1" dirty="0" err="1">
                <a:latin typeface="Arial" pitchFamily="34" charset="0"/>
                <a:cs typeface="Arial" pitchFamily="34" charset="0"/>
              </a:rPr>
              <a:t>Occ</a:t>
            </a:r>
            <a:r>
              <a:rPr lang="en-US" sz="1400" i="1" dirty="0">
                <a:latin typeface="Arial" pitchFamily="34" charset="0"/>
                <a:cs typeface="Arial" pitchFamily="34" charset="0"/>
              </a:rPr>
              <a:t> </a:t>
            </a:r>
            <a:r>
              <a:rPr lang="en-US" sz="1400" i="1" dirty="0" err="1">
                <a:latin typeface="Arial" pitchFamily="34" charset="0"/>
                <a:cs typeface="Arial" pitchFamily="34" charset="0"/>
              </a:rPr>
              <a:t>Hyg</a:t>
            </a:r>
            <a:r>
              <a:rPr lang="en-US" sz="1400" i="1" dirty="0">
                <a:latin typeface="Arial" pitchFamily="34" charset="0"/>
                <a:cs typeface="Arial" pitchFamily="34" charset="0"/>
              </a:rPr>
              <a:t>, 2014 and surface sampling in Shepard and </a:t>
            </a:r>
            <a:r>
              <a:rPr lang="en-US" altLang="en-US" sz="1400" i="1" dirty="0">
                <a:latin typeface="Arial" pitchFamily="34" charset="0"/>
                <a:cs typeface="Arial" pitchFamily="34" charset="0"/>
              </a:rPr>
              <a:t>Brenner, </a:t>
            </a:r>
            <a:br>
              <a:rPr lang="en-US" altLang="en-US" sz="1400" i="1" dirty="0">
                <a:latin typeface="Arial" pitchFamily="34" charset="0"/>
                <a:cs typeface="Arial" pitchFamily="34" charset="0"/>
              </a:rPr>
            </a:br>
            <a:r>
              <a:rPr lang="en-US" sz="1400" i="1" dirty="0" err="1">
                <a:latin typeface="Arial" pitchFamily="34" charset="0"/>
                <a:cs typeface="Arial" pitchFamily="34" charset="0"/>
              </a:rPr>
              <a:t>Int</a:t>
            </a:r>
            <a:r>
              <a:rPr lang="en-US" sz="1400" i="1" dirty="0">
                <a:latin typeface="Arial" pitchFamily="34" charset="0"/>
                <a:cs typeface="Arial" pitchFamily="34" charset="0"/>
              </a:rPr>
              <a:t> J </a:t>
            </a:r>
            <a:r>
              <a:rPr lang="en-US" sz="1400" i="1" dirty="0" err="1">
                <a:latin typeface="Arial" pitchFamily="34" charset="0"/>
                <a:cs typeface="Arial" pitchFamily="34" charset="0"/>
              </a:rPr>
              <a:t>Occup</a:t>
            </a:r>
            <a:r>
              <a:rPr lang="en-US" sz="1400" i="1" dirty="0">
                <a:latin typeface="Arial" pitchFamily="34" charset="0"/>
                <a:cs typeface="Arial" pitchFamily="34" charset="0"/>
              </a:rPr>
              <a:t> Environ Health, 2014. </a:t>
            </a:r>
          </a:p>
        </p:txBody>
      </p:sp>
    </p:spTree>
    <p:extLst>
      <p:ext uri="{BB962C8B-B14F-4D97-AF65-F5344CB8AC3E}">
        <p14:creationId xmlns:p14="http://schemas.microsoft.com/office/powerpoint/2010/main" val="21333364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04088"/>
          </a:xfrm>
        </p:spPr>
        <p:txBody>
          <a:bodyPr>
            <a:normAutofit fontScale="90000"/>
          </a:bodyPr>
          <a:lstStyle/>
          <a:p>
            <a:pPr algn="ctr"/>
            <a:r>
              <a:rPr lang="en-US" sz="3600" b="1" dirty="0">
                <a:solidFill>
                  <a:schemeClr val="tx1"/>
                </a:solidFill>
              </a:rPr>
              <a:t>Applicable Reference Values: Number</a:t>
            </a:r>
          </a:p>
        </p:txBody>
      </p:sp>
      <p:sp>
        <p:nvSpPr>
          <p:cNvPr id="3" name="Content Placeholder 2"/>
          <p:cNvSpPr>
            <a:spLocks noGrp="1"/>
          </p:cNvSpPr>
          <p:nvPr>
            <p:ph idx="1"/>
          </p:nvPr>
        </p:nvSpPr>
        <p:spPr>
          <a:xfrm>
            <a:off x="457200" y="1219200"/>
            <a:ext cx="8229600" cy="4343400"/>
          </a:xfrm>
        </p:spPr>
        <p:txBody>
          <a:bodyPr>
            <a:normAutofit/>
          </a:bodyPr>
          <a:lstStyle/>
          <a:p>
            <a:pPr>
              <a:spcAft>
                <a:spcPts val="600"/>
              </a:spcAft>
              <a:buFont typeface="Wingdings" panose="05000000000000000000" pitchFamily="2" charset="2"/>
              <a:buChar char="§"/>
            </a:pPr>
            <a:r>
              <a:rPr lang="en-US" sz="2800" dirty="0">
                <a:solidFill>
                  <a:schemeClr val="tx1"/>
                </a:solidFill>
              </a:rPr>
              <a:t>Benchmark levels above background exposures for </a:t>
            </a:r>
            <a:r>
              <a:rPr lang="en-US" sz="2800" dirty="0" err="1">
                <a:solidFill>
                  <a:schemeClr val="tx1"/>
                </a:solidFill>
              </a:rPr>
              <a:t>biopersistent</a:t>
            </a:r>
            <a:r>
              <a:rPr lang="en-US" sz="2800" dirty="0">
                <a:solidFill>
                  <a:schemeClr val="tx1"/>
                </a:solidFill>
              </a:rPr>
              <a:t> particles 1-100 nm </a:t>
            </a:r>
            <a:br>
              <a:rPr lang="en-US" sz="2800" dirty="0">
                <a:solidFill>
                  <a:schemeClr val="tx1"/>
                </a:solidFill>
              </a:rPr>
            </a:br>
            <a:r>
              <a:rPr lang="en-US" sz="2800" dirty="0">
                <a:solidFill>
                  <a:schemeClr val="tx1"/>
                </a:solidFill>
              </a:rPr>
              <a:t>(IFA, 2009, 2011)</a:t>
            </a:r>
          </a:p>
          <a:p>
            <a:pPr lvl="1">
              <a:spcAft>
                <a:spcPts val="300"/>
              </a:spcAft>
            </a:pPr>
            <a:r>
              <a:rPr lang="en-US" sz="2400" dirty="0">
                <a:solidFill>
                  <a:schemeClr val="tx1"/>
                </a:solidFill>
              </a:rPr>
              <a:t>20,000 p/cc for granular ENMs with density </a:t>
            </a:r>
            <a:br>
              <a:rPr lang="en-US" sz="2400" dirty="0">
                <a:solidFill>
                  <a:schemeClr val="tx1"/>
                </a:solidFill>
              </a:rPr>
            </a:br>
            <a:r>
              <a:rPr lang="en-US" sz="2400" dirty="0">
                <a:solidFill>
                  <a:schemeClr val="tx1"/>
                </a:solidFill>
              </a:rPr>
              <a:t>&gt; 6,000 kg/m</a:t>
            </a:r>
            <a:r>
              <a:rPr lang="en-US" sz="2400" baseline="30000" dirty="0">
                <a:solidFill>
                  <a:schemeClr val="tx1"/>
                </a:solidFill>
              </a:rPr>
              <a:t>3</a:t>
            </a:r>
          </a:p>
          <a:p>
            <a:pPr lvl="1">
              <a:spcAft>
                <a:spcPts val="300"/>
              </a:spcAft>
            </a:pPr>
            <a:r>
              <a:rPr lang="en-US" sz="2400" dirty="0">
                <a:solidFill>
                  <a:schemeClr val="tx1"/>
                </a:solidFill>
              </a:rPr>
              <a:t>40,000 p/cc for granular ENMs with density </a:t>
            </a:r>
            <a:br>
              <a:rPr lang="en-US" sz="2400" dirty="0">
                <a:solidFill>
                  <a:schemeClr val="tx1"/>
                </a:solidFill>
              </a:rPr>
            </a:br>
            <a:r>
              <a:rPr lang="en-US" sz="2400" dirty="0">
                <a:solidFill>
                  <a:schemeClr val="tx1"/>
                </a:solidFill>
              </a:rPr>
              <a:t>&lt; 6,000 kg/m</a:t>
            </a:r>
            <a:r>
              <a:rPr lang="en-US" sz="2400" baseline="30000" dirty="0">
                <a:solidFill>
                  <a:schemeClr val="tx1"/>
                </a:solidFill>
              </a:rPr>
              <a:t>3</a:t>
            </a:r>
          </a:p>
          <a:p>
            <a:pPr>
              <a:spcBef>
                <a:spcPts val="1200"/>
              </a:spcBef>
              <a:spcAft>
                <a:spcPts val="600"/>
              </a:spcAft>
              <a:buFont typeface="Wingdings" panose="05000000000000000000" pitchFamily="2" charset="2"/>
              <a:buChar char="§"/>
            </a:pPr>
            <a:r>
              <a:rPr lang="en-US" sz="2800" dirty="0">
                <a:solidFill>
                  <a:schemeClr val="tx1"/>
                </a:solidFill>
              </a:rPr>
              <a:t>20,000 p/cc above background (BSI, 2007)  </a:t>
            </a:r>
          </a:p>
          <a:p>
            <a:pPr marL="0" indent="0">
              <a:buNone/>
            </a:pPr>
            <a:endParaRPr lang="en-US" dirty="0"/>
          </a:p>
        </p:txBody>
      </p:sp>
    </p:spTree>
    <p:extLst>
      <p:ext uri="{BB962C8B-B14F-4D97-AF65-F5344CB8AC3E}">
        <p14:creationId xmlns:p14="http://schemas.microsoft.com/office/powerpoint/2010/main" val="251526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4088"/>
          </a:xfrm>
        </p:spPr>
        <p:txBody>
          <a:bodyPr>
            <a:normAutofit/>
          </a:bodyPr>
          <a:lstStyle/>
          <a:p>
            <a:pPr algn="ctr"/>
            <a:r>
              <a:rPr lang="en-US" sz="3600" b="1" dirty="0">
                <a:solidFill>
                  <a:schemeClr val="tx1"/>
                </a:solidFill>
              </a:rPr>
              <a:t>Applicable Reference Values: Mass</a:t>
            </a:r>
          </a:p>
        </p:txBody>
      </p:sp>
      <p:sp>
        <p:nvSpPr>
          <p:cNvPr id="3" name="Content Placeholder 2"/>
          <p:cNvSpPr>
            <a:spLocks noGrp="1"/>
          </p:cNvSpPr>
          <p:nvPr>
            <p:ph idx="1"/>
          </p:nvPr>
        </p:nvSpPr>
        <p:spPr>
          <a:xfrm>
            <a:off x="461079" y="1600200"/>
            <a:ext cx="8229600" cy="4648200"/>
          </a:xfrm>
        </p:spPr>
        <p:txBody>
          <a:bodyPr>
            <a:noAutofit/>
          </a:bodyPr>
          <a:lstStyle/>
          <a:p>
            <a:pPr>
              <a:spcBef>
                <a:spcPts val="0"/>
              </a:spcBef>
              <a:spcAft>
                <a:spcPts val="1200"/>
              </a:spcAft>
              <a:buFont typeface="Wingdings" panose="05000000000000000000" pitchFamily="2" charset="2"/>
              <a:buChar char="§"/>
            </a:pPr>
            <a:r>
              <a:rPr lang="en-US" sz="2400" dirty="0">
                <a:solidFill>
                  <a:schemeClr val="tx1"/>
                </a:solidFill>
              </a:rPr>
              <a:t>0.3 mg/m</a:t>
            </a:r>
            <a:r>
              <a:rPr lang="en-US" sz="2400" baseline="30000" dirty="0">
                <a:solidFill>
                  <a:schemeClr val="tx1"/>
                </a:solidFill>
              </a:rPr>
              <a:t>3</a:t>
            </a:r>
            <a:r>
              <a:rPr lang="en-US" sz="2400" dirty="0">
                <a:solidFill>
                  <a:schemeClr val="tx1"/>
                </a:solidFill>
              </a:rPr>
              <a:t> TWA for nanoscale titanium dioxide, for up to 10 hours (NIOSH CIB 63, 2011)</a:t>
            </a:r>
          </a:p>
          <a:p>
            <a:pPr>
              <a:spcBef>
                <a:spcPts val="0"/>
              </a:spcBef>
              <a:spcAft>
                <a:spcPts val="1200"/>
              </a:spcAft>
              <a:buFont typeface="Wingdings" panose="05000000000000000000" pitchFamily="2" charset="2"/>
              <a:buChar char="§"/>
            </a:pPr>
            <a:r>
              <a:rPr lang="en-US" sz="2400" dirty="0">
                <a:solidFill>
                  <a:schemeClr val="tx1"/>
                </a:solidFill>
              </a:rPr>
              <a:t>0.3 mg/m</a:t>
            </a:r>
            <a:r>
              <a:rPr lang="en-US" sz="2400" baseline="30000" dirty="0">
                <a:solidFill>
                  <a:schemeClr val="tx1"/>
                </a:solidFill>
              </a:rPr>
              <a:t>3 </a:t>
            </a:r>
            <a:r>
              <a:rPr lang="en-US" sz="2400" dirty="0">
                <a:solidFill>
                  <a:schemeClr val="tx1"/>
                </a:solidFill>
              </a:rPr>
              <a:t>TWA as an upper bound categorical guideline adjusted for other poorly soluble low toxicity (PSLT) nanoparticles (Schulte et al., </a:t>
            </a:r>
            <a:r>
              <a:rPr lang="en-US" sz="2400" i="1" dirty="0">
                <a:solidFill>
                  <a:schemeClr val="tx1"/>
                </a:solidFill>
              </a:rPr>
              <a:t>J </a:t>
            </a:r>
            <a:r>
              <a:rPr lang="en-US" sz="2400" i="1" dirty="0" err="1">
                <a:solidFill>
                  <a:schemeClr val="tx1"/>
                </a:solidFill>
              </a:rPr>
              <a:t>Nanopart</a:t>
            </a:r>
            <a:r>
              <a:rPr lang="en-US" sz="2400" i="1" dirty="0">
                <a:solidFill>
                  <a:schemeClr val="tx1"/>
                </a:solidFill>
              </a:rPr>
              <a:t> Res </a:t>
            </a:r>
            <a:r>
              <a:rPr lang="en-US" sz="2400" dirty="0">
                <a:solidFill>
                  <a:schemeClr val="tx1"/>
                </a:solidFill>
              </a:rPr>
              <a:t>2010; NIOSH CIB 63, 2011)</a:t>
            </a:r>
          </a:p>
          <a:p>
            <a:pPr>
              <a:spcBef>
                <a:spcPts val="0"/>
              </a:spcBef>
              <a:spcAft>
                <a:spcPts val="1200"/>
              </a:spcAft>
              <a:buFont typeface="Wingdings" panose="05000000000000000000" pitchFamily="2" charset="2"/>
              <a:buChar char="§"/>
            </a:pPr>
            <a:r>
              <a:rPr lang="en-US" sz="2400" dirty="0">
                <a:solidFill>
                  <a:schemeClr val="tx1"/>
                </a:solidFill>
              </a:rPr>
              <a:t>0.06 x Bulk OEL for insoluble, non-fibrous ENMs </a:t>
            </a:r>
            <a:br>
              <a:rPr lang="en-US" sz="2400" dirty="0">
                <a:solidFill>
                  <a:schemeClr val="tx1"/>
                </a:solidFill>
              </a:rPr>
            </a:br>
            <a:r>
              <a:rPr lang="en-US" sz="2400" dirty="0">
                <a:solidFill>
                  <a:schemeClr val="tx1"/>
                </a:solidFill>
              </a:rPr>
              <a:t>(BSI, Nanotechnologies-Part 2, 2007)</a:t>
            </a:r>
          </a:p>
        </p:txBody>
      </p:sp>
    </p:spTree>
    <p:extLst>
      <p:ext uri="{BB962C8B-B14F-4D97-AF65-F5344CB8AC3E}">
        <p14:creationId xmlns:p14="http://schemas.microsoft.com/office/powerpoint/2010/main" val="68179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0159-C8DF-43B0-9712-3C0842A60151}"/>
              </a:ext>
            </a:extLst>
          </p:cNvPr>
          <p:cNvSpPr>
            <a:spLocks noGrp="1"/>
          </p:cNvSpPr>
          <p:nvPr>
            <p:ph type="title"/>
          </p:nvPr>
        </p:nvSpPr>
        <p:spPr>
          <a:xfrm>
            <a:off x="457200" y="152400"/>
            <a:ext cx="8229600" cy="944562"/>
          </a:xfrm>
        </p:spPr>
        <p:txBody>
          <a:bodyPr>
            <a:normAutofit fontScale="90000"/>
          </a:bodyPr>
          <a:lstStyle/>
          <a:p>
            <a:r>
              <a:rPr lang="en-US" b="1" dirty="0">
                <a:solidFill>
                  <a:schemeClr val="tx1"/>
                </a:solidFill>
              </a:rPr>
              <a:t>Screening Approach </a:t>
            </a:r>
            <a:br>
              <a:rPr lang="en-US" b="1" dirty="0">
                <a:solidFill>
                  <a:schemeClr val="tx1"/>
                </a:solidFill>
              </a:rPr>
            </a:br>
            <a:r>
              <a:rPr lang="en-US" sz="3600" b="1" dirty="0">
                <a:solidFill>
                  <a:schemeClr val="tx1"/>
                </a:solidFill>
              </a:rPr>
              <a:t>used by EHS practitioners</a:t>
            </a:r>
            <a:endParaRPr lang="en-US" b="1" dirty="0">
              <a:solidFill>
                <a:schemeClr val="tx1"/>
              </a:solidFill>
            </a:endParaRPr>
          </a:p>
        </p:txBody>
      </p:sp>
      <p:sp>
        <p:nvSpPr>
          <p:cNvPr id="4" name="Rectangle 7">
            <a:extLst>
              <a:ext uri="{FF2B5EF4-FFF2-40B4-BE49-F238E27FC236}">
                <a16:creationId xmlns:a16="http://schemas.microsoft.com/office/drawing/2014/main" id="{44CDDA48-B444-4800-A303-A5BBB26284C8}"/>
              </a:ext>
            </a:extLst>
          </p:cNvPr>
          <p:cNvSpPr>
            <a:spLocks noChangeArrowheads="1"/>
          </p:cNvSpPr>
          <p:nvPr/>
        </p:nvSpPr>
        <p:spPr bwMode="auto">
          <a:xfrm>
            <a:off x="457200" y="1370140"/>
            <a:ext cx="8229600" cy="763460"/>
          </a:xfrm>
          <a:prstGeom prst="rect">
            <a:avLst/>
          </a:prstGeom>
          <a:noFill/>
          <a:ln>
            <a:noFill/>
          </a:ln>
          <a:effectLst/>
          <a:extLst>
            <a:ext uri="{909E8E84-426E-40DD-AFC4-6F175D3DCCD1}">
              <a14:hiddenFill xmlns:a14="http://schemas.microsoft.com/office/drawing/2010/main">
                <a:solidFill>
                  <a:srgbClr val="16264E"/>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700">
                <a:solidFill>
                  <a:schemeClr val="tx1"/>
                </a:solidFill>
                <a:latin typeface="Times New Roman" pitchFamily="18" charset="0"/>
                <a:cs typeface="Arial" charset="0"/>
              </a:defRPr>
            </a:lvl1pPr>
            <a:lvl2pPr marL="742950" indent="-285750" eaLnBrk="0" hangingPunct="0">
              <a:defRPr sz="3700">
                <a:solidFill>
                  <a:schemeClr val="tx1"/>
                </a:solidFill>
                <a:latin typeface="Times New Roman" pitchFamily="18" charset="0"/>
                <a:cs typeface="Arial" charset="0"/>
              </a:defRPr>
            </a:lvl2pPr>
            <a:lvl3pPr marL="1143000" indent="-228600" eaLnBrk="0" hangingPunct="0">
              <a:defRPr sz="3700">
                <a:solidFill>
                  <a:schemeClr val="tx1"/>
                </a:solidFill>
                <a:latin typeface="Times New Roman" pitchFamily="18" charset="0"/>
                <a:cs typeface="Arial" charset="0"/>
              </a:defRPr>
            </a:lvl3pPr>
            <a:lvl4pPr marL="1600200" indent="-228600" eaLnBrk="0" hangingPunct="0">
              <a:defRPr sz="3700">
                <a:solidFill>
                  <a:schemeClr val="tx1"/>
                </a:solidFill>
                <a:latin typeface="Times New Roman" pitchFamily="18" charset="0"/>
                <a:cs typeface="Arial" charset="0"/>
              </a:defRPr>
            </a:lvl4pPr>
            <a:lvl5pPr marL="2057400" indent="-228600" eaLnBrk="0" hangingPunct="0">
              <a:defRPr sz="37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37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37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37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3700">
                <a:solidFill>
                  <a:schemeClr val="tx1"/>
                </a:solidFill>
                <a:latin typeface="Times New Roman" pitchFamily="18" charset="0"/>
                <a:cs typeface="Arial" charset="0"/>
              </a:defRPr>
            </a:lvl9pPr>
          </a:lstStyle>
          <a:p>
            <a:pPr eaLnBrk="1" hangingPunct="1"/>
            <a:r>
              <a:rPr lang="en-US" altLang="en-US" sz="2400" b="1" i="1" dirty="0">
                <a:solidFill>
                  <a:srgbClr val="000066"/>
                </a:solidFill>
                <a:latin typeface="Arial" pitchFamily="34" charset="0"/>
                <a:cs typeface="Arial" pitchFamily="34" charset="0"/>
              </a:rPr>
              <a:t>Sampling approach currently being applied at three semiconductor manufacturing sites in the U.S. </a:t>
            </a:r>
            <a:endParaRPr lang="en-US" sz="2400" i="1" dirty="0">
              <a:solidFill>
                <a:srgbClr val="000066"/>
              </a:solidFill>
              <a:latin typeface="Arial" pitchFamily="34" charset="0"/>
              <a:cs typeface="Arial" pitchFamily="34" charset="0"/>
            </a:endParaRPr>
          </a:p>
        </p:txBody>
      </p:sp>
      <p:sp>
        <p:nvSpPr>
          <p:cNvPr id="5" name="Content Placeholder 2">
            <a:extLst>
              <a:ext uri="{FF2B5EF4-FFF2-40B4-BE49-F238E27FC236}">
                <a16:creationId xmlns:a16="http://schemas.microsoft.com/office/drawing/2014/main" id="{7D59A9F0-5720-4872-9405-AA478E9FE425}"/>
              </a:ext>
            </a:extLst>
          </p:cNvPr>
          <p:cNvSpPr>
            <a:spLocks noGrp="1"/>
          </p:cNvSpPr>
          <p:nvPr>
            <p:ph idx="1"/>
          </p:nvPr>
        </p:nvSpPr>
        <p:spPr>
          <a:xfrm>
            <a:off x="457200" y="2209800"/>
            <a:ext cx="8382000" cy="3962400"/>
          </a:xfrm>
        </p:spPr>
        <p:txBody>
          <a:bodyPr>
            <a:noAutofit/>
          </a:bodyPr>
          <a:lstStyle/>
          <a:p>
            <a:pPr marL="0" indent="0">
              <a:spcBef>
                <a:spcPts val="0"/>
              </a:spcBef>
              <a:spcAft>
                <a:spcPts val="1200"/>
              </a:spcAft>
              <a:buNone/>
            </a:pPr>
            <a:r>
              <a:rPr lang="en-US" sz="2400" dirty="0">
                <a:solidFill>
                  <a:schemeClr val="tx1"/>
                </a:solidFill>
              </a:rPr>
              <a:t>Considerations in selecting initial assessment approach:</a:t>
            </a:r>
          </a:p>
          <a:p>
            <a:pPr>
              <a:spcBef>
                <a:spcPts val="0"/>
              </a:spcBef>
              <a:spcAft>
                <a:spcPts val="600"/>
              </a:spcAft>
            </a:pPr>
            <a:r>
              <a:rPr lang="en-US" sz="2200" dirty="0">
                <a:solidFill>
                  <a:schemeClr val="tx1"/>
                </a:solidFill>
              </a:rPr>
              <a:t>Materials of interest: ubiquitous (silica, alumina)</a:t>
            </a:r>
          </a:p>
          <a:p>
            <a:pPr>
              <a:spcBef>
                <a:spcPts val="0"/>
              </a:spcBef>
              <a:spcAft>
                <a:spcPts val="600"/>
              </a:spcAft>
            </a:pPr>
            <a:r>
              <a:rPr lang="en-US" sz="2200" dirty="0">
                <a:solidFill>
                  <a:schemeClr val="tx1"/>
                </a:solidFill>
              </a:rPr>
              <a:t>Clean environments with high degree of process control</a:t>
            </a:r>
          </a:p>
          <a:p>
            <a:pPr>
              <a:spcBef>
                <a:spcPts val="0"/>
              </a:spcBef>
              <a:spcAft>
                <a:spcPts val="600"/>
              </a:spcAft>
            </a:pPr>
            <a:r>
              <a:rPr lang="en-US" sz="2200" dirty="0">
                <a:solidFill>
                  <a:schemeClr val="tx1"/>
                </a:solidFill>
              </a:rPr>
              <a:t>Short duration tasks with potential for inhalation exposure</a:t>
            </a:r>
          </a:p>
          <a:p>
            <a:pPr>
              <a:spcBef>
                <a:spcPts val="0"/>
              </a:spcBef>
              <a:spcAft>
                <a:spcPts val="600"/>
              </a:spcAft>
            </a:pPr>
            <a:r>
              <a:rPr lang="en-US" sz="2200" dirty="0">
                <a:solidFill>
                  <a:schemeClr val="tx1"/>
                </a:solidFill>
              </a:rPr>
              <a:t>Limited budget/resources (for TEM or multiple DRI sets)</a:t>
            </a:r>
          </a:p>
          <a:p>
            <a:pPr>
              <a:spcBef>
                <a:spcPts val="0"/>
              </a:spcBef>
              <a:spcAft>
                <a:spcPts val="600"/>
              </a:spcAft>
            </a:pPr>
            <a:r>
              <a:rPr lang="en-US" sz="2200" dirty="0">
                <a:solidFill>
                  <a:schemeClr val="tx1"/>
                </a:solidFill>
              </a:rPr>
              <a:t>Limits of detection and instrument specifications</a:t>
            </a:r>
          </a:p>
          <a:p>
            <a:pPr>
              <a:spcBef>
                <a:spcPts val="0"/>
              </a:spcBef>
              <a:spcAft>
                <a:spcPts val="600"/>
              </a:spcAft>
            </a:pPr>
            <a:r>
              <a:rPr lang="en-US" sz="2200" dirty="0">
                <a:solidFill>
                  <a:schemeClr val="tx1"/>
                </a:solidFill>
              </a:rPr>
              <a:t>Instruments available for rental</a:t>
            </a:r>
          </a:p>
          <a:p>
            <a:pPr>
              <a:spcBef>
                <a:spcPts val="0"/>
              </a:spcBef>
              <a:spcAft>
                <a:spcPts val="600"/>
              </a:spcAft>
            </a:pPr>
            <a:r>
              <a:rPr lang="en-US" sz="2200" dirty="0">
                <a:solidFill>
                  <a:schemeClr val="tx1"/>
                </a:solidFill>
              </a:rPr>
              <a:t>No site-specific baseline data</a:t>
            </a:r>
          </a:p>
        </p:txBody>
      </p:sp>
    </p:spTree>
    <p:extLst>
      <p:ext uri="{BB962C8B-B14F-4D97-AF65-F5344CB8AC3E}">
        <p14:creationId xmlns:p14="http://schemas.microsoft.com/office/powerpoint/2010/main" val="124319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9FFE1EBA26E479A890B4E142E83E0" ma:contentTypeVersion="8" ma:contentTypeDescription="Create a new document." ma:contentTypeScope="" ma:versionID="5a86e914a226496d5302e05f7ca0c960">
  <xsd:schema xmlns:xsd="http://www.w3.org/2001/XMLSchema" xmlns:xs="http://www.w3.org/2001/XMLSchema" xmlns:p="http://schemas.microsoft.com/office/2006/metadata/properties" xmlns:ns2="10d22b50-f4ab-40f8-bb07-7ca37843765b" xmlns:ns3="5859e65a-eda7-403f-bab6-076200154f2f" targetNamespace="http://schemas.microsoft.com/office/2006/metadata/properties" ma:root="true" ma:fieldsID="b4ea71e0b85c7b275707ba1702e667d5" ns2:_="" ns3:_="">
    <xsd:import namespace="10d22b50-f4ab-40f8-bb07-7ca37843765b"/>
    <xsd:import namespace="5859e65a-eda7-403f-bab6-076200154f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22b50-f4ab-40f8-bb07-7ca378437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59e65a-eda7-403f-bab6-076200154f2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BFAD4-7004-46E3-A9C1-EDC76F9DB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22b50-f4ab-40f8-bb07-7ca37843765b"/>
    <ds:schemaRef ds:uri="5859e65a-eda7-403f-bab6-076200154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638E00-56D5-4C13-8942-11C71625C0EF}">
  <ds:schemaRefs>
    <ds:schemaRef ds:uri="http://schemas.microsoft.com/sharepoint/v3/contenttype/forms"/>
  </ds:schemaRefs>
</ds:datastoreItem>
</file>

<file path=customXml/itemProps3.xml><?xml version="1.0" encoding="utf-8"?>
<ds:datastoreItem xmlns:ds="http://schemas.openxmlformats.org/officeDocument/2006/customXml" ds:itemID="{92A3E17F-C90A-42FE-8289-6B22CD8FFEC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59e65a-eda7-403f-bab6-076200154f2f"/>
    <ds:schemaRef ds:uri="10d22b50-f4ab-40f8-bb07-7ca37843765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15872</TotalTime>
  <Words>958</Words>
  <Application>Microsoft Office PowerPoint</Application>
  <PresentationFormat>On-screen Show (4:3)</PresentationFormat>
  <Paragraphs>146</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MS PGothic</vt:lpstr>
      <vt:lpstr>Arial</vt:lpstr>
      <vt:lpstr>Arial Narrow</vt:lpstr>
      <vt:lpstr>Calibri</vt:lpstr>
      <vt:lpstr>Tahoma</vt:lpstr>
      <vt:lpstr>Times New Roman</vt:lpstr>
      <vt:lpstr>Wingdings</vt:lpstr>
      <vt:lpstr>Office Theme</vt:lpstr>
      <vt:lpstr>Air Sampling Approaches for  Engineered Nanoparticles  used in the Semiconductor Industry</vt:lpstr>
      <vt:lpstr>Workplace Exposure Assessment</vt:lpstr>
      <vt:lpstr>Air Sampling Approaches</vt:lpstr>
      <vt:lpstr>Air Sampling Challenges</vt:lpstr>
      <vt:lpstr>Workplace Exposure Scenario: Semiconductor Fabrication</vt:lpstr>
      <vt:lpstr>Exposure Assessment Approach  used for an academic research project</vt:lpstr>
      <vt:lpstr>Applicable Reference Values: Number</vt:lpstr>
      <vt:lpstr>Applicable Reference Values: Mass</vt:lpstr>
      <vt:lpstr>Screening Approach  used by EHS practitioners</vt:lpstr>
      <vt:lpstr>Screening Approach  used by EHS practitioners</vt:lpstr>
      <vt:lpstr>Progress and Future Directions</vt:lpstr>
      <vt:lpstr>Acknowledgements and Disclaimers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McAliney</dc:creator>
  <cp:lastModifiedBy>Michele Shepard (Colden)</cp:lastModifiedBy>
  <cp:revision>417</cp:revision>
  <cp:lastPrinted>2016-05-02T14:02:06Z</cp:lastPrinted>
  <dcterms:created xsi:type="dcterms:W3CDTF">2013-05-24T16:05:36Z</dcterms:created>
  <dcterms:modified xsi:type="dcterms:W3CDTF">2018-10-08T12:17:57Z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0x01010059A9FFE1EBA26E479A890B4E142E83E0</vt:lpwstr>
  </property>
</Properties>
</file>