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4" r:id="rId7"/>
    <p:sldId id="266" r:id="rId8"/>
    <p:sldId id="268" r:id="rId9"/>
    <p:sldId id="270" r:id="rId10"/>
    <p:sldId id="272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4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8D557-DEF7-47C9-8044-B0FF79882B6E}" type="datetimeFigureOut">
              <a:rPr lang="en-US" smtClean="0"/>
              <a:t>10/4/2018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2C3B1-49CD-4C50-973B-8C8008A31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76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B5F65-A34B-479D-9AC3-0D6DA4AF2198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83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48716-4CAE-4634-8D24-B6A9CDF38E6E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20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EA29-D78A-4A57-AEA5-6E8AABD7EA14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53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4E0DF-2623-40B8-AE16-BAA38F608E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0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A1A86-E646-47D3-A216-7D2E44EFE75F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3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A4267-DB76-4DDD-8868-B650375E0C86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1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5689D-88A9-4E13-846F-9AA7A5E27AB4}" type="datetime1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28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22B4-8AFF-4521-A153-0F499CE32E85}" type="datetime1">
              <a:rPr lang="en-US" smtClean="0"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9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54420-266B-44FB-BB96-AF6F0535BB35}" type="datetime1">
              <a:rPr lang="en-US" smtClean="0"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0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8161B-7684-4D11-9457-C728EDFF8A0E}" type="datetime1">
              <a:rPr lang="en-US" smtClean="0"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8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89E9B-7C3F-411E-ADE5-931A2992629F}" type="datetime1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62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44D22-44F8-4848-BD4A-29111002E305}" type="datetime1">
              <a:rPr lang="en-US" smtClean="0"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4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202F8-E977-42DC-8351-789BA56ACA19}" type="datetime1">
              <a:rPr lang="en-US" smtClean="0"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08B7-6062-4660-BAEB-6D89D9EDF5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6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Assessing exposure and health effects for nanomaterial workers: Epidemiologic and biomarker approaches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Paul A. Schulte, Ph.D.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Centers for Disease Control and Prevention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Institute for Occupational Safety and Health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Cincinnati, OH USA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3966" y="5552108"/>
            <a:ext cx="5116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findings and conclusions in this report are those of the author and do not necessarily represent the views of the National Institute for Occupational Safety and Health.</a:t>
            </a: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598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2"/>
          <p:cNvSpPr>
            <a:spLocks noChangeShapeType="1"/>
          </p:cNvSpPr>
          <p:nvPr/>
        </p:nvSpPr>
        <p:spPr bwMode="auto">
          <a:xfrm>
            <a:off x="2237186" y="2259806"/>
            <a:ext cx="5058965" cy="0"/>
          </a:xfrm>
          <a:prstGeom prst="line">
            <a:avLst/>
          </a:prstGeom>
          <a:noFill/>
          <a:ln w="12700">
            <a:solidFill>
              <a:srgbClr val="0093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1" name="Line 3"/>
          <p:cNvSpPr>
            <a:spLocks noChangeShapeType="1"/>
          </p:cNvSpPr>
          <p:nvPr/>
        </p:nvSpPr>
        <p:spPr bwMode="auto">
          <a:xfrm>
            <a:off x="2237185" y="2784872"/>
            <a:ext cx="3770709" cy="0"/>
          </a:xfrm>
          <a:prstGeom prst="line">
            <a:avLst/>
          </a:prstGeom>
          <a:noFill/>
          <a:ln w="12700">
            <a:solidFill>
              <a:srgbClr val="0093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2237186" y="3312319"/>
            <a:ext cx="5058965" cy="0"/>
          </a:xfrm>
          <a:prstGeom prst="line">
            <a:avLst/>
          </a:prstGeom>
          <a:noFill/>
          <a:ln w="12700">
            <a:solidFill>
              <a:srgbClr val="0093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2237186" y="3836194"/>
            <a:ext cx="5058965" cy="0"/>
          </a:xfrm>
          <a:prstGeom prst="line">
            <a:avLst/>
          </a:prstGeom>
          <a:noFill/>
          <a:ln w="12700">
            <a:solidFill>
              <a:srgbClr val="0093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237186" y="4361260"/>
            <a:ext cx="5058965" cy="0"/>
          </a:xfrm>
          <a:prstGeom prst="line">
            <a:avLst/>
          </a:prstGeom>
          <a:noFill/>
          <a:ln w="12700">
            <a:solidFill>
              <a:srgbClr val="0093D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237186" y="4887516"/>
            <a:ext cx="505896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V="1">
            <a:off x="2278856" y="2257426"/>
            <a:ext cx="0" cy="263128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7657" name="Freeform 9"/>
          <p:cNvSpPr>
            <a:spLocks/>
          </p:cNvSpPr>
          <p:nvPr/>
        </p:nvSpPr>
        <p:spPr bwMode="auto">
          <a:xfrm>
            <a:off x="2621758" y="4893469"/>
            <a:ext cx="107156" cy="82154"/>
          </a:xfrm>
          <a:custGeom>
            <a:avLst/>
            <a:gdLst>
              <a:gd name="T0" fmla="*/ 0 w 109"/>
              <a:gd name="T1" fmla="*/ 2147483647 h 83"/>
              <a:gd name="T2" fmla="*/ 2147483647 w 109"/>
              <a:gd name="T3" fmla="*/ 0 h 83"/>
              <a:gd name="T4" fmla="*/ 2147483647 w 109"/>
              <a:gd name="T5" fmla="*/ 2147483647 h 83"/>
              <a:gd name="T6" fmla="*/ 0 w 109"/>
              <a:gd name="T7" fmla="*/ 2147483647 h 83"/>
              <a:gd name="T8" fmla="*/ 0 60000 65536"/>
              <a:gd name="T9" fmla="*/ 0 60000 65536"/>
              <a:gd name="T10" fmla="*/ 0 60000 65536"/>
              <a:gd name="T11" fmla="*/ 0 60000 65536"/>
              <a:gd name="T12" fmla="*/ 0 w 109"/>
              <a:gd name="T13" fmla="*/ 0 h 83"/>
              <a:gd name="T14" fmla="*/ 109 w 109"/>
              <a:gd name="T15" fmla="*/ 83 h 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9" h="83">
                <a:moveTo>
                  <a:pt x="0" y="83"/>
                </a:moveTo>
                <a:lnTo>
                  <a:pt x="54" y="0"/>
                </a:lnTo>
                <a:lnTo>
                  <a:pt x="109" y="83"/>
                </a:lnTo>
                <a:lnTo>
                  <a:pt x="0" y="8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27658" name="Freeform 10"/>
          <p:cNvSpPr>
            <a:spLocks/>
          </p:cNvSpPr>
          <p:nvPr/>
        </p:nvSpPr>
        <p:spPr bwMode="auto">
          <a:xfrm>
            <a:off x="3327799" y="4893469"/>
            <a:ext cx="107156" cy="82154"/>
          </a:xfrm>
          <a:custGeom>
            <a:avLst/>
            <a:gdLst>
              <a:gd name="T0" fmla="*/ 0 w 109"/>
              <a:gd name="T1" fmla="*/ 2147483647 h 83"/>
              <a:gd name="T2" fmla="*/ 2147483647 w 109"/>
              <a:gd name="T3" fmla="*/ 0 h 83"/>
              <a:gd name="T4" fmla="*/ 2147483647 w 109"/>
              <a:gd name="T5" fmla="*/ 2147483647 h 83"/>
              <a:gd name="T6" fmla="*/ 0 w 109"/>
              <a:gd name="T7" fmla="*/ 2147483647 h 83"/>
              <a:gd name="T8" fmla="*/ 0 60000 65536"/>
              <a:gd name="T9" fmla="*/ 0 60000 65536"/>
              <a:gd name="T10" fmla="*/ 0 60000 65536"/>
              <a:gd name="T11" fmla="*/ 0 60000 65536"/>
              <a:gd name="T12" fmla="*/ 0 w 109"/>
              <a:gd name="T13" fmla="*/ 0 h 83"/>
              <a:gd name="T14" fmla="*/ 109 w 109"/>
              <a:gd name="T15" fmla="*/ 83 h 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9" h="83">
                <a:moveTo>
                  <a:pt x="0" y="83"/>
                </a:moveTo>
                <a:lnTo>
                  <a:pt x="56" y="0"/>
                </a:lnTo>
                <a:lnTo>
                  <a:pt x="109" y="83"/>
                </a:lnTo>
                <a:lnTo>
                  <a:pt x="0" y="8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27659" name="Freeform 11"/>
          <p:cNvSpPr>
            <a:spLocks/>
          </p:cNvSpPr>
          <p:nvPr/>
        </p:nvSpPr>
        <p:spPr bwMode="auto">
          <a:xfrm>
            <a:off x="5960270" y="4893469"/>
            <a:ext cx="107156" cy="82154"/>
          </a:xfrm>
          <a:custGeom>
            <a:avLst/>
            <a:gdLst>
              <a:gd name="T0" fmla="*/ 0 w 108"/>
              <a:gd name="T1" fmla="*/ 2147483647 h 83"/>
              <a:gd name="T2" fmla="*/ 2147483647 w 108"/>
              <a:gd name="T3" fmla="*/ 0 h 83"/>
              <a:gd name="T4" fmla="*/ 2147483647 w 108"/>
              <a:gd name="T5" fmla="*/ 2147483647 h 83"/>
              <a:gd name="T6" fmla="*/ 0 w 108"/>
              <a:gd name="T7" fmla="*/ 2147483647 h 83"/>
              <a:gd name="T8" fmla="*/ 0 60000 65536"/>
              <a:gd name="T9" fmla="*/ 0 60000 65536"/>
              <a:gd name="T10" fmla="*/ 0 60000 65536"/>
              <a:gd name="T11" fmla="*/ 0 60000 65536"/>
              <a:gd name="T12" fmla="*/ 0 w 108"/>
              <a:gd name="T13" fmla="*/ 0 h 83"/>
              <a:gd name="T14" fmla="*/ 108 w 108"/>
              <a:gd name="T15" fmla="*/ 83 h 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8" h="83">
                <a:moveTo>
                  <a:pt x="0" y="83"/>
                </a:moveTo>
                <a:lnTo>
                  <a:pt x="54" y="0"/>
                </a:lnTo>
                <a:lnTo>
                  <a:pt x="108" y="83"/>
                </a:lnTo>
                <a:lnTo>
                  <a:pt x="0" y="8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27660" name="Freeform 12"/>
          <p:cNvSpPr>
            <a:spLocks/>
          </p:cNvSpPr>
          <p:nvPr/>
        </p:nvSpPr>
        <p:spPr bwMode="auto">
          <a:xfrm>
            <a:off x="6605589" y="4893470"/>
            <a:ext cx="107156" cy="79772"/>
          </a:xfrm>
          <a:custGeom>
            <a:avLst/>
            <a:gdLst>
              <a:gd name="T0" fmla="*/ 0 w 109"/>
              <a:gd name="T1" fmla="*/ 2147483647 h 81"/>
              <a:gd name="T2" fmla="*/ 2147483647 w 109"/>
              <a:gd name="T3" fmla="*/ 0 h 81"/>
              <a:gd name="T4" fmla="*/ 2147483647 w 109"/>
              <a:gd name="T5" fmla="*/ 2147483647 h 81"/>
              <a:gd name="T6" fmla="*/ 0 w 109"/>
              <a:gd name="T7" fmla="*/ 2147483647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09"/>
              <a:gd name="T13" fmla="*/ 0 h 81"/>
              <a:gd name="T14" fmla="*/ 109 w 10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9" h="81">
                <a:moveTo>
                  <a:pt x="0" y="81"/>
                </a:moveTo>
                <a:lnTo>
                  <a:pt x="56" y="0"/>
                </a:lnTo>
                <a:lnTo>
                  <a:pt x="109" y="81"/>
                </a:lnTo>
                <a:lnTo>
                  <a:pt x="0" y="81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27661" name="Freeform 13"/>
          <p:cNvSpPr>
            <a:spLocks/>
          </p:cNvSpPr>
          <p:nvPr/>
        </p:nvSpPr>
        <p:spPr bwMode="auto">
          <a:xfrm>
            <a:off x="4376739" y="4894660"/>
            <a:ext cx="108347" cy="80963"/>
          </a:xfrm>
          <a:custGeom>
            <a:avLst/>
            <a:gdLst>
              <a:gd name="T0" fmla="*/ 0 w 109"/>
              <a:gd name="T1" fmla="*/ 2147483647 h 81"/>
              <a:gd name="T2" fmla="*/ 2147483647 w 109"/>
              <a:gd name="T3" fmla="*/ 0 h 81"/>
              <a:gd name="T4" fmla="*/ 2147483647 w 109"/>
              <a:gd name="T5" fmla="*/ 2147483647 h 81"/>
              <a:gd name="T6" fmla="*/ 0 w 109"/>
              <a:gd name="T7" fmla="*/ 2147483647 h 81"/>
              <a:gd name="T8" fmla="*/ 0 60000 65536"/>
              <a:gd name="T9" fmla="*/ 0 60000 65536"/>
              <a:gd name="T10" fmla="*/ 0 60000 65536"/>
              <a:gd name="T11" fmla="*/ 0 60000 65536"/>
              <a:gd name="T12" fmla="*/ 0 w 109"/>
              <a:gd name="T13" fmla="*/ 0 h 81"/>
              <a:gd name="T14" fmla="*/ 109 w 109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9" h="81">
                <a:moveTo>
                  <a:pt x="0" y="81"/>
                </a:moveTo>
                <a:lnTo>
                  <a:pt x="56" y="0"/>
                </a:lnTo>
                <a:lnTo>
                  <a:pt x="109" y="81"/>
                </a:lnTo>
                <a:lnTo>
                  <a:pt x="0" y="81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sp>
        <p:nvSpPr>
          <p:cNvPr id="27662" name="Freeform 14"/>
          <p:cNvSpPr>
            <a:spLocks/>
          </p:cNvSpPr>
          <p:nvPr/>
        </p:nvSpPr>
        <p:spPr bwMode="auto">
          <a:xfrm>
            <a:off x="5144691" y="4893469"/>
            <a:ext cx="108347" cy="82154"/>
          </a:xfrm>
          <a:custGeom>
            <a:avLst/>
            <a:gdLst>
              <a:gd name="T0" fmla="*/ 0 w 110"/>
              <a:gd name="T1" fmla="*/ 2147483647 h 83"/>
              <a:gd name="T2" fmla="*/ 2147483647 w 110"/>
              <a:gd name="T3" fmla="*/ 0 h 83"/>
              <a:gd name="T4" fmla="*/ 2147483647 w 110"/>
              <a:gd name="T5" fmla="*/ 2147483647 h 83"/>
              <a:gd name="T6" fmla="*/ 0 w 110"/>
              <a:gd name="T7" fmla="*/ 2147483647 h 83"/>
              <a:gd name="T8" fmla="*/ 0 60000 65536"/>
              <a:gd name="T9" fmla="*/ 0 60000 65536"/>
              <a:gd name="T10" fmla="*/ 0 60000 65536"/>
              <a:gd name="T11" fmla="*/ 0 60000 65536"/>
              <a:gd name="T12" fmla="*/ 0 w 110"/>
              <a:gd name="T13" fmla="*/ 0 h 83"/>
              <a:gd name="T14" fmla="*/ 110 w 110"/>
              <a:gd name="T15" fmla="*/ 83 h 8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" h="83">
                <a:moveTo>
                  <a:pt x="0" y="83"/>
                </a:moveTo>
                <a:lnTo>
                  <a:pt x="56" y="0"/>
                </a:lnTo>
                <a:lnTo>
                  <a:pt x="110" y="83"/>
                </a:lnTo>
                <a:lnTo>
                  <a:pt x="0" y="8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sz="1350"/>
          </a:p>
        </p:txBody>
      </p:sp>
      <p:grpSp>
        <p:nvGrpSpPr>
          <p:cNvPr id="27663" name="Group 15"/>
          <p:cNvGrpSpPr>
            <a:grpSpLocks/>
          </p:cNvGrpSpPr>
          <p:nvPr/>
        </p:nvGrpSpPr>
        <p:grpSpPr bwMode="auto">
          <a:xfrm>
            <a:off x="3482580" y="3176588"/>
            <a:ext cx="3717131" cy="1687116"/>
            <a:chOff x="997" y="1307"/>
            <a:chExt cx="3765" cy="1709"/>
          </a:xfrm>
        </p:grpSpPr>
        <p:sp>
          <p:nvSpPr>
            <p:cNvPr id="27697" name="Freeform 16"/>
            <p:cNvSpPr>
              <a:spLocks/>
            </p:cNvSpPr>
            <p:nvPr/>
          </p:nvSpPr>
          <p:spPr bwMode="auto">
            <a:xfrm>
              <a:off x="997" y="2128"/>
              <a:ext cx="3765" cy="888"/>
            </a:xfrm>
            <a:custGeom>
              <a:avLst/>
              <a:gdLst>
                <a:gd name="T0" fmla="*/ 0 w 3765"/>
                <a:gd name="T1" fmla="*/ 888 h 888"/>
                <a:gd name="T2" fmla="*/ 71 w 3765"/>
                <a:gd name="T3" fmla="*/ 881 h 888"/>
                <a:gd name="T4" fmla="*/ 153 w 3765"/>
                <a:gd name="T5" fmla="*/ 869 h 888"/>
                <a:gd name="T6" fmla="*/ 245 w 3765"/>
                <a:gd name="T7" fmla="*/ 856 h 888"/>
                <a:gd name="T8" fmla="*/ 349 w 3765"/>
                <a:gd name="T9" fmla="*/ 839 h 888"/>
                <a:gd name="T10" fmla="*/ 577 w 3765"/>
                <a:gd name="T11" fmla="*/ 798 h 888"/>
                <a:gd name="T12" fmla="*/ 834 w 3765"/>
                <a:gd name="T13" fmla="*/ 748 h 888"/>
                <a:gd name="T14" fmla="*/ 1112 w 3765"/>
                <a:gd name="T15" fmla="*/ 693 h 888"/>
                <a:gd name="T16" fmla="*/ 1406 w 3765"/>
                <a:gd name="T17" fmla="*/ 631 h 888"/>
                <a:gd name="T18" fmla="*/ 1707 w 3765"/>
                <a:gd name="T19" fmla="*/ 566 h 888"/>
                <a:gd name="T20" fmla="*/ 2012 w 3765"/>
                <a:gd name="T21" fmla="*/ 497 h 888"/>
                <a:gd name="T22" fmla="*/ 2313 w 3765"/>
                <a:gd name="T23" fmla="*/ 426 h 888"/>
                <a:gd name="T24" fmla="*/ 2603 w 3765"/>
                <a:gd name="T25" fmla="*/ 355 h 888"/>
                <a:gd name="T26" fmla="*/ 2875 w 3765"/>
                <a:gd name="T27" fmla="*/ 286 h 888"/>
                <a:gd name="T28" fmla="*/ 3125 w 3765"/>
                <a:gd name="T29" fmla="*/ 219 h 888"/>
                <a:gd name="T30" fmla="*/ 3240 w 3765"/>
                <a:gd name="T31" fmla="*/ 186 h 888"/>
                <a:gd name="T32" fmla="*/ 3345 w 3765"/>
                <a:gd name="T33" fmla="*/ 153 h 888"/>
                <a:gd name="T34" fmla="*/ 3443 w 3765"/>
                <a:gd name="T35" fmla="*/ 125 h 888"/>
                <a:gd name="T36" fmla="*/ 3529 w 3765"/>
                <a:gd name="T37" fmla="*/ 96 h 888"/>
                <a:gd name="T38" fmla="*/ 3606 w 3765"/>
                <a:gd name="T39" fmla="*/ 69 h 888"/>
                <a:gd name="T40" fmla="*/ 3673 w 3765"/>
                <a:gd name="T41" fmla="*/ 44 h 888"/>
                <a:gd name="T42" fmla="*/ 3725 w 3765"/>
                <a:gd name="T43" fmla="*/ 21 h 888"/>
                <a:gd name="T44" fmla="*/ 3765 w 3765"/>
                <a:gd name="T45" fmla="*/ 0 h 88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765"/>
                <a:gd name="T70" fmla="*/ 0 h 888"/>
                <a:gd name="T71" fmla="*/ 3765 w 3765"/>
                <a:gd name="T72" fmla="*/ 888 h 88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765" h="888">
                  <a:moveTo>
                    <a:pt x="0" y="888"/>
                  </a:moveTo>
                  <a:lnTo>
                    <a:pt x="71" y="881"/>
                  </a:lnTo>
                  <a:lnTo>
                    <a:pt x="153" y="869"/>
                  </a:lnTo>
                  <a:lnTo>
                    <a:pt x="245" y="856"/>
                  </a:lnTo>
                  <a:lnTo>
                    <a:pt x="349" y="839"/>
                  </a:lnTo>
                  <a:lnTo>
                    <a:pt x="577" y="798"/>
                  </a:lnTo>
                  <a:lnTo>
                    <a:pt x="834" y="748"/>
                  </a:lnTo>
                  <a:lnTo>
                    <a:pt x="1112" y="693"/>
                  </a:lnTo>
                  <a:lnTo>
                    <a:pt x="1406" y="631"/>
                  </a:lnTo>
                  <a:lnTo>
                    <a:pt x="1707" y="566"/>
                  </a:lnTo>
                  <a:lnTo>
                    <a:pt x="2012" y="497"/>
                  </a:lnTo>
                  <a:lnTo>
                    <a:pt x="2313" y="426"/>
                  </a:lnTo>
                  <a:lnTo>
                    <a:pt x="2603" y="355"/>
                  </a:lnTo>
                  <a:lnTo>
                    <a:pt x="2875" y="286"/>
                  </a:lnTo>
                  <a:lnTo>
                    <a:pt x="3125" y="219"/>
                  </a:lnTo>
                  <a:lnTo>
                    <a:pt x="3240" y="186"/>
                  </a:lnTo>
                  <a:lnTo>
                    <a:pt x="3345" y="153"/>
                  </a:lnTo>
                  <a:lnTo>
                    <a:pt x="3443" y="125"/>
                  </a:lnTo>
                  <a:lnTo>
                    <a:pt x="3529" y="96"/>
                  </a:lnTo>
                  <a:lnTo>
                    <a:pt x="3606" y="69"/>
                  </a:lnTo>
                  <a:lnTo>
                    <a:pt x="3673" y="44"/>
                  </a:lnTo>
                  <a:lnTo>
                    <a:pt x="3725" y="21"/>
                  </a:lnTo>
                  <a:lnTo>
                    <a:pt x="3765" y="0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7698" name="Freeform 17"/>
            <p:cNvSpPr>
              <a:spLocks/>
            </p:cNvSpPr>
            <p:nvPr/>
          </p:nvSpPr>
          <p:spPr bwMode="auto">
            <a:xfrm>
              <a:off x="2322" y="2445"/>
              <a:ext cx="2391" cy="332"/>
            </a:xfrm>
            <a:custGeom>
              <a:avLst/>
              <a:gdLst>
                <a:gd name="T0" fmla="*/ 0 w 2391"/>
                <a:gd name="T1" fmla="*/ 332 h 332"/>
                <a:gd name="T2" fmla="*/ 138 w 2391"/>
                <a:gd name="T3" fmla="*/ 316 h 332"/>
                <a:gd name="T4" fmla="*/ 286 w 2391"/>
                <a:gd name="T5" fmla="*/ 299 h 332"/>
                <a:gd name="T6" fmla="*/ 441 w 2391"/>
                <a:gd name="T7" fmla="*/ 280 h 332"/>
                <a:gd name="T8" fmla="*/ 605 w 2391"/>
                <a:gd name="T9" fmla="*/ 261 h 332"/>
                <a:gd name="T10" fmla="*/ 771 w 2391"/>
                <a:gd name="T11" fmla="*/ 238 h 332"/>
                <a:gd name="T12" fmla="*/ 940 w 2391"/>
                <a:gd name="T13" fmla="*/ 214 h 332"/>
                <a:gd name="T14" fmla="*/ 1111 w 2391"/>
                <a:gd name="T15" fmla="*/ 190 h 332"/>
                <a:gd name="T16" fmla="*/ 1282 w 2391"/>
                <a:gd name="T17" fmla="*/ 167 h 332"/>
                <a:gd name="T18" fmla="*/ 1449 w 2391"/>
                <a:gd name="T19" fmla="*/ 142 h 332"/>
                <a:gd name="T20" fmla="*/ 1612 w 2391"/>
                <a:gd name="T21" fmla="*/ 119 h 332"/>
                <a:gd name="T22" fmla="*/ 1767 w 2391"/>
                <a:gd name="T23" fmla="*/ 94 h 332"/>
                <a:gd name="T24" fmla="*/ 1915 w 2391"/>
                <a:gd name="T25" fmla="*/ 72 h 332"/>
                <a:gd name="T26" fmla="*/ 2053 w 2391"/>
                <a:gd name="T27" fmla="*/ 51 h 332"/>
                <a:gd name="T28" fmla="*/ 2180 w 2391"/>
                <a:gd name="T29" fmla="*/ 32 h 332"/>
                <a:gd name="T30" fmla="*/ 2293 w 2391"/>
                <a:gd name="T31" fmla="*/ 15 h 332"/>
                <a:gd name="T32" fmla="*/ 2391 w 2391"/>
                <a:gd name="T33" fmla="*/ 0 h 3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91"/>
                <a:gd name="T52" fmla="*/ 0 h 332"/>
                <a:gd name="T53" fmla="*/ 2391 w 2391"/>
                <a:gd name="T54" fmla="*/ 332 h 3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91" h="332">
                  <a:moveTo>
                    <a:pt x="0" y="332"/>
                  </a:moveTo>
                  <a:lnTo>
                    <a:pt x="138" y="316"/>
                  </a:lnTo>
                  <a:lnTo>
                    <a:pt x="286" y="299"/>
                  </a:lnTo>
                  <a:lnTo>
                    <a:pt x="441" y="280"/>
                  </a:lnTo>
                  <a:lnTo>
                    <a:pt x="605" y="261"/>
                  </a:lnTo>
                  <a:lnTo>
                    <a:pt x="771" y="238"/>
                  </a:lnTo>
                  <a:lnTo>
                    <a:pt x="940" y="214"/>
                  </a:lnTo>
                  <a:lnTo>
                    <a:pt x="1111" y="190"/>
                  </a:lnTo>
                  <a:lnTo>
                    <a:pt x="1282" y="167"/>
                  </a:lnTo>
                  <a:lnTo>
                    <a:pt x="1449" y="142"/>
                  </a:lnTo>
                  <a:lnTo>
                    <a:pt x="1612" y="119"/>
                  </a:lnTo>
                  <a:lnTo>
                    <a:pt x="1767" y="94"/>
                  </a:lnTo>
                  <a:lnTo>
                    <a:pt x="1915" y="72"/>
                  </a:lnTo>
                  <a:lnTo>
                    <a:pt x="2053" y="51"/>
                  </a:lnTo>
                  <a:lnTo>
                    <a:pt x="2180" y="32"/>
                  </a:lnTo>
                  <a:lnTo>
                    <a:pt x="2293" y="15"/>
                  </a:lnTo>
                  <a:lnTo>
                    <a:pt x="2391" y="0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7699" name="Freeform 18"/>
            <p:cNvSpPr>
              <a:spLocks/>
            </p:cNvSpPr>
            <p:nvPr/>
          </p:nvSpPr>
          <p:spPr bwMode="auto">
            <a:xfrm>
              <a:off x="2541" y="1589"/>
              <a:ext cx="2078" cy="1140"/>
            </a:xfrm>
            <a:custGeom>
              <a:avLst/>
              <a:gdLst>
                <a:gd name="T0" fmla="*/ 0 w 2078"/>
                <a:gd name="T1" fmla="*/ 1140 h 1140"/>
                <a:gd name="T2" fmla="*/ 88 w 2078"/>
                <a:gd name="T3" fmla="*/ 1109 h 1140"/>
                <a:gd name="T4" fmla="*/ 173 w 2078"/>
                <a:gd name="T5" fmla="*/ 1076 h 1140"/>
                <a:gd name="T6" fmla="*/ 257 w 2078"/>
                <a:gd name="T7" fmla="*/ 1042 h 1140"/>
                <a:gd name="T8" fmla="*/ 339 w 2078"/>
                <a:gd name="T9" fmla="*/ 1009 h 1140"/>
                <a:gd name="T10" fmla="*/ 422 w 2078"/>
                <a:gd name="T11" fmla="*/ 973 h 1140"/>
                <a:gd name="T12" fmla="*/ 501 w 2078"/>
                <a:gd name="T13" fmla="*/ 936 h 1140"/>
                <a:gd name="T14" fmla="*/ 579 w 2078"/>
                <a:gd name="T15" fmla="*/ 900 h 1140"/>
                <a:gd name="T16" fmla="*/ 656 w 2078"/>
                <a:gd name="T17" fmla="*/ 863 h 1140"/>
                <a:gd name="T18" fmla="*/ 733 w 2078"/>
                <a:gd name="T19" fmla="*/ 825 h 1140"/>
                <a:gd name="T20" fmla="*/ 806 w 2078"/>
                <a:gd name="T21" fmla="*/ 786 h 1140"/>
                <a:gd name="T22" fmla="*/ 879 w 2078"/>
                <a:gd name="T23" fmla="*/ 748 h 1140"/>
                <a:gd name="T24" fmla="*/ 950 w 2078"/>
                <a:gd name="T25" fmla="*/ 710 h 1140"/>
                <a:gd name="T26" fmla="*/ 1088 w 2078"/>
                <a:gd name="T27" fmla="*/ 631 h 1140"/>
                <a:gd name="T28" fmla="*/ 1220 w 2078"/>
                <a:gd name="T29" fmla="*/ 552 h 1140"/>
                <a:gd name="T30" fmla="*/ 1347 w 2078"/>
                <a:gd name="T31" fmla="*/ 476 h 1140"/>
                <a:gd name="T32" fmla="*/ 1469 w 2078"/>
                <a:gd name="T33" fmla="*/ 399 h 1140"/>
                <a:gd name="T34" fmla="*/ 1584 w 2078"/>
                <a:gd name="T35" fmla="*/ 324 h 1140"/>
                <a:gd name="T36" fmla="*/ 1694 w 2078"/>
                <a:gd name="T37" fmla="*/ 251 h 1140"/>
                <a:gd name="T38" fmla="*/ 1797 w 2078"/>
                <a:gd name="T39" fmla="*/ 182 h 1140"/>
                <a:gd name="T40" fmla="*/ 1897 w 2078"/>
                <a:gd name="T41" fmla="*/ 117 h 1140"/>
                <a:gd name="T42" fmla="*/ 1989 w 2078"/>
                <a:gd name="T43" fmla="*/ 55 h 1140"/>
                <a:gd name="T44" fmla="*/ 2078 w 2078"/>
                <a:gd name="T45" fmla="*/ 0 h 114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078"/>
                <a:gd name="T70" fmla="*/ 0 h 1140"/>
                <a:gd name="T71" fmla="*/ 2078 w 2078"/>
                <a:gd name="T72" fmla="*/ 1140 h 114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078" h="1140">
                  <a:moveTo>
                    <a:pt x="0" y="1140"/>
                  </a:moveTo>
                  <a:lnTo>
                    <a:pt x="88" y="1109"/>
                  </a:lnTo>
                  <a:lnTo>
                    <a:pt x="173" y="1076"/>
                  </a:lnTo>
                  <a:lnTo>
                    <a:pt x="257" y="1042"/>
                  </a:lnTo>
                  <a:lnTo>
                    <a:pt x="339" y="1009"/>
                  </a:lnTo>
                  <a:lnTo>
                    <a:pt x="422" y="973"/>
                  </a:lnTo>
                  <a:lnTo>
                    <a:pt x="501" y="936"/>
                  </a:lnTo>
                  <a:lnTo>
                    <a:pt x="579" y="900"/>
                  </a:lnTo>
                  <a:lnTo>
                    <a:pt x="656" y="863"/>
                  </a:lnTo>
                  <a:lnTo>
                    <a:pt x="733" y="825"/>
                  </a:lnTo>
                  <a:lnTo>
                    <a:pt x="806" y="786"/>
                  </a:lnTo>
                  <a:lnTo>
                    <a:pt x="879" y="748"/>
                  </a:lnTo>
                  <a:lnTo>
                    <a:pt x="950" y="710"/>
                  </a:lnTo>
                  <a:lnTo>
                    <a:pt x="1088" y="631"/>
                  </a:lnTo>
                  <a:lnTo>
                    <a:pt x="1220" y="552"/>
                  </a:lnTo>
                  <a:lnTo>
                    <a:pt x="1347" y="476"/>
                  </a:lnTo>
                  <a:lnTo>
                    <a:pt x="1469" y="399"/>
                  </a:lnTo>
                  <a:lnTo>
                    <a:pt x="1584" y="324"/>
                  </a:lnTo>
                  <a:lnTo>
                    <a:pt x="1694" y="251"/>
                  </a:lnTo>
                  <a:lnTo>
                    <a:pt x="1797" y="182"/>
                  </a:lnTo>
                  <a:lnTo>
                    <a:pt x="1897" y="117"/>
                  </a:lnTo>
                  <a:lnTo>
                    <a:pt x="1989" y="55"/>
                  </a:lnTo>
                  <a:lnTo>
                    <a:pt x="2078" y="0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7700" name="Freeform 19"/>
            <p:cNvSpPr>
              <a:spLocks/>
            </p:cNvSpPr>
            <p:nvPr/>
          </p:nvSpPr>
          <p:spPr bwMode="auto">
            <a:xfrm>
              <a:off x="2539" y="1307"/>
              <a:ext cx="1805" cy="1420"/>
            </a:xfrm>
            <a:custGeom>
              <a:avLst/>
              <a:gdLst>
                <a:gd name="T0" fmla="*/ 0 w 1805"/>
                <a:gd name="T1" fmla="*/ 1420 h 1420"/>
                <a:gd name="T2" fmla="*/ 171 w 1805"/>
                <a:gd name="T3" fmla="*/ 1285 h 1420"/>
                <a:gd name="T4" fmla="*/ 328 w 1805"/>
                <a:gd name="T5" fmla="*/ 1157 h 1420"/>
                <a:gd name="T6" fmla="*/ 478 w 1805"/>
                <a:gd name="T7" fmla="*/ 1036 h 1420"/>
                <a:gd name="T8" fmla="*/ 618 w 1805"/>
                <a:gd name="T9" fmla="*/ 923 h 1420"/>
                <a:gd name="T10" fmla="*/ 748 w 1805"/>
                <a:gd name="T11" fmla="*/ 815 h 1420"/>
                <a:gd name="T12" fmla="*/ 871 w 1805"/>
                <a:gd name="T13" fmla="*/ 715 h 1420"/>
                <a:gd name="T14" fmla="*/ 986 w 1805"/>
                <a:gd name="T15" fmla="*/ 621 h 1420"/>
                <a:gd name="T16" fmla="*/ 1093 w 1805"/>
                <a:gd name="T17" fmla="*/ 533 h 1420"/>
                <a:gd name="T18" fmla="*/ 1197 w 1805"/>
                <a:gd name="T19" fmla="*/ 451 h 1420"/>
                <a:gd name="T20" fmla="*/ 1295 w 1805"/>
                <a:gd name="T21" fmla="*/ 374 h 1420"/>
                <a:gd name="T22" fmla="*/ 1387 w 1805"/>
                <a:gd name="T23" fmla="*/ 301 h 1420"/>
                <a:gd name="T24" fmla="*/ 1475 w 1805"/>
                <a:gd name="T25" fmla="*/ 232 h 1420"/>
                <a:gd name="T26" fmla="*/ 1562 w 1805"/>
                <a:gd name="T27" fmla="*/ 168 h 1420"/>
                <a:gd name="T28" fmla="*/ 1644 w 1805"/>
                <a:gd name="T29" fmla="*/ 109 h 1420"/>
                <a:gd name="T30" fmla="*/ 1727 w 1805"/>
                <a:gd name="T31" fmla="*/ 53 h 1420"/>
                <a:gd name="T32" fmla="*/ 1805 w 1805"/>
                <a:gd name="T33" fmla="*/ 0 h 142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805"/>
                <a:gd name="T52" fmla="*/ 0 h 1420"/>
                <a:gd name="T53" fmla="*/ 1805 w 1805"/>
                <a:gd name="T54" fmla="*/ 1420 h 142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805" h="1420">
                  <a:moveTo>
                    <a:pt x="0" y="1420"/>
                  </a:moveTo>
                  <a:lnTo>
                    <a:pt x="171" y="1285"/>
                  </a:lnTo>
                  <a:lnTo>
                    <a:pt x="328" y="1157"/>
                  </a:lnTo>
                  <a:lnTo>
                    <a:pt x="478" y="1036"/>
                  </a:lnTo>
                  <a:lnTo>
                    <a:pt x="618" y="923"/>
                  </a:lnTo>
                  <a:lnTo>
                    <a:pt x="748" y="815"/>
                  </a:lnTo>
                  <a:lnTo>
                    <a:pt x="871" y="715"/>
                  </a:lnTo>
                  <a:lnTo>
                    <a:pt x="986" y="621"/>
                  </a:lnTo>
                  <a:lnTo>
                    <a:pt x="1093" y="533"/>
                  </a:lnTo>
                  <a:lnTo>
                    <a:pt x="1197" y="451"/>
                  </a:lnTo>
                  <a:lnTo>
                    <a:pt x="1295" y="374"/>
                  </a:lnTo>
                  <a:lnTo>
                    <a:pt x="1387" y="301"/>
                  </a:lnTo>
                  <a:lnTo>
                    <a:pt x="1475" y="232"/>
                  </a:lnTo>
                  <a:lnTo>
                    <a:pt x="1562" y="168"/>
                  </a:lnTo>
                  <a:lnTo>
                    <a:pt x="1644" y="109"/>
                  </a:lnTo>
                  <a:lnTo>
                    <a:pt x="1727" y="53"/>
                  </a:lnTo>
                  <a:lnTo>
                    <a:pt x="1805" y="0"/>
                  </a:lnTo>
                </a:path>
              </a:pathLst>
            </a:custGeom>
            <a:noFill/>
            <a:ln w="28575" cap="flat" cmpd="sng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27664" name="Text Box 20"/>
          <p:cNvSpPr txBox="1">
            <a:spLocks noChangeArrowheads="1"/>
          </p:cNvSpPr>
          <p:nvPr/>
        </p:nvSpPr>
        <p:spPr bwMode="auto">
          <a:xfrm>
            <a:off x="6153150" y="3219450"/>
            <a:ext cx="3257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b="1" i="0">
                <a:solidFill>
                  <a:schemeClr val="hlink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7665" name="Text Box 21"/>
          <p:cNvSpPr txBox="1">
            <a:spLocks noChangeArrowheads="1"/>
          </p:cNvSpPr>
          <p:nvPr/>
        </p:nvSpPr>
        <p:spPr bwMode="auto">
          <a:xfrm>
            <a:off x="6467475" y="3444479"/>
            <a:ext cx="3257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b="1" i="0">
                <a:solidFill>
                  <a:schemeClr val="hlink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7666" name="Text Box 22"/>
          <p:cNvSpPr txBox="1">
            <a:spLocks noChangeArrowheads="1"/>
          </p:cNvSpPr>
          <p:nvPr/>
        </p:nvSpPr>
        <p:spPr bwMode="auto">
          <a:xfrm>
            <a:off x="6762750" y="3806429"/>
            <a:ext cx="3257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b="1" i="0">
                <a:solidFill>
                  <a:schemeClr val="hlink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7667" name="Text Box 23"/>
          <p:cNvSpPr txBox="1">
            <a:spLocks noChangeArrowheads="1"/>
          </p:cNvSpPr>
          <p:nvPr/>
        </p:nvSpPr>
        <p:spPr bwMode="auto">
          <a:xfrm>
            <a:off x="6886575" y="4025504"/>
            <a:ext cx="3257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b="1" i="0">
                <a:solidFill>
                  <a:schemeClr val="hlink"/>
                </a:solidFill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27668" name="Arc 24"/>
          <p:cNvSpPr>
            <a:spLocks/>
          </p:cNvSpPr>
          <p:nvPr/>
        </p:nvSpPr>
        <p:spPr bwMode="auto">
          <a:xfrm>
            <a:off x="4910139" y="3419476"/>
            <a:ext cx="1756172" cy="921544"/>
          </a:xfrm>
          <a:custGeom>
            <a:avLst/>
            <a:gdLst>
              <a:gd name="T0" fmla="*/ 2147483647 w 21600"/>
              <a:gd name="T1" fmla="*/ 0 h 22193"/>
              <a:gd name="T2" fmla="*/ 2147483647 w 21600"/>
              <a:gd name="T3" fmla="*/ 2147483647 h 22193"/>
              <a:gd name="T4" fmla="*/ 0 w 21600"/>
              <a:gd name="T5" fmla="*/ 2147483647 h 22193"/>
              <a:gd name="T6" fmla="*/ 0 60000 65536"/>
              <a:gd name="T7" fmla="*/ 0 60000 65536"/>
              <a:gd name="T8" fmla="*/ 0 60000 65536"/>
              <a:gd name="T9" fmla="*/ 0 w 21600"/>
              <a:gd name="T10" fmla="*/ 0 h 22193"/>
              <a:gd name="T11" fmla="*/ 21600 w 21600"/>
              <a:gd name="T12" fmla="*/ 22193 h 221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193" fill="none" extrusionOk="0">
                <a:moveTo>
                  <a:pt x="2842" y="-1"/>
                </a:moveTo>
                <a:cubicBezTo>
                  <a:pt x="13578" y="1424"/>
                  <a:pt x="21600" y="10581"/>
                  <a:pt x="21600" y="21412"/>
                </a:cubicBezTo>
                <a:cubicBezTo>
                  <a:pt x="21600" y="21672"/>
                  <a:pt x="21595" y="21932"/>
                  <a:pt x="21585" y="22192"/>
                </a:cubicBezTo>
              </a:path>
              <a:path w="21600" h="22193" stroke="0" extrusionOk="0">
                <a:moveTo>
                  <a:pt x="2842" y="-1"/>
                </a:moveTo>
                <a:cubicBezTo>
                  <a:pt x="13578" y="1424"/>
                  <a:pt x="21600" y="10581"/>
                  <a:pt x="21600" y="21412"/>
                </a:cubicBezTo>
                <a:cubicBezTo>
                  <a:pt x="21600" y="21672"/>
                  <a:pt x="21595" y="21932"/>
                  <a:pt x="21585" y="22192"/>
                </a:cubicBezTo>
                <a:lnTo>
                  <a:pt x="0" y="21412"/>
                </a:lnTo>
                <a:close/>
              </a:path>
            </a:pathLst>
          </a:custGeom>
          <a:noFill/>
          <a:ln w="12700">
            <a:solidFill>
              <a:srgbClr val="93B7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27669" name="Arc 25"/>
          <p:cNvSpPr>
            <a:spLocks/>
          </p:cNvSpPr>
          <p:nvPr/>
        </p:nvSpPr>
        <p:spPr bwMode="auto">
          <a:xfrm>
            <a:off x="4910137" y="3462337"/>
            <a:ext cx="1425179" cy="757238"/>
          </a:xfrm>
          <a:custGeom>
            <a:avLst/>
            <a:gdLst>
              <a:gd name="T0" fmla="*/ 2147483647 w 21600"/>
              <a:gd name="T1" fmla="*/ 0 h 21299"/>
              <a:gd name="T2" fmla="*/ 2147483647 w 21600"/>
              <a:gd name="T3" fmla="*/ 2147483647 h 21299"/>
              <a:gd name="T4" fmla="*/ 0 w 21600"/>
              <a:gd name="T5" fmla="*/ 2147483647 h 21299"/>
              <a:gd name="T6" fmla="*/ 0 60000 65536"/>
              <a:gd name="T7" fmla="*/ 0 60000 65536"/>
              <a:gd name="T8" fmla="*/ 0 60000 65536"/>
              <a:gd name="T9" fmla="*/ 0 w 21600"/>
              <a:gd name="T10" fmla="*/ 0 h 21299"/>
              <a:gd name="T11" fmla="*/ 21600 w 21600"/>
              <a:gd name="T12" fmla="*/ 21299 h 212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299" fill="none" extrusionOk="0">
                <a:moveTo>
                  <a:pt x="3593" y="-1"/>
                </a:moveTo>
                <a:cubicBezTo>
                  <a:pt x="13988" y="1753"/>
                  <a:pt x="21600" y="10756"/>
                  <a:pt x="21600" y="21299"/>
                </a:cubicBezTo>
              </a:path>
              <a:path w="21600" h="21299" stroke="0" extrusionOk="0">
                <a:moveTo>
                  <a:pt x="3593" y="-1"/>
                </a:moveTo>
                <a:cubicBezTo>
                  <a:pt x="13988" y="1753"/>
                  <a:pt x="21600" y="10756"/>
                  <a:pt x="21600" y="21299"/>
                </a:cubicBezTo>
                <a:lnTo>
                  <a:pt x="0" y="21299"/>
                </a:lnTo>
                <a:close/>
              </a:path>
            </a:pathLst>
          </a:custGeom>
          <a:noFill/>
          <a:ln w="12700">
            <a:solidFill>
              <a:srgbClr val="93B7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27670" name="Arc 26"/>
          <p:cNvSpPr>
            <a:spLocks/>
          </p:cNvSpPr>
          <p:nvPr/>
        </p:nvSpPr>
        <p:spPr bwMode="auto">
          <a:xfrm>
            <a:off x="4910137" y="3509963"/>
            <a:ext cx="1147763" cy="542925"/>
          </a:xfrm>
          <a:custGeom>
            <a:avLst/>
            <a:gdLst>
              <a:gd name="T0" fmla="*/ 2147483647 w 21600"/>
              <a:gd name="T1" fmla="*/ 0 h 21100"/>
              <a:gd name="T2" fmla="*/ 2147483647 w 21600"/>
              <a:gd name="T3" fmla="*/ 2147483647 h 21100"/>
              <a:gd name="T4" fmla="*/ 0 w 21600"/>
              <a:gd name="T5" fmla="*/ 2147483647 h 21100"/>
              <a:gd name="T6" fmla="*/ 0 60000 65536"/>
              <a:gd name="T7" fmla="*/ 0 60000 65536"/>
              <a:gd name="T8" fmla="*/ 0 60000 65536"/>
              <a:gd name="T9" fmla="*/ 0 w 21600"/>
              <a:gd name="T10" fmla="*/ 0 h 21100"/>
              <a:gd name="T11" fmla="*/ 21600 w 21600"/>
              <a:gd name="T12" fmla="*/ 21100 h 211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100" fill="none" extrusionOk="0">
                <a:moveTo>
                  <a:pt x="4620" y="-1"/>
                </a:moveTo>
                <a:cubicBezTo>
                  <a:pt x="14534" y="2170"/>
                  <a:pt x="21600" y="10950"/>
                  <a:pt x="21600" y="21100"/>
                </a:cubicBezTo>
              </a:path>
              <a:path w="21600" h="21100" stroke="0" extrusionOk="0">
                <a:moveTo>
                  <a:pt x="4620" y="-1"/>
                </a:moveTo>
                <a:cubicBezTo>
                  <a:pt x="14534" y="2170"/>
                  <a:pt x="21600" y="10950"/>
                  <a:pt x="21600" y="21100"/>
                </a:cubicBezTo>
                <a:lnTo>
                  <a:pt x="0" y="21100"/>
                </a:lnTo>
                <a:close/>
              </a:path>
            </a:pathLst>
          </a:custGeom>
          <a:noFill/>
          <a:ln w="12700">
            <a:solidFill>
              <a:srgbClr val="93B7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27671" name="Arc 27"/>
          <p:cNvSpPr>
            <a:spLocks/>
          </p:cNvSpPr>
          <p:nvPr/>
        </p:nvSpPr>
        <p:spPr bwMode="auto">
          <a:xfrm>
            <a:off x="4910139" y="3558780"/>
            <a:ext cx="821531" cy="382190"/>
          </a:xfrm>
          <a:custGeom>
            <a:avLst/>
            <a:gdLst>
              <a:gd name="T0" fmla="*/ 2147483647 w 21600"/>
              <a:gd name="T1" fmla="*/ 0 h 20606"/>
              <a:gd name="T2" fmla="*/ 2147483647 w 21600"/>
              <a:gd name="T3" fmla="*/ 2147483647 h 20606"/>
              <a:gd name="T4" fmla="*/ 0 w 21600"/>
              <a:gd name="T5" fmla="*/ 2147483647 h 20606"/>
              <a:gd name="T6" fmla="*/ 0 60000 65536"/>
              <a:gd name="T7" fmla="*/ 0 60000 65536"/>
              <a:gd name="T8" fmla="*/ 0 60000 65536"/>
              <a:gd name="T9" fmla="*/ 0 w 21600"/>
              <a:gd name="T10" fmla="*/ 0 h 20606"/>
              <a:gd name="T11" fmla="*/ 21600 w 21600"/>
              <a:gd name="T12" fmla="*/ 20606 h 206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0606" fill="none" extrusionOk="0">
                <a:moveTo>
                  <a:pt x="6477" y="-1"/>
                </a:moveTo>
                <a:cubicBezTo>
                  <a:pt x="15477" y="2828"/>
                  <a:pt x="21600" y="11171"/>
                  <a:pt x="21600" y="20606"/>
                </a:cubicBezTo>
              </a:path>
              <a:path w="21600" h="20606" stroke="0" extrusionOk="0">
                <a:moveTo>
                  <a:pt x="6477" y="-1"/>
                </a:moveTo>
                <a:cubicBezTo>
                  <a:pt x="15477" y="2828"/>
                  <a:pt x="21600" y="11171"/>
                  <a:pt x="21600" y="20606"/>
                </a:cubicBezTo>
                <a:lnTo>
                  <a:pt x="0" y="20606"/>
                </a:lnTo>
                <a:close/>
              </a:path>
            </a:pathLst>
          </a:custGeom>
          <a:noFill/>
          <a:ln w="12700">
            <a:solidFill>
              <a:srgbClr val="93B7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350"/>
          </a:p>
        </p:txBody>
      </p:sp>
      <p:sp>
        <p:nvSpPr>
          <p:cNvPr id="515100" name="Text Box 28"/>
          <p:cNvSpPr txBox="1">
            <a:spLocks noChangeArrowheads="1"/>
          </p:cNvSpPr>
          <p:nvPr/>
        </p:nvSpPr>
        <p:spPr bwMode="auto">
          <a:xfrm>
            <a:off x="2363391" y="3303985"/>
            <a:ext cx="2800350" cy="44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5000"/>
              </a:lnSpc>
              <a:defRPr/>
            </a:pPr>
            <a:r>
              <a:rPr lang="en-US" sz="1200">
                <a:solidFill>
                  <a:srgbClr val="FFE67D"/>
                </a:solidFill>
                <a:latin typeface="Arial" pitchFamily="34" charset="0"/>
              </a:rPr>
              <a:t>Estimated number of workers </a:t>
            </a:r>
            <a:r>
              <a:rPr lang="en-US" sz="1200" b="1">
                <a:solidFill>
                  <a:srgbClr val="FFE67D"/>
                </a:solidFill>
                <a:latin typeface="Arial" pitchFamily="34" charset="0"/>
              </a:rPr>
              <a:t>actually</a:t>
            </a:r>
            <a:r>
              <a:rPr lang="en-US" sz="1200">
                <a:solidFill>
                  <a:srgbClr val="FFE67D"/>
                </a:solidFill>
                <a:latin typeface="Arial" pitchFamily="34" charset="0"/>
              </a:rPr>
              <a:t> exposed to engineered nanoparticles</a:t>
            </a:r>
          </a:p>
        </p:txBody>
      </p:sp>
      <p:sp>
        <p:nvSpPr>
          <p:cNvPr id="515101" name="Text Box 29"/>
          <p:cNvSpPr txBox="1">
            <a:spLocks noChangeArrowheads="1"/>
          </p:cNvSpPr>
          <p:nvPr/>
        </p:nvSpPr>
        <p:spPr bwMode="auto">
          <a:xfrm>
            <a:off x="2399110" y="5014912"/>
            <a:ext cx="547688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1959</a:t>
            </a:r>
          </a:p>
        </p:txBody>
      </p:sp>
      <p:sp>
        <p:nvSpPr>
          <p:cNvPr id="515102" name="Text Box 30"/>
          <p:cNvSpPr txBox="1">
            <a:spLocks noChangeArrowheads="1"/>
          </p:cNvSpPr>
          <p:nvPr/>
        </p:nvSpPr>
        <p:spPr bwMode="auto">
          <a:xfrm>
            <a:off x="3046810" y="5014912"/>
            <a:ext cx="670322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1990’s</a:t>
            </a:r>
          </a:p>
        </p:txBody>
      </p:sp>
      <p:sp>
        <p:nvSpPr>
          <p:cNvPr id="515103" name="Text Box 31"/>
          <p:cNvSpPr txBox="1">
            <a:spLocks noChangeArrowheads="1"/>
          </p:cNvSpPr>
          <p:nvPr/>
        </p:nvSpPr>
        <p:spPr bwMode="auto">
          <a:xfrm>
            <a:off x="4161236" y="5014912"/>
            <a:ext cx="540544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2000</a:t>
            </a:r>
          </a:p>
        </p:txBody>
      </p:sp>
      <p:sp>
        <p:nvSpPr>
          <p:cNvPr id="515104" name="Text Box 32"/>
          <p:cNvSpPr txBox="1">
            <a:spLocks noChangeArrowheads="1"/>
          </p:cNvSpPr>
          <p:nvPr/>
        </p:nvSpPr>
        <p:spPr bwMode="auto">
          <a:xfrm>
            <a:off x="4914900" y="5014912"/>
            <a:ext cx="572691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2010</a:t>
            </a:r>
          </a:p>
        </p:txBody>
      </p:sp>
      <p:sp>
        <p:nvSpPr>
          <p:cNvPr id="515105" name="Text Box 33"/>
          <p:cNvSpPr txBox="1">
            <a:spLocks noChangeArrowheads="1"/>
          </p:cNvSpPr>
          <p:nvPr/>
        </p:nvSpPr>
        <p:spPr bwMode="auto">
          <a:xfrm>
            <a:off x="5722145" y="5014912"/>
            <a:ext cx="579835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2015</a:t>
            </a:r>
          </a:p>
        </p:txBody>
      </p:sp>
      <p:sp>
        <p:nvSpPr>
          <p:cNvPr id="515106" name="Text Box 34"/>
          <p:cNvSpPr txBox="1">
            <a:spLocks noChangeArrowheads="1"/>
          </p:cNvSpPr>
          <p:nvPr/>
        </p:nvSpPr>
        <p:spPr bwMode="auto">
          <a:xfrm>
            <a:off x="6386512" y="5014912"/>
            <a:ext cx="548879" cy="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defRPr/>
            </a:pPr>
            <a:r>
              <a:rPr lang="en-US" sz="1200">
                <a:latin typeface="Arial" pitchFamily="34" charset="0"/>
              </a:rPr>
              <a:t>2025</a:t>
            </a:r>
          </a:p>
        </p:txBody>
      </p:sp>
      <p:grpSp>
        <p:nvGrpSpPr>
          <p:cNvPr id="27679" name="Group 35"/>
          <p:cNvGrpSpPr>
            <a:grpSpLocks/>
          </p:cNvGrpSpPr>
          <p:nvPr/>
        </p:nvGrpSpPr>
        <p:grpSpPr bwMode="auto">
          <a:xfrm>
            <a:off x="1341835" y="2146698"/>
            <a:ext cx="941784" cy="2352675"/>
            <a:chOff x="100" y="933"/>
            <a:chExt cx="750" cy="1976"/>
          </a:xfrm>
        </p:grpSpPr>
        <p:sp>
          <p:nvSpPr>
            <p:cNvPr id="515108" name="Text Box 36"/>
            <p:cNvSpPr txBox="1">
              <a:spLocks noChangeArrowheads="1"/>
            </p:cNvSpPr>
            <p:nvPr/>
          </p:nvSpPr>
          <p:spPr bwMode="auto">
            <a:xfrm>
              <a:off x="365" y="2703"/>
              <a:ext cx="48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5000"/>
                </a:lnSpc>
                <a:defRPr/>
              </a:pPr>
              <a:r>
                <a:rPr lang="en-US" sz="1050">
                  <a:latin typeface="Arial" pitchFamily="34" charset="0"/>
                </a:rPr>
                <a:t>1000</a:t>
              </a:r>
            </a:p>
          </p:txBody>
        </p:sp>
        <p:sp>
          <p:nvSpPr>
            <p:cNvPr id="515109" name="Text Box 37"/>
            <p:cNvSpPr txBox="1">
              <a:spLocks noChangeArrowheads="1"/>
            </p:cNvSpPr>
            <p:nvPr/>
          </p:nvSpPr>
          <p:spPr bwMode="auto">
            <a:xfrm>
              <a:off x="217" y="2259"/>
              <a:ext cx="63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5000"/>
                </a:lnSpc>
                <a:defRPr/>
              </a:pPr>
              <a:r>
                <a:rPr lang="en-US" sz="1050">
                  <a:latin typeface="Arial" pitchFamily="34" charset="0"/>
                </a:rPr>
                <a:t>10,000</a:t>
              </a:r>
            </a:p>
          </p:txBody>
        </p:sp>
        <p:sp>
          <p:nvSpPr>
            <p:cNvPr id="515110" name="Text Box 38"/>
            <p:cNvSpPr txBox="1">
              <a:spLocks noChangeArrowheads="1"/>
            </p:cNvSpPr>
            <p:nvPr/>
          </p:nvSpPr>
          <p:spPr bwMode="auto">
            <a:xfrm>
              <a:off x="100" y="1820"/>
              <a:ext cx="750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5000"/>
                </a:lnSpc>
                <a:defRPr/>
              </a:pPr>
              <a:r>
                <a:rPr lang="en-US" sz="1050">
                  <a:latin typeface="Arial" pitchFamily="34" charset="0"/>
                </a:rPr>
                <a:t>100,000</a:t>
              </a:r>
            </a:p>
          </p:txBody>
        </p:sp>
        <p:sp>
          <p:nvSpPr>
            <p:cNvPr id="515111" name="Text Box 39"/>
            <p:cNvSpPr txBox="1">
              <a:spLocks noChangeArrowheads="1"/>
            </p:cNvSpPr>
            <p:nvPr/>
          </p:nvSpPr>
          <p:spPr bwMode="auto">
            <a:xfrm>
              <a:off x="151" y="1378"/>
              <a:ext cx="69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5000"/>
                </a:lnSpc>
                <a:defRPr/>
              </a:pPr>
              <a:r>
                <a:rPr lang="en-US" sz="1050">
                  <a:latin typeface="Arial" pitchFamily="34" charset="0"/>
                </a:rPr>
                <a:t>1,000,000</a:t>
              </a:r>
            </a:p>
          </p:txBody>
        </p:sp>
        <p:sp>
          <p:nvSpPr>
            <p:cNvPr id="515112" name="Text Box 40"/>
            <p:cNvSpPr txBox="1">
              <a:spLocks noChangeArrowheads="1"/>
            </p:cNvSpPr>
            <p:nvPr/>
          </p:nvSpPr>
          <p:spPr bwMode="auto">
            <a:xfrm>
              <a:off x="136" y="933"/>
              <a:ext cx="714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>
                <a:lnSpc>
                  <a:spcPct val="95000"/>
                </a:lnSpc>
                <a:defRPr/>
              </a:pPr>
              <a:r>
                <a:rPr lang="en-US" sz="1050">
                  <a:latin typeface="Arial" pitchFamily="34" charset="0"/>
                </a:rPr>
                <a:t>10,000,000</a:t>
              </a:r>
            </a:p>
          </p:txBody>
        </p:sp>
      </p:grpSp>
      <p:sp>
        <p:nvSpPr>
          <p:cNvPr id="515113" name="Text Box 41"/>
          <p:cNvSpPr txBox="1">
            <a:spLocks noChangeArrowheads="1"/>
          </p:cNvSpPr>
          <p:nvPr/>
        </p:nvSpPr>
        <p:spPr bwMode="auto">
          <a:xfrm>
            <a:off x="1465661" y="1910954"/>
            <a:ext cx="2436019" cy="25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1200">
                <a:latin typeface="Arial" pitchFamily="34" charset="0"/>
              </a:rPr>
              <a:t>Number of Workers Exposed</a:t>
            </a:r>
          </a:p>
        </p:txBody>
      </p:sp>
      <p:sp>
        <p:nvSpPr>
          <p:cNvPr id="515114" name="Rectangle 42"/>
          <p:cNvSpPr>
            <a:spLocks noGrp="1" noRot="1" noChangeArrowheads="1"/>
          </p:cNvSpPr>
          <p:nvPr>
            <p:ph type="title"/>
          </p:nvPr>
        </p:nvSpPr>
        <p:spPr>
          <a:xfrm>
            <a:off x="1485900" y="971550"/>
            <a:ext cx="6172200" cy="8572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Dilemmas in identifying workers exposed to engineered nanoparticles</a:t>
            </a:r>
          </a:p>
        </p:txBody>
      </p:sp>
      <p:sp>
        <p:nvSpPr>
          <p:cNvPr id="515115" name="Text Box 43"/>
          <p:cNvSpPr txBox="1">
            <a:spLocks noChangeArrowheads="1"/>
          </p:cNvSpPr>
          <p:nvPr/>
        </p:nvSpPr>
        <p:spPr bwMode="auto">
          <a:xfrm>
            <a:off x="2202658" y="5229225"/>
            <a:ext cx="859631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1050" dirty="0">
                <a:solidFill>
                  <a:srgbClr val="FFE67D"/>
                </a:solidFill>
                <a:latin typeface="Arial" pitchFamily="34" charset="0"/>
              </a:rPr>
              <a:t>Feynman’s vision</a:t>
            </a:r>
          </a:p>
        </p:txBody>
      </p:sp>
      <p:sp>
        <p:nvSpPr>
          <p:cNvPr id="515116" name="Text Box 44"/>
          <p:cNvSpPr txBox="1">
            <a:spLocks noChangeArrowheads="1"/>
          </p:cNvSpPr>
          <p:nvPr/>
        </p:nvSpPr>
        <p:spPr bwMode="auto">
          <a:xfrm>
            <a:off x="3102770" y="5229225"/>
            <a:ext cx="1403747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1050" dirty="0">
                <a:solidFill>
                  <a:srgbClr val="FFE67D"/>
                </a:solidFill>
                <a:latin typeface="Arial" pitchFamily="34" charset="0"/>
              </a:rPr>
              <a:t>Beginning of  commercialization</a:t>
            </a:r>
          </a:p>
        </p:txBody>
      </p:sp>
      <p:sp>
        <p:nvSpPr>
          <p:cNvPr id="515117" name="Text Box 45"/>
          <p:cNvSpPr txBox="1">
            <a:spLocks noChangeArrowheads="1"/>
          </p:cNvSpPr>
          <p:nvPr/>
        </p:nvSpPr>
        <p:spPr bwMode="auto">
          <a:xfrm>
            <a:off x="6891339" y="5678092"/>
            <a:ext cx="960835" cy="216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en-US" sz="900" dirty="0">
                <a:latin typeface="Arial" pitchFamily="34" charset="0"/>
              </a:rPr>
              <a:t>Schulte, 2009</a:t>
            </a:r>
          </a:p>
        </p:txBody>
      </p:sp>
      <p:sp>
        <p:nvSpPr>
          <p:cNvPr id="27685" name="Line 46"/>
          <p:cNvSpPr>
            <a:spLocks noChangeShapeType="1"/>
          </p:cNvSpPr>
          <p:nvPr/>
        </p:nvSpPr>
        <p:spPr bwMode="auto">
          <a:xfrm flipV="1">
            <a:off x="6013847" y="2727724"/>
            <a:ext cx="0" cy="2164556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grpSp>
        <p:nvGrpSpPr>
          <p:cNvPr id="27686" name="Group 47"/>
          <p:cNvGrpSpPr>
            <a:grpSpLocks/>
          </p:cNvGrpSpPr>
          <p:nvPr/>
        </p:nvGrpSpPr>
        <p:grpSpPr bwMode="auto">
          <a:xfrm>
            <a:off x="2238376" y="2738439"/>
            <a:ext cx="3769519" cy="164306"/>
            <a:chOff x="896" y="1547"/>
            <a:chExt cx="3195" cy="138"/>
          </a:xfrm>
        </p:grpSpPr>
        <p:sp>
          <p:nvSpPr>
            <p:cNvPr id="27690" name="Line 48"/>
            <p:cNvSpPr>
              <a:spLocks noChangeShapeType="1"/>
            </p:cNvSpPr>
            <p:nvPr/>
          </p:nvSpPr>
          <p:spPr bwMode="auto">
            <a:xfrm flipH="1">
              <a:off x="896" y="1547"/>
              <a:ext cx="3195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  <p:sp>
          <p:nvSpPr>
            <p:cNvPr id="27691" name="Line 49"/>
            <p:cNvSpPr>
              <a:spLocks noChangeShapeType="1"/>
            </p:cNvSpPr>
            <p:nvPr/>
          </p:nvSpPr>
          <p:spPr bwMode="auto">
            <a:xfrm flipH="1">
              <a:off x="896" y="1685"/>
              <a:ext cx="3195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350"/>
            </a:p>
          </p:txBody>
        </p:sp>
      </p:grpSp>
      <p:sp>
        <p:nvSpPr>
          <p:cNvPr id="515122" name="Text Box 50"/>
          <p:cNvSpPr txBox="1">
            <a:spLocks noChangeArrowheads="1"/>
          </p:cNvSpPr>
          <p:nvPr/>
        </p:nvSpPr>
        <p:spPr bwMode="auto">
          <a:xfrm>
            <a:off x="6019800" y="2606278"/>
            <a:ext cx="1832373" cy="57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5000"/>
              </a:lnSpc>
              <a:spcBef>
                <a:spcPct val="25000"/>
              </a:spcBef>
              <a:defRPr/>
            </a:pPr>
            <a:r>
              <a:rPr lang="en-US" sz="1050" dirty="0">
                <a:latin typeface="Arial" pitchFamily="34" charset="0"/>
              </a:rPr>
              <a:t>Global employment est.</a:t>
            </a:r>
          </a:p>
          <a:p>
            <a:pPr>
              <a:lnSpc>
                <a:spcPct val="95000"/>
              </a:lnSpc>
              <a:spcBef>
                <a:spcPct val="25000"/>
              </a:spcBef>
              <a:defRPr/>
            </a:pPr>
            <a:r>
              <a:rPr lang="en-US" sz="1050" dirty="0">
                <a:latin typeface="Arial" pitchFamily="34" charset="0"/>
              </a:rPr>
              <a:t>USA employment est. </a:t>
            </a:r>
            <a:r>
              <a:rPr lang="en-US" sz="900" dirty="0">
                <a:solidFill>
                  <a:srgbClr val="B7CFFF"/>
                </a:solidFill>
                <a:latin typeface="Arial" pitchFamily="34" charset="0"/>
              </a:rPr>
              <a:t>(</a:t>
            </a:r>
            <a:r>
              <a:rPr lang="en-US" sz="900" dirty="0" err="1">
                <a:solidFill>
                  <a:srgbClr val="B7CFFF"/>
                </a:solidFill>
                <a:latin typeface="Arial" pitchFamily="34" charset="0"/>
              </a:rPr>
              <a:t>Roco</a:t>
            </a:r>
            <a:r>
              <a:rPr lang="en-US" sz="900" dirty="0">
                <a:solidFill>
                  <a:srgbClr val="B7CFFF"/>
                </a:solidFill>
                <a:latin typeface="Arial" pitchFamily="34" charset="0"/>
              </a:rPr>
              <a:t> &amp; Bainbridge, 2005)</a:t>
            </a:r>
          </a:p>
        </p:txBody>
      </p:sp>
      <p:sp>
        <p:nvSpPr>
          <p:cNvPr id="27688" name="Rectangle 51"/>
          <p:cNvSpPr>
            <a:spLocks noChangeArrowheads="1"/>
          </p:cNvSpPr>
          <p:nvPr/>
        </p:nvSpPr>
        <p:spPr bwMode="auto">
          <a:xfrm>
            <a:off x="5978129" y="2700338"/>
            <a:ext cx="66675" cy="666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7689" name="Rectangle 52"/>
          <p:cNvSpPr>
            <a:spLocks noChangeArrowheads="1"/>
          </p:cNvSpPr>
          <p:nvPr/>
        </p:nvSpPr>
        <p:spPr bwMode="auto">
          <a:xfrm>
            <a:off x="5978129" y="2868216"/>
            <a:ext cx="66675" cy="666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</p:spTree>
    <p:extLst>
      <p:ext uri="{BB962C8B-B14F-4D97-AF65-F5344CB8AC3E}">
        <p14:creationId xmlns:p14="http://schemas.microsoft.com/office/powerpoint/2010/main" val="47967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Heterogeneity of nanoparticles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of study population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Temporal factors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Exposure characterization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Disease endpoints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Design and analysis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44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Exposure characterization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Metrics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Sufficiency of exposure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Differential exposure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Levels by jobs and process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875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Disease endpoints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Acute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Chronic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Distinguish from effects of air pollution and other industrial exposures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04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Sample size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Retrospective vs. cross-sectional vs. prospective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Biomarkers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03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Exposure registry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for collecting and maintaining in a structured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record,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information on persons with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known or suspected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occupational or environmental exposure to a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hazardous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substance.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767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Exposure registry (cont.)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Used in public health for over 50 years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serve as a societal response to hazardous exposures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serve as preparatory step for epidemiological studies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 allow for risk communication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644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Questions about exposure registries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would fund/manage them?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What data would be collected?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 would have access to the data?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Could any investigator with a research proposal have access to the registry?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there non-research implications and responsibilities for those who manage registries?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Are there expectations for those who participate in them?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1221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18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03313"/>
            <a:ext cx="7886700" cy="9937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 for a Nanomaterials Worker Health Study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871" y="2097835"/>
            <a:ext cx="5758259" cy="3661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645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Increasing and coalescing evidence from animal studies of some engineered nanomaterials</a:t>
            </a:r>
            <a:endParaRPr lang="en-US" sz="2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Studies of experimental animals show cancer, pulmonary fibrosis, cardiovascular effects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Consistent patterns of toxic effects related to oxidative stress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Variability due to contaminants and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physico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-chemical parameters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Effects seen after relatively short exposure and low doses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92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Epidemiologic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intrinsically different from studies in other industries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Inherent characteristics of nanoparticles and contemporary workplaces present difficulty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Uncertainties in hazards and disease endpoints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8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Heterogeneity of nanoparticles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of study population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Temporal factors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Exposure characterization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Disease endpoints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Design and analysis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1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8744" y="1121569"/>
            <a:ext cx="6386513" cy="4614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27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Heterogeneity of nanoparticles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of study population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Temporal factors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Exposure characterization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Disease endpoints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Design and analysis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8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4"/>
          <p:cNvSpPr>
            <a:spLocks noChangeShapeType="1"/>
          </p:cNvSpPr>
          <p:nvPr/>
        </p:nvSpPr>
        <p:spPr bwMode="auto">
          <a:xfrm>
            <a:off x="5559029" y="1635919"/>
            <a:ext cx="0" cy="51554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3604022" y="3993357"/>
            <a:ext cx="2318147" cy="311944"/>
          </a:xfrm>
          <a:prstGeom prst="rect">
            <a:avLst/>
          </a:prstGeom>
          <a:solidFill>
            <a:srgbClr val="17927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604022" y="4900614"/>
            <a:ext cx="2318147" cy="311944"/>
          </a:xfrm>
          <a:prstGeom prst="rect">
            <a:avLst/>
          </a:prstGeom>
          <a:solidFill>
            <a:srgbClr val="00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3604022" y="1333501"/>
            <a:ext cx="2318147" cy="313135"/>
          </a:xfrm>
          <a:prstGeom prst="rect">
            <a:avLst/>
          </a:prstGeom>
          <a:solidFill>
            <a:srgbClr val="4F4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12294" name="Rectangle 8"/>
          <p:cNvSpPr>
            <a:spLocks noChangeArrowheads="1"/>
          </p:cNvSpPr>
          <p:nvPr/>
        </p:nvSpPr>
        <p:spPr bwMode="auto">
          <a:xfrm>
            <a:off x="3604022" y="2169320"/>
            <a:ext cx="2318147" cy="322660"/>
          </a:xfrm>
          <a:prstGeom prst="rect">
            <a:avLst/>
          </a:prstGeom>
          <a:solidFill>
            <a:srgbClr val="CC83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3604022" y="3019426"/>
            <a:ext cx="2318147" cy="311944"/>
          </a:xfrm>
          <a:prstGeom prst="rect">
            <a:avLst/>
          </a:prstGeom>
          <a:solidFill>
            <a:srgbClr val="EA3E44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529418" name="Rectangle 10"/>
          <p:cNvSpPr>
            <a:spLocks noChangeArrowheads="1"/>
          </p:cNvSpPr>
          <p:nvPr/>
        </p:nvSpPr>
        <p:spPr bwMode="auto">
          <a:xfrm>
            <a:off x="3908822" y="1157288"/>
            <a:ext cx="642938" cy="15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975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Transport</a:t>
            </a:r>
          </a:p>
        </p:txBody>
      </p:sp>
      <p:sp>
        <p:nvSpPr>
          <p:cNvPr id="529419" name="Rectangle 11"/>
          <p:cNvSpPr>
            <a:spLocks noChangeArrowheads="1"/>
          </p:cNvSpPr>
          <p:nvPr/>
        </p:nvSpPr>
        <p:spPr bwMode="auto">
          <a:xfrm>
            <a:off x="5257801" y="1497807"/>
            <a:ext cx="615553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9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Commercial</a:t>
            </a:r>
          </a:p>
        </p:txBody>
      </p:sp>
      <p:sp>
        <p:nvSpPr>
          <p:cNvPr id="529420" name="Rectangle 12"/>
          <p:cNvSpPr>
            <a:spLocks noChangeArrowheads="1"/>
          </p:cNvSpPr>
          <p:nvPr/>
        </p:nvSpPr>
        <p:spPr bwMode="auto">
          <a:xfrm>
            <a:off x="5268517" y="1346598"/>
            <a:ext cx="506549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9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Academic</a:t>
            </a:r>
          </a:p>
        </p:txBody>
      </p:sp>
      <p:sp>
        <p:nvSpPr>
          <p:cNvPr id="529421" name="Rectangle 13"/>
          <p:cNvSpPr>
            <a:spLocks noChangeArrowheads="1"/>
          </p:cNvSpPr>
          <p:nvPr/>
        </p:nvSpPr>
        <p:spPr bwMode="auto">
          <a:xfrm>
            <a:off x="3917158" y="4054079"/>
            <a:ext cx="170559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Incorporation in Products</a:t>
            </a:r>
            <a:endParaRPr lang="en-US" sz="135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9422" name="Rectangle 14"/>
          <p:cNvSpPr>
            <a:spLocks noChangeArrowheads="1"/>
          </p:cNvSpPr>
          <p:nvPr/>
        </p:nvSpPr>
        <p:spPr bwMode="auto">
          <a:xfrm>
            <a:off x="3908823" y="4333876"/>
            <a:ext cx="2483644" cy="405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975" dirty="0">
                <a:solidFill>
                  <a:srgbClr val="2ADEA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Maintenance of Products</a:t>
            </a:r>
          </a:p>
          <a:p>
            <a:pPr>
              <a:lnSpc>
                <a:spcPct val="90000"/>
              </a:lnSpc>
              <a:defRPr/>
            </a:pPr>
            <a:r>
              <a:rPr lang="en-US" sz="975" dirty="0">
                <a:solidFill>
                  <a:srgbClr val="2ADEA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Manipulation of Products</a:t>
            </a:r>
          </a:p>
          <a:p>
            <a:pPr>
              <a:lnSpc>
                <a:spcPct val="90000"/>
              </a:lnSpc>
              <a:defRPr/>
            </a:pPr>
            <a:r>
              <a:rPr lang="en-US" sz="975" dirty="0">
                <a:solidFill>
                  <a:srgbClr val="2ADEA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Application of Products - Medical Delivery </a:t>
            </a:r>
          </a:p>
        </p:txBody>
      </p:sp>
      <p:sp>
        <p:nvSpPr>
          <p:cNvPr id="529423" name="Rectangle 15"/>
          <p:cNvSpPr>
            <a:spLocks noChangeArrowheads="1"/>
          </p:cNvSpPr>
          <p:nvPr/>
        </p:nvSpPr>
        <p:spPr bwMode="auto">
          <a:xfrm>
            <a:off x="4057650" y="4961335"/>
            <a:ext cx="145071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Disposal / End of Life</a:t>
            </a:r>
            <a:endParaRPr lang="en-US" sz="135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2302" name="Rectangle 16"/>
          <p:cNvSpPr>
            <a:spLocks noChangeArrowheads="1"/>
          </p:cNvSpPr>
          <p:nvPr/>
        </p:nvSpPr>
        <p:spPr bwMode="auto">
          <a:xfrm>
            <a:off x="4049316" y="5395914"/>
            <a:ext cx="1524000" cy="24050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529425" name="Rectangle 17"/>
          <p:cNvSpPr>
            <a:spLocks noChangeArrowheads="1"/>
          </p:cNvSpPr>
          <p:nvPr/>
        </p:nvSpPr>
        <p:spPr bwMode="auto">
          <a:xfrm>
            <a:off x="4523186" y="5434014"/>
            <a:ext cx="538609" cy="150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975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Recycling</a:t>
            </a:r>
          </a:p>
        </p:txBody>
      </p:sp>
      <p:sp>
        <p:nvSpPr>
          <p:cNvPr id="529426" name="Rectangle 18"/>
          <p:cNvSpPr>
            <a:spLocks noChangeArrowheads="1"/>
          </p:cNvSpPr>
          <p:nvPr/>
        </p:nvSpPr>
        <p:spPr bwMode="auto">
          <a:xfrm>
            <a:off x="3640933" y="1404938"/>
            <a:ext cx="1564481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Research Laboratories</a:t>
            </a:r>
            <a:endParaRPr lang="en-US" sz="135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9427" name="Rectangle 19"/>
          <p:cNvSpPr>
            <a:spLocks noChangeArrowheads="1"/>
          </p:cNvSpPr>
          <p:nvPr/>
        </p:nvSpPr>
        <p:spPr bwMode="auto">
          <a:xfrm>
            <a:off x="3908822" y="1653779"/>
            <a:ext cx="1633538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975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Warehousing/Maintenance</a:t>
            </a:r>
          </a:p>
          <a:p>
            <a:pPr>
              <a:defRPr/>
            </a:pPr>
            <a:r>
              <a:rPr lang="en-US" sz="975">
                <a:solidFill>
                  <a:srgbClr val="99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Waste Handling</a:t>
            </a:r>
          </a:p>
        </p:txBody>
      </p:sp>
      <p:sp>
        <p:nvSpPr>
          <p:cNvPr id="529428" name="Rectangle 20"/>
          <p:cNvSpPr>
            <a:spLocks noChangeArrowheads="1"/>
          </p:cNvSpPr>
          <p:nvPr/>
        </p:nvSpPr>
        <p:spPr bwMode="auto">
          <a:xfrm>
            <a:off x="3775473" y="2231232"/>
            <a:ext cx="202299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Start Up/Scale Up Operations</a:t>
            </a:r>
            <a:endParaRPr lang="en-US" sz="135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29429" name="Rectangle 21"/>
          <p:cNvSpPr>
            <a:spLocks noChangeArrowheads="1"/>
          </p:cNvSpPr>
          <p:nvPr/>
        </p:nvSpPr>
        <p:spPr bwMode="auto">
          <a:xfrm>
            <a:off x="3908823" y="2502694"/>
            <a:ext cx="1882378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975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Transport</a:t>
            </a:r>
          </a:p>
          <a:p>
            <a:pPr>
              <a:defRPr/>
            </a:pPr>
            <a:r>
              <a:rPr lang="en-US" sz="975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Warehousing/Maintenance</a:t>
            </a:r>
          </a:p>
        </p:txBody>
      </p:sp>
      <p:sp>
        <p:nvSpPr>
          <p:cNvPr id="529430" name="Rectangle 22"/>
          <p:cNvSpPr>
            <a:spLocks noChangeArrowheads="1"/>
          </p:cNvSpPr>
          <p:nvPr/>
        </p:nvSpPr>
        <p:spPr bwMode="auto">
          <a:xfrm>
            <a:off x="3908822" y="3344467"/>
            <a:ext cx="1513284" cy="450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975" dirty="0">
                <a:solidFill>
                  <a:srgbClr val="F6ACA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Warehousing/Maintenance</a:t>
            </a:r>
          </a:p>
          <a:p>
            <a:pPr>
              <a:defRPr/>
            </a:pPr>
            <a:r>
              <a:rPr lang="en-US" sz="975" dirty="0">
                <a:solidFill>
                  <a:srgbClr val="F6ACA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Transport</a:t>
            </a:r>
          </a:p>
          <a:p>
            <a:pPr>
              <a:defRPr/>
            </a:pPr>
            <a:r>
              <a:rPr lang="en-US" sz="975" dirty="0">
                <a:solidFill>
                  <a:srgbClr val="F6ACA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Waste Handling</a:t>
            </a:r>
          </a:p>
        </p:txBody>
      </p:sp>
      <p:sp>
        <p:nvSpPr>
          <p:cNvPr id="529431" name="Rectangle 23"/>
          <p:cNvSpPr>
            <a:spLocks noChangeArrowheads="1"/>
          </p:cNvSpPr>
          <p:nvPr/>
        </p:nvSpPr>
        <p:spPr bwMode="auto">
          <a:xfrm>
            <a:off x="3896917" y="3080148"/>
            <a:ext cx="174727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Manufacturing/Production</a:t>
            </a:r>
            <a:endParaRPr lang="en-US" sz="135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2310" name="Line 24"/>
          <p:cNvSpPr>
            <a:spLocks noChangeShapeType="1"/>
          </p:cNvSpPr>
          <p:nvPr/>
        </p:nvSpPr>
        <p:spPr bwMode="auto">
          <a:xfrm>
            <a:off x="4788694" y="5216130"/>
            <a:ext cx="0" cy="18692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1" name="Line 25"/>
          <p:cNvSpPr>
            <a:spLocks noChangeShapeType="1"/>
          </p:cNvSpPr>
          <p:nvPr/>
        </p:nvSpPr>
        <p:spPr bwMode="auto">
          <a:xfrm>
            <a:off x="3321844" y="2331244"/>
            <a:ext cx="27265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2" name="Line 26"/>
          <p:cNvSpPr>
            <a:spLocks noChangeShapeType="1"/>
          </p:cNvSpPr>
          <p:nvPr/>
        </p:nvSpPr>
        <p:spPr bwMode="auto">
          <a:xfrm flipV="1">
            <a:off x="3763566" y="1646636"/>
            <a:ext cx="0" cy="5214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3" name="Line 27"/>
          <p:cNvSpPr>
            <a:spLocks noChangeShapeType="1"/>
          </p:cNvSpPr>
          <p:nvPr/>
        </p:nvSpPr>
        <p:spPr bwMode="auto">
          <a:xfrm>
            <a:off x="3768329" y="2495550"/>
            <a:ext cx="0" cy="51077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4" name="Line 28"/>
          <p:cNvSpPr>
            <a:spLocks noChangeShapeType="1"/>
          </p:cNvSpPr>
          <p:nvPr/>
        </p:nvSpPr>
        <p:spPr bwMode="auto">
          <a:xfrm>
            <a:off x="3769519" y="3332560"/>
            <a:ext cx="0" cy="6512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5" name="Line 29"/>
          <p:cNvSpPr>
            <a:spLocks noChangeShapeType="1"/>
          </p:cNvSpPr>
          <p:nvPr/>
        </p:nvSpPr>
        <p:spPr bwMode="auto">
          <a:xfrm>
            <a:off x="3321844" y="3181350"/>
            <a:ext cx="27265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6" name="Line 30"/>
          <p:cNvSpPr>
            <a:spLocks noChangeShapeType="1"/>
          </p:cNvSpPr>
          <p:nvPr/>
        </p:nvSpPr>
        <p:spPr bwMode="auto">
          <a:xfrm>
            <a:off x="3150394" y="3257550"/>
            <a:ext cx="161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7" name="Line 31"/>
          <p:cNvSpPr>
            <a:spLocks noChangeShapeType="1"/>
          </p:cNvSpPr>
          <p:nvPr/>
        </p:nvSpPr>
        <p:spPr bwMode="auto">
          <a:xfrm>
            <a:off x="3321844" y="4154091"/>
            <a:ext cx="27265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8" name="Line 32"/>
          <p:cNvSpPr>
            <a:spLocks noChangeShapeType="1"/>
          </p:cNvSpPr>
          <p:nvPr/>
        </p:nvSpPr>
        <p:spPr bwMode="auto">
          <a:xfrm>
            <a:off x="3321844" y="1495425"/>
            <a:ext cx="282179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19" name="Line 33"/>
          <p:cNvSpPr>
            <a:spLocks noChangeShapeType="1"/>
          </p:cNvSpPr>
          <p:nvPr/>
        </p:nvSpPr>
        <p:spPr bwMode="auto">
          <a:xfrm>
            <a:off x="5212557" y="1496616"/>
            <a:ext cx="68461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20" name="Line 34"/>
          <p:cNvSpPr>
            <a:spLocks noChangeShapeType="1"/>
          </p:cNvSpPr>
          <p:nvPr/>
        </p:nvSpPr>
        <p:spPr bwMode="auto">
          <a:xfrm>
            <a:off x="3150394" y="5544741"/>
            <a:ext cx="900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21" name="Line 35"/>
          <p:cNvSpPr>
            <a:spLocks noChangeShapeType="1"/>
          </p:cNvSpPr>
          <p:nvPr/>
        </p:nvSpPr>
        <p:spPr bwMode="auto">
          <a:xfrm flipV="1">
            <a:off x="3321844" y="1484710"/>
            <a:ext cx="0" cy="2681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22" name="Line 36"/>
          <p:cNvSpPr>
            <a:spLocks noChangeShapeType="1"/>
          </p:cNvSpPr>
          <p:nvPr/>
        </p:nvSpPr>
        <p:spPr bwMode="auto">
          <a:xfrm flipV="1">
            <a:off x="5212556" y="1385889"/>
            <a:ext cx="0" cy="23217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23" name="Line 37"/>
          <p:cNvSpPr>
            <a:spLocks noChangeShapeType="1"/>
          </p:cNvSpPr>
          <p:nvPr/>
        </p:nvSpPr>
        <p:spPr bwMode="auto">
          <a:xfrm flipV="1">
            <a:off x="3161110" y="3248025"/>
            <a:ext cx="0" cy="229671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324" name="Line 38"/>
          <p:cNvSpPr>
            <a:spLocks noChangeShapeType="1"/>
          </p:cNvSpPr>
          <p:nvPr/>
        </p:nvSpPr>
        <p:spPr bwMode="auto">
          <a:xfrm>
            <a:off x="3765947" y="4305301"/>
            <a:ext cx="0" cy="60364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8449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876551" y="1869283"/>
            <a:ext cx="3907631" cy="2022872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03" name="Freeform 3"/>
          <p:cNvSpPr>
            <a:spLocks noEditPoints="1"/>
          </p:cNvSpPr>
          <p:nvPr/>
        </p:nvSpPr>
        <p:spPr bwMode="auto">
          <a:xfrm>
            <a:off x="2869406" y="1862139"/>
            <a:ext cx="3920729" cy="2037160"/>
          </a:xfrm>
          <a:custGeom>
            <a:avLst/>
            <a:gdLst>
              <a:gd name="T0" fmla="*/ 2147483647 w 3293"/>
              <a:gd name="T1" fmla="*/ 2147483647 h 1711"/>
              <a:gd name="T2" fmla="*/ 2147483647 w 3293"/>
              <a:gd name="T3" fmla="*/ 2147483647 h 1711"/>
              <a:gd name="T4" fmla="*/ 2147483647 w 3293"/>
              <a:gd name="T5" fmla="*/ 2147483647 h 1711"/>
              <a:gd name="T6" fmla="*/ 2147483647 w 3293"/>
              <a:gd name="T7" fmla="*/ 2147483647 h 1711"/>
              <a:gd name="T8" fmla="*/ 2147483647 w 3293"/>
              <a:gd name="T9" fmla="*/ 2147483647 h 1711"/>
              <a:gd name="T10" fmla="*/ 2147483647 w 3293"/>
              <a:gd name="T11" fmla="*/ 2147483647 h 1711"/>
              <a:gd name="T12" fmla="*/ 2147483647 w 3293"/>
              <a:gd name="T13" fmla="*/ 2147483647 h 1711"/>
              <a:gd name="T14" fmla="*/ 2147483647 w 3293"/>
              <a:gd name="T15" fmla="*/ 2147483647 h 1711"/>
              <a:gd name="T16" fmla="*/ 2147483647 w 3293"/>
              <a:gd name="T17" fmla="*/ 2147483647 h 1711"/>
              <a:gd name="T18" fmla="*/ 2147483647 w 3293"/>
              <a:gd name="T19" fmla="*/ 2147483647 h 1711"/>
              <a:gd name="T20" fmla="*/ 2147483647 w 3293"/>
              <a:gd name="T21" fmla="*/ 0 h 1711"/>
              <a:gd name="T22" fmla="*/ 2147483647 w 3293"/>
              <a:gd name="T23" fmla="*/ 2147483647 h 1711"/>
              <a:gd name="T24" fmla="*/ 2147483647 w 3293"/>
              <a:gd name="T25" fmla="*/ 2147483647 h 1711"/>
              <a:gd name="T26" fmla="*/ 2147483647 w 3293"/>
              <a:gd name="T27" fmla="*/ 2147483647 h 1711"/>
              <a:gd name="T28" fmla="*/ 2147483647 w 3293"/>
              <a:gd name="T29" fmla="*/ 2147483647 h 1711"/>
              <a:gd name="T30" fmla="*/ 2147483647 w 3293"/>
              <a:gd name="T31" fmla="*/ 0 h 1711"/>
              <a:gd name="T32" fmla="*/ 2147483647 w 3293"/>
              <a:gd name="T33" fmla="*/ 0 h 1711"/>
              <a:gd name="T34" fmla="*/ 2147483647 w 3293"/>
              <a:gd name="T35" fmla="*/ 0 h 1711"/>
              <a:gd name="T36" fmla="*/ 2147483647 w 3293"/>
              <a:gd name="T37" fmla="*/ 2147483647 h 1711"/>
              <a:gd name="T38" fmla="*/ 2147483647 w 3293"/>
              <a:gd name="T39" fmla="*/ 0 h 1711"/>
              <a:gd name="T40" fmla="*/ 0 w 3293"/>
              <a:gd name="T41" fmla="*/ 2147483647 h 1711"/>
              <a:gd name="T42" fmla="*/ 2147483647 w 3293"/>
              <a:gd name="T43" fmla="*/ 0 h 1711"/>
              <a:gd name="T44" fmla="*/ 2147483647 w 3293"/>
              <a:gd name="T45" fmla="*/ 0 h 1711"/>
              <a:gd name="T46" fmla="*/ 2147483647 w 3293"/>
              <a:gd name="T47" fmla="*/ 2147483647 h 1711"/>
              <a:gd name="T48" fmla="*/ 2147483647 w 3293"/>
              <a:gd name="T49" fmla="*/ 2147483647 h 1711"/>
              <a:gd name="T50" fmla="*/ 0 w 3293"/>
              <a:gd name="T51" fmla="*/ 2147483647 h 1711"/>
              <a:gd name="T52" fmla="*/ 0 w 3293"/>
              <a:gd name="T53" fmla="*/ 2147483647 h 1711"/>
              <a:gd name="T54" fmla="*/ 0 w 3293"/>
              <a:gd name="T55" fmla="*/ 0 h 1711"/>
              <a:gd name="T56" fmla="*/ 2147483647 w 3293"/>
              <a:gd name="T57" fmla="*/ 0 h 1711"/>
              <a:gd name="T58" fmla="*/ 0 w 3293"/>
              <a:gd name="T59" fmla="*/ 2147483647 h 1711"/>
              <a:gd name="T60" fmla="*/ 2147483647 w 3293"/>
              <a:gd name="T61" fmla="*/ 2147483647 h 1711"/>
              <a:gd name="T62" fmla="*/ 0 w 3293"/>
              <a:gd name="T63" fmla="*/ 2147483647 h 1711"/>
              <a:gd name="T64" fmla="*/ 0 w 3293"/>
              <a:gd name="T65" fmla="*/ 2147483647 h 1711"/>
              <a:gd name="T66" fmla="*/ 2147483647 w 3293"/>
              <a:gd name="T67" fmla="*/ 2147483647 h 1711"/>
              <a:gd name="T68" fmla="*/ 2147483647 w 3293"/>
              <a:gd name="T69" fmla="*/ 2147483647 h 1711"/>
              <a:gd name="T70" fmla="*/ 2147483647 w 3293"/>
              <a:gd name="T71" fmla="*/ 2147483647 h 1711"/>
              <a:gd name="T72" fmla="*/ 2147483647 w 3293"/>
              <a:gd name="T73" fmla="*/ 2147483647 h 1711"/>
              <a:gd name="T74" fmla="*/ 0 w 3293"/>
              <a:gd name="T75" fmla="*/ 2147483647 h 1711"/>
              <a:gd name="T76" fmla="*/ 0 w 3293"/>
              <a:gd name="T77" fmla="*/ 2147483647 h 1711"/>
              <a:gd name="T78" fmla="*/ 2147483647 w 3293"/>
              <a:gd name="T79" fmla="*/ 2147483647 h 171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1"/>
              <a:gd name="T122" fmla="*/ 3293 w 3293"/>
              <a:gd name="T123" fmla="*/ 1711 h 171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1">
                <a:moveTo>
                  <a:pt x="3293" y="1705"/>
                </a:moveTo>
                <a:lnTo>
                  <a:pt x="3288" y="1711"/>
                </a:lnTo>
                <a:lnTo>
                  <a:pt x="6" y="1711"/>
                </a:lnTo>
                <a:lnTo>
                  <a:pt x="6" y="1700"/>
                </a:lnTo>
                <a:lnTo>
                  <a:pt x="3288" y="1700"/>
                </a:lnTo>
                <a:lnTo>
                  <a:pt x="3293" y="1705"/>
                </a:lnTo>
                <a:close/>
                <a:moveTo>
                  <a:pt x="3293" y="1705"/>
                </a:moveTo>
                <a:lnTo>
                  <a:pt x="3293" y="1711"/>
                </a:lnTo>
                <a:lnTo>
                  <a:pt x="3288" y="1711"/>
                </a:lnTo>
                <a:lnTo>
                  <a:pt x="3293" y="1705"/>
                </a:lnTo>
                <a:close/>
                <a:moveTo>
                  <a:pt x="3288" y="0"/>
                </a:moveTo>
                <a:lnTo>
                  <a:pt x="3293" y="6"/>
                </a:lnTo>
                <a:lnTo>
                  <a:pt x="3293" y="1705"/>
                </a:lnTo>
                <a:lnTo>
                  <a:pt x="3282" y="1705"/>
                </a:lnTo>
                <a:lnTo>
                  <a:pt x="3282" y="6"/>
                </a:lnTo>
                <a:lnTo>
                  <a:pt x="3288" y="0"/>
                </a:lnTo>
                <a:close/>
                <a:moveTo>
                  <a:pt x="3288" y="0"/>
                </a:moveTo>
                <a:lnTo>
                  <a:pt x="3293" y="0"/>
                </a:lnTo>
                <a:lnTo>
                  <a:pt x="3293" y="6"/>
                </a:lnTo>
                <a:lnTo>
                  <a:pt x="3288" y="0"/>
                </a:lnTo>
                <a:close/>
                <a:moveTo>
                  <a:pt x="0" y="6"/>
                </a:moveTo>
                <a:lnTo>
                  <a:pt x="6" y="0"/>
                </a:lnTo>
                <a:lnTo>
                  <a:pt x="3288" y="0"/>
                </a:lnTo>
                <a:lnTo>
                  <a:pt x="3288" y="11"/>
                </a:lnTo>
                <a:lnTo>
                  <a:pt x="6" y="11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6" y="0"/>
                </a:lnTo>
                <a:lnTo>
                  <a:pt x="0" y="6"/>
                </a:lnTo>
                <a:close/>
                <a:moveTo>
                  <a:pt x="6" y="1711"/>
                </a:moveTo>
                <a:lnTo>
                  <a:pt x="0" y="1705"/>
                </a:lnTo>
                <a:lnTo>
                  <a:pt x="0" y="6"/>
                </a:lnTo>
                <a:lnTo>
                  <a:pt x="12" y="6"/>
                </a:lnTo>
                <a:lnTo>
                  <a:pt x="12" y="1705"/>
                </a:lnTo>
                <a:lnTo>
                  <a:pt x="6" y="1711"/>
                </a:lnTo>
                <a:close/>
                <a:moveTo>
                  <a:pt x="6" y="1711"/>
                </a:moveTo>
                <a:lnTo>
                  <a:pt x="0" y="1711"/>
                </a:lnTo>
                <a:lnTo>
                  <a:pt x="0" y="1705"/>
                </a:lnTo>
                <a:lnTo>
                  <a:pt x="6" y="171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780111" y="2068116"/>
            <a:ext cx="3907631" cy="2022872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05" name="Freeform 5"/>
          <p:cNvSpPr>
            <a:spLocks noEditPoints="1"/>
          </p:cNvSpPr>
          <p:nvPr/>
        </p:nvSpPr>
        <p:spPr bwMode="auto">
          <a:xfrm>
            <a:off x="2774156" y="2060974"/>
            <a:ext cx="3920729" cy="2039540"/>
          </a:xfrm>
          <a:custGeom>
            <a:avLst/>
            <a:gdLst>
              <a:gd name="T0" fmla="*/ 2147483647 w 3293"/>
              <a:gd name="T1" fmla="*/ 2147483647 h 1713"/>
              <a:gd name="T2" fmla="*/ 2147483647 w 3293"/>
              <a:gd name="T3" fmla="*/ 2147483647 h 1713"/>
              <a:gd name="T4" fmla="*/ 2147483647 w 3293"/>
              <a:gd name="T5" fmla="*/ 2147483647 h 1713"/>
              <a:gd name="T6" fmla="*/ 2147483647 w 3293"/>
              <a:gd name="T7" fmla="*/ 2147483647 h 1713"/>
              <a:gd name="T8" fmla="*/ 2147483647 w 3293"/>
              <a:gd name="T9" fmla="*/ 2147483647 h 1713"/>
              <a:gd name="T10" fmla="*/ 2147483647 w 3293"/>
              <a:gd name="T11" fmla="*/ 2147483647 h 1713"/>
              <a:gd name="T12" fmla="*/ 2147483647 w 3293"/>
              <a:gd name="T13" fmla="*/ 2147483647 h 1713"/>
              <a:gd name="T14" fmla="*/ 2147483647 w 3293"/>
              <a:gd name="T15" fmla="*/ 2147483647 h 1713"/>
              <a:gd name="T16" fmla="*/ 2147483647 w 3293"/>
              <a:gd name="T17" fmla="*/ 2147483647 h 1713"/>
              <a:gd name="T18" fmla="*/ 2147483647 w 3293"/>
              <a:gd name="T19" fmla="*/ 2147483647 h 1713"/>
              <a:gd name="T20" fmla="*/ 2147483647 w 3293"/>
              <a:gd name="T21" fmla="*/ 0 h 1713"/>
              <a:gd name="T22" fmla="*/ 2147483647 w 3293"/>
              <a:gd name="T23" fmla="*/ 2147483647 h 1713"/>
              <a:gd name="T24" fmla="*/ 2147483647 w 3293"/>
              <a:gd name="T25" fmla="*/ 2147483647 h 1713"/>
              <a:gd name="T26" fmla="*/ 2147483647 w 3293"/>
              <a:gd name="T27" fmla="*/ 2147483647 h 1713"/>
              <a:gd name="T28" fmla="*/ 2147483647 w 3293"/>
              <a:gd name="T29" fmla="*/ 2147483647 h 1713"/>
              <a:gd name="T30" fmla="*/ 2147483647 w 3293"/>
              <a:gd name="T31" fmla="*/ 0 h 1713"/>
              <a:gd name="T32" fmla="*/ 2147483647 w 3293"/>
              <a:gd name="T33" fmla="*/ 0 h 1713"/>
              <a:gd name="T34" fmla="*/ 2147483647 w 3293"/>
              <a:gd name="T35" fmla="*/ 0 h 1713"/>
              <a:gd name="T36" fmla="*/ 2147483647 w 3293"/>
              <a:gd name="T37" fmla="*/ 2147483647 h 1713"/>
              <a:gd name="T38" fmla="*/ 2147483647 w 3293"/>
              <a:gd name="T39" fmla="*/ 0 h 1713"/>
              <a:gd name="T40" fmla="*/ 0 w 3293"/>
              <a:gd name="T41" fmla="*/ 2147483647 h 1713"/>
              <a:gd name="T42" fmla="*/ 2147483647 w 3293"/>
              <a:gd name="T43" fmla="*/ 0 h 1713"/>
              <a:gd name="T44" fmla="*/ 2147483647 w 3293"/>
              <a:gd name="T45" fmla="*/ 0 h 1713"/>
              <a:gd name="T46" fmla="*/ 2147483647 w 3293"/>
              <a:gd name="T47" fmla="*/ 2147483647 h 1713"/>
              <a:gd name="T48" fmla="*/ 2147483647 w 3293"/>
              <a:gd name="T49" fmla="*/ 2147483647 h 1713"/>
              <a:gd name="T50" fmla="*/ 0 w 3293"/>
              <a:gd name="T51" fmla="*/ 2147483647 h 1713"/>
              <a:gd name="T52" fmla="*/ 0 w 3293"/>
              <a:gd name="T53" fmla="*/ 2147483647 h 1713"/>
              <a:gd name="T54" fmla="*/ 0 w 3293"/>
              <a:gd name="T55" fmla="*/ 0 h 1713"/>
              <a:gd name="T56" fmla="*/ 2147483647 w 3293"/>
              <a:gd name="T57" fmla="*/ 0 h 1713"/>
              <a:gd name="T58" fmla="*/ 0 w 3293"/>
              <a:gd name="T59" fmla="*/ 2147483647 h 1713"/>
              <a:gd name="T60" fmla="*/ 2147483647 w 3293"/>
              <a:gd name="T61" fmla="*/ 2147483647 h 1713"/>
              <a:gd name="T62" fmla="*/ 0 w 3293"/>
              <a:gd name="T63" fmla="*/ 2147483647 h 1713"/>
              <a:gd name="T64" fmla="*/ 0 w 3293"/>
              <a:gd name="T65" fmla="*/ 2147483647 h 1713"/>
              <a:gd name="T66" fmla="*/ 2147483647 w 3293"/>
              <a:gd name="T67" fmla="*/ 2147483647 h 1713"/>
              <a:gd name="T68" fmla="*/ 2147483647 w 3293"/>
              <a:gd name="T69" fmla="*/ 2147483647 h 1713"/>
              <a:gd name="T70" fmla="*/ 2147483647 w 3293"/>
              <a:gd name="T71" fmla="*/ 2147483647 h 1713"/>
              <a:gd name="T72" fmla="*/ 2147483647 w 3293"/>
              <a:gd name="T73" fmla="*/ 2147483647 h 1713"/>
              <a:gd name="T74" fmla="*/ 0 w 3293"/>
              <a:gd name="T75" fmla="*/ 2147483647 h 1713"/>
              <a:gd name="T76" fmla="*/ 0 w 3293"/>
              <a:gd name="T77" fmla="*/ 2147483647 h 1713"/>
              <a:gd name="T78" fmla="*/ 2147483647 w 3293"/>
              <a:gd name="T79" fmla="*/ 2147483647 h 171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3"/>
              <a:gd name="T122" fmla="*/ 3293 w 3293"/>
              <a:gd name="T123" fmla="*/ 1713 h 1713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3">
                <a:moveTo>
                  <a:pt x="3293" y="1705"/>
                </a:moveTo>
                <a:lnTo>
                  <a:pt x="3287" y="1713"/>
                </a:lnTo>
                <a:lnTo>
                  <a:pt x="5" y="1713"/>
                </a:lnTo>
                <a:lnTo>
                  <a:pt x="5" y="1700"/>
                </a:lnTo>
                <a:lnTo>
                  <a:pt x="3287" y="1700"/>
                </a:lnTo>
                <a:lnTo>
                  <a:pt x="3293" y="1705"/>
                </a:lnTo>
                <a:close/>
                <a:moveTo>
                  <a:pt x="3293" y="1705"/>
                </a:moveTo>
                <a:lnTo>
                  <a:pt x="3293" y="1713"/>
                </a:lnTo>
                <a:lnTo>
                  <a:pt x="3287" y="1713"/>
                </a:lnTo>
                <a:lnTo>
                  <a:pt x="3293" y="1705"/>
                </a:lnTo>
                <a:close/>
                <a:moveTo>
                  <a:pt x="3287" y="0"/>
                </a:moveTo>
                <a:lnTo>
                  <a:pt x="3293" y="6"/>
                </a:lnTo>
                <a:lnTo>
                  <a:pt x="3293" y="1705"/>
                </a:lnTo>
                <a:lnTo>
                  <a:pt x="3281" y="1705"/>
                </a:lnTo>
                <a:lnTo>
                  <a:pt x="3281" y="6"/>
                </a:lnTo>
                <a:lnTo>
                  <a:pt x="3287" y="0"/>
                </a:lnTo>
                <a:close/>
                <a:moveTo>
                  <a:pt x="3287" y="0"/>
                </a:moveTo>
                <a:lnTo>
                  <a:pt x="3293" y="0"/>
                </a:lnTo>
                <a:lnTo>
                  <a:pt x="3293" y="6"/>
                </a:lnTo>
                <a:lnTo>
                  <a:pt x="3287" y="0"/>
                </a:lnTo>
                <a:close/>
                <a:moveTo>
                  <a:pt x="0" y="6"/>
                </a:moveTo>
                <a:lnTo>
                  <a:pt x="5" y="0"/>
                </a:lnTo>
                <a:lnTo>
                  <a:pt x="3287" y="0"/>
                </a:lnTo>
                <a:lnTo>
                  <a:pt x="3287" y="11"/>
                </a:lnTo>
                <a:lnTo>
                  <a:pt x="5" y="11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5" y="0"/>
                </a:lnTo>
                <a:lnTo>
                  <a:pt x="0" y="6"/>
                </a:lnTo>
                <a:close/>
                <a:moveTo>
                  <a:pt x="5" y="1713"/>
                </a:moveTo>
                <a:lnTo>
                  <a:pt x="0" y="1705"/>
                </a:lnTo>
                <a:lnTo>
                  <a:pt x="0" y="6"/>
                </a:lnTo>
                <a:lnTo>
                  <a:pt x="11" y="6"/>
                </a:lnTo>
                <a:lnTo>
                  <a:pt x="11" y="1705"/>
                </a:lnTo>
                <a:lnTo>
                  <a:pt x="5" y="1713"/>
                </a:lnTo>
                <a:close/>
                <a:moveTo>
                  <a:pt x="5" y="1713"/>
                </a:moveTo>
                <a:lnTo>
                  <a:pt x="0" y="1713"/>
                </a:lnTo>
                <a:lnTo>
                  <a:pt x="0" y="1705"/>
                </a:lnTo>
                <a:lnTo>
                  <a:pt x="5" y="1713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684861" y="2255044"/>
            <a:ext cx="3906440" cy="2024063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07" name="Freeform 7"/>
          <p:cNvSpPr>
            <a:spLocks noEditPoints="1"/>
          </p:cNvSpPr>
          <p:nvPr/>
        </p:nvSpPr>
        <p:spPr bwMode="auto">
          <a:xfrm>
            <a:off x="2677717" y="2245519"/>
            <a:ext cx="3920728" cy="2039541"/>
          </a:xfrm>
          <a:custGeom>
            <a:avLst/>
            <a:gdLst>
              <a:gd name="T0" fmla="*/ 2147483647 w 3293"/>
              <a:gd name="T1" fmla="*/ 2147483647 h 1713"/>
              <a:gd name="T2" fmla="*/ 2147483647 w 3293"/>
              <a:gd name="T3" fmla="*/ 2147483647 h 1713"/>
              <a:gd name="T4" fmla="*/ 2147483647 w 3293"/>
              <a:gd name="T5" fmla="*/ 2147483647 h 1713"/>
              <a:gd name="T6" fmla="*/ 2147483647 w 3293"/>
              <a:gd name="T7" fmla="*/ 2147483647 h 1713"/>
              <a:gd name="T8" fmla="*/ 2147483647 w 3293"/>
              <a:gd name="T9" fmla="*/ 2147483647 h 1713"/>
              <a:gd name="T10" fmla="*/ 2147483647 w 3293"/>
              <a:gd name="T11" fmla="*/ 2147483647 h 1713"/>
              <a:gd name="T12" fmla="*/ 2147483647 w 3293"/>
              <a:gd name="T13" fmla="*/ 2147483647 h 1713"/>
              <a:gd name="T14" fmla="*/ 2147483647 w 3293"/>
              <a:gd name="T15" fmla="*/ 2147483647 h 1713"/>
              <a:gd name="T16" fmla="*/ 2147483647 w 3293"/>
              <a:gd name="T17" fmla="*/ 2147483647 h 1713"/>
              <a:gd name="T18" fmla="*/ 2147483647 w 3293"/>
              <a:gd name="T19" fmla="*/ 2147483647 h 1713"/>
              <a:gd name="T20" fmla="*/ 2147483647 w 3293"/>
              <a:gd name="T21" fmla="*/ 0 h 1713"/>
              <a:gd name="T22" fmla="*/ 2147483647 w 3293"/>
              <a:gd name="T23" fmla="*/ 2147483647 h 1713"/>
              <a:gd name="T24" fmla="*/ 2147483647 w 3293"/>
              <a:gd name="T25" fmla="*/ 2147483647 h 1713"/>
              <a:gd name="T26" fmla="*/ 2147483647 w 3293"/>
              <a:gd name="T27" fmla="*/ 2147483647 h 1713"/>
              <a:gd name="T28" fmla="*/ 2147483647 w 3293"/>
              <a:gd name="T29" fmla="*/ 2147483647 h 1713"/>
              <a:gd name="T30" fmla="*/ 2147483647 w 3293"/>
              <a:gd name="T31" fmla="*/ 0 h 1713"/>
              <a:gd name="T32" fmla="*/ 2147483647 w 3293"/>
              <a:gd name="T33" fmla="*/ 0 h 1713"/>
              <a:gd name="T34" fmla="*/ 2147483647 w 3293"/>
              <a:gd name="T35" fmla="*/ 0 h 1713"/>
              <a:gd name="T36" fmla="*/ 2147483647 w 3293"/>
              <a:gd name="T37" fmla="*/ 2147483647 h 1713"/>
              <a:gd name="T38" fmla="*/ 2147483647 w 3293"/>
              <a:gd name="T39" fmla="*/ 0 h 1713"/>
              <a:gd name="T40" fmla="*/ 0 w 3293"/>
              <a:gd name="T41" fmla="*/ 2147483647 h 1713"/>
              <a:gd name="T42" fmla="*/ 2147483647 w 3293"/>
              <a:gd name="T43" fmla="*/ 0 h 1713"/>
              <a:gd name="T44" fmla="*/ 2147483647 w 3293"/>
              <a:gd name="T45" fmla="*/ 0 h 1713"/>
              <a:gd name="T46" fmla="*/ 2147483647 w 3293"/>
              <a:gd name="T47" fmla="*/ 2147483647 h 1713"/>
              <a:gd name="T48" fmla="*/ 2147483647 w 3293"/>
              <a:gd name="T49" fmla="*/ 2147483647 h 1713"/>
              <a:gd name="T50" fmla="*/ 0 w 3293"/>
              <a:gd name="T51" fmla="*/ 2147483647 h 1713"/>
              <a:gd name="T52" fmla="*/ 0 w 3293"/>
              <a:gd name="T53" fmla="*/ 2147483647 h 1713"/>
              <a:gd name="T54" fmla="*/ 0 w 3293"/>
              <a:gd name="T55" fmla="*/ 0 h 1713"/>
              <a:gd name="T56" fmla="*/ 2147483647 w 3293"/>
              <a:gd name="T57" fmla="*/ 0 h 1713"/>
              <a:gd name="T58" fmla="*/ 0 w 3293"/>
              <a:gd name="T59" fmla="*/ 2147483647 h 1713"/>
              <a:gd name="T60" fmla="*/ 2147483647 w 3293"/>
              <a:gd name="T61" fmla="*/ 2147483647 h 1713"/>
              <a:gd name="T62" fmla="*/ 0 w 3293"/>
              <a:gd name="T63" fmla="*/ 2147483647 h 1713"/>
              <a:gd name="T64" fmla="*/ 0 w 3293"/>
              <a:gd name="T65" fmla="*/ 2147483647 h 1713"/>
              <a:gd name="T66" fmla="*/ 2147483647 w 3293"/>
              <a:gd name="T67" fmla="*/ 2147483647 h 1713"/>
              <a:gd name="T68" fmla="*/ 2147483647 w 3293"/>
              <a:gd name="T69" fmla="*/ 2147483647 h 1713"/>
              <a:gd name="T70" fmla="*/ 2147483647 w 3293"/>
              <a:gd name="T71" fmla="*/ 2147483647 h 1713"/>
              <a:gd name="T72" fmla="*/ 2147483647 w 3293"/>
              <a:gd name="T73" fmla="*/ 2147483647 h 1713"/>
              <a:gd name="T74" fmla="*/ 0 w 3293"/>
              <a:gd name="T75" fmla="*/ 2147483647 h 1713"/>
              <a:gd name="T76" fmla="*/ 0 w 3293"/>
              <a:gd name="T77" fmla="*/ 2147483647 h 1713"/>
              <a:gd name="T78" fmla="*/ 2147483647 w 3293"/>
              <a:gd name="T79" fmla="*/ 2147483647 h 171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3"/>
              <a:gd name="T122" fmla="*/ 3293 w 3293"/>
              <a:gd name="T123" fmla="*/ 1713 h 1713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3">
                <a:moveTo>
                  <a:pt x="3293" y="1708"/>
                </a:moveTo>
                <a:lnTo>
                  <a:pt x="3287" y="1713"/>
                </a:lnTo>
                <a:lnTo>
                  <a:pt x="6" y="1713"/>
                </a:lnTo>
                <a:lnTo>
                  <a:pt x="6" y="1700"/>
                </a:lnTo>
                <a:lnTo>
                  <a:pt x="3287" y="1700"/>
                </a:lnTo>
                <a:lnTo>
                  <a:pt x="3293" y="1708"/>
                </a:lnTo>
                <a:close/>
                <a:moveTo>
                  <a:pt x="3293" y="1708"/>
                </a:moveTo>
                <a:lnTo>
                  <a:pt x="3293" y="1713"/>
                </a:lnTo>
                <a:lnTo>
                  <a:pt x="3287" y="1713"/>
                </a:lnTo>
                <a:lnTo>
                  <a:pt x="3293" y="1708"/>
                </a:lnTo>
                <a:close/>
                <a:moveTo>
                  <a:pt x="3287" y="0"/>
                </a:moveTo>
                <a:lnTo>
                  <a:pt x="3293" y="8"/>
                </a:lnTo>
                <a:lnTo>
                  <a:pt x="3293" y="1708"/>
                </a:lnTo>
                <a:lnTo>
                  <a:pt x="3282" y="1708"/>
                </a:lnTo>
                <a:lnTo>
                  <a:pt x="3282" y="8"/>
                </a:lnTo>
                <a:lnTo>
                  <a:pt x="3287" y="0"/>
                </a:lnTo>
                <a:close/>
                <a:moveTo>
                  <a:pt x="3287" y="0"/>
                </a:moveTo>
                <a:lnTo>
                  <a:pt x="3293" y="0"/>
                </a:lnTo>
                <a:lnTo>
                  <a:pt x="3293" y="8"/>
                </a:lnTo>
                <a:lnTo>
                  <a:pt x="3287" y="0"/>
                </a:lnTo>
                <a:close/>
                <a:moveTo>
                  <a:pt x="0" y="8"/>
                </a:moveTo>
                <a:lnTo>
                  <a:pt x="6" y="0"/>
                </a:lnTo>
                <a:lnTo>
                  <a:pt x="3287" y="0"/>
                </a:lnTo>
                <a:lnTo>
                  <a:pt x="3287" y="14"/>
                </a:lnTo>
                <a:lnTo>
                  <a:pt x="6" y="14"/>
                </a:lnTo>
                <a:lnTo>
                  <a:pt x="0" y="8"/>
                </a:lnTo>
                <a:close/>
                <a:moveTo>
                  <a:pt x="0" y="8"/>
                </a:moveTo>
                <a:lnTo>
                  <a:pt x="0" y="0"/>
                </a:lnTo>
                <a:lnTo>
                  <a:pt x="6" y="0"/>
                </a:lnTo>
                <a:lnTo>
                  <a:pt x="0" y="8"/>
                </a:lnTo>
                <a:close/>
                <a:moveTo>
                  <a:pt x="6" y="1713"/>
                </a:moveTo>
                <a:lnTo>
                  <a:pt x="0" y="1708"/>
                </a:lnTo>
                <a:lnTo>
                  <a:pt x="0" y="8"/>
                </a:lnTo>
                <a:lnTo>
                  <a:pt x="12" y="8"/>
                </a:lnTo>
                <a:lnTo>
                  <a:pt x="12" y="1708"/>
                </a:lnTo>
                <a:lnTo>
                  <a:pt x="6" y="1713"/>
                </a:lnTo>
                <a:close/>
                <a:moveTo>
                  <a:pt x="6" y="1713"/>
                </a:moveTo>
                <a:lnTo>
                  <a:pt x="0" y="1713"/>
                </a:lnTo>
                <a:lnTo>
                  <a:pt x="0" y="1708"/>
                </a:lnTo>
                <a:lnTo>
                  <a:pt x="6" y="1713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2588420" y="2453878"/>
            <a:ext cx="3907631" cy="2024063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09" name="Freeform 9"/>
          <p:cNvSpPr>
            <a:spLocks noEditPoints="1"/>
          </p:cNvSpPr>
          <p:nvPr/>
        </p:nvSpPr>
        <p:spPr bwMode="auto">
          <a:xfrm>
            <a:off x="2580085" y="2446735"/>
            <a:ext cx="3923109" cy="2037159"/>
          </a:xfrm>
          <a:custGeom>
            <a:avLst/>
            <a:gdLst>
              <a:gd name="T0" fmla="*/ 2147483647 w 3295"/>
              <a:gd name="T1" fmla="*/ 2147483647 h 1711"/>
              <a:gd name="T2" fmla="*/ 2147483647 w 3295"/>
              <a:gd name="T3" fmla="*/ 2147483647 h 1711"/>
              <a:gd name="T4" fmla="*/ 2147483647 w 3295"/>
              <a:gd name="T5" fmla="*/ 2147483647 h 1711"/>
              <a:gd name="T6" fmla="*/ 2147483647 w 3295"/>
              <a:gd name="T7" fmla="*/ 2147483647 h 1711"/>
              <a:gd name="T8" fmla="*/ 2147483647 w 3295"/>
              <a:gd name="T9" fmla="*/ 2147483647 h 1711"/>
              <a:gd name="T10" fmla="*/ 2147483647 w 3295"/>
              <a:gd name="T11" fmla="*/ 2147483647 h 1711"/>
              <a:gd name="T12" fmla="*/ 2147483647 w 3295"/>
              <a:gd name="T13" fmla="*/ 2147483647 h 1711"/>
              <a:gd name="T14" fmla="*/ 2147483647 w 3295"/>
              <a:gd name="T15" fmla="*/ 2147483647 h 1711"/>
              <a:gd name="T16" fmla="*/ 2147483647 w 3295"/>
              <a:gd name="T17" fmla="*/ 2147483647 h 1711"/>
              <a:gd name="T18" fmla="*/ 2147483647 w 3295"/>
              <a:gd name="T19" fmla="*/ 2147483647 h 1711"/>
              <a:gd name="T20" fmla="*/ 2147483647 w 3295"/>
              <a:gd name="T21" fmla="*/ 0 h 1711"/>
              <a:gd name="T22" fmla="*/ 2147483647 w 3295"/>
              <a:gd name="T23" fmla="*/ 2147483647 h 1711"/>
              <a:gd name="T24" fmla="*/ 2147483647 w 3295"/>
              <a:gd name="T25" fmla="*/ 2147483647 h 1711"/>
              <a:gd name="T26" fmla="*/ 2147483647 w 3295"/>
              <a:gd name="T27" fmla="*/ 2147483647 h 1711"/>
              <a:gd name="T28" fmla="*/ 2147483647 w 3295"/>
              <a:gd name="T29" fmla="*/ 2147483647 h 1711"/>
              <a:gd name="T30" fmla="*/ 2147483647 w 3295"/>
              <a:gd name="T31" fmla="*/ 0 h 1711"/>
              <a:gd name="T32" fmla="*/ 2147483647 w 3295"/>
              <a:gd name="T33" fmla="*/ 0 h 1711"/>
              <a:gd name="T34" fmla="*/ 2147483647 w 3295"/>
              <a:gd name="T35" fmla="*/ 0 h 1711"/>
              <a:gd name="T36" fmla="*/ 2147483647 w 3295"/>
              <a:gd name="T37" fmla="*/ 2147483647 h 1711"/>
              <a:gd name="T38" fmla="*/ 2147483647 w 3295"/>
              <a:gd name="T39" fmla="*/ 0 h 1711"/>
              <a:gd name="T40" fmla="*/ 0 w 3295"/>
              <a:gd name="T41" fmla="*/ 2147483647 h 1711"/>
              <a:gd name="T42" fmla="*/ 2147483647 w 3295"/>
              <a:gd name="T43" fmla="*/ 0 h 1711"/>
              <a:gd name="T44" fmla="*/ 2147483647 w 3295"/>
              <a:gd name="T45" fmla="*/ 0 h 1711"/>
              <a:gd name="T46" fmla="*/ 2147483647 w 3295"/>
              <a:gd name="T47" fmla="*/ 2147483647 h 1711"/>
              <a:gd name="T48" fmla="*/ 2147483647 w 3295"/>
              <a:gd name="T49" fmla="*/ 2147483647 h 1711"/>
              <a:gd name="T50" fmla="*/ 0 w 3295"/>
              <a:gd name="T51" fmla="*/ 2147483647 h 1711"/>
              <a:gd name="T52" fmla="*/ 0 w 3295"/>
              <a:gd name="T53" fmla="*/ 2147483647 h 1711"/>
              <a:gd name="T54" fmla="*/ 0 w 3295"/>
              <a:gd name="T55" fmla="*/ 0 h 1711"/>
              <a:gd name="T56" fmla="*/ 2147483647 w 3295"/>
              <a:gd name="T57" fmla="*/ 0 h 1711"/>
              <a:gd name="T58" fmla="*/ 0 w 3295"/>
              <a:gd name="T59" fmla="*/ 2147483647 h 1711"/>
              <a:gd name="T60" fmla="*/ 2147483647 w 3295"/>
              <a:gd name="T61" fmla="*/ 2147483647 h 1711"/>
              <a:gd name="T62" fmla="*/ 0 w 3295"/>
              <a:gd name="T63" fmla="*/ 2147483647 h 1711"/>
              <a:gd name="T64" fmla="*/ 0 w 3295"/>
              <a:gd name="T65" fmla="*/ 2147483647 h 1711"/>
              <a:gd name="T66" fmla="*/ 2147483647 w 3295"/>
              <a:gd name="T67" fmla="*/ 2147483647 h 1711"/>
              <a:gd name="T68" fmla="*/ 2147483647 w 3295"/>
              <a:gd name="T69" fmla="*/ 2147483647 h 1711"/>
              <a:gd name="T70" fmla="*/ 2147483647 w 3295"/>
              <a:gd name="T71" fmla="*/ 2147483647 h 1711"/>
              <a:gd name="T72" fmla="*/ 2147483647 w 3295"/>
              <a:gd name="T73" fmla="*/ 2147483647 h 1711"/>
              <a:gd name="T74" fmla="*/ 0 w 3295"/>
              <a:gd name="T75" fmla="*/ 2147483647 h 1711"/>
              <a:gd name="T76" fmla="*/ 0 w 3295"/>
              <a:gd name="T77" fmla="*/ 2147483647 h 1711"/>
              <a:gd name="T78" fmla="*/ 2147483647 w 3295"/>
              <a:gd name="T79" fmla="*/ 2147483647 h 171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5"/>
              <a:gd name="T121" fmla="*/ 0 h 1711"/>
              <a:gd name="T122" fmla="*/ 3295 w 3295"/>
              <a:gd name="T123" fmla="*/ 1711 h 171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5" h="1711">
                <a:moveTo>
                  <a:pt x="3295" y="1706"/>
                </a:moveTo>
                <a:lnTo>
                  <a:pt x="3289" y="1711"/>
                </a:lnTo>
                <a:lnTo>
                  <a:pt x="7" y="1711"/>
                </a:lnTo>
                <a:lnTo>
                  <a:pt x="7" y="1700"/>
                </a:lnTo>
                <a:lnTo>
                  <a:pt x="3289" y="1700"/>
                </a:lnTo>
                <a:lnTo>
                  <a:pt x="3295" y="1706"/>
                </a:lnTo>
                <a:close/>
                <a:moveTo>
                  <a:pt x="3295" y="1706"/>
                </a:moveTo>
                <a:lnTo>
                  <a:pt x="3295" y="1711"/>
                </a:lnTo>
                <a:lnTo>
                  <a:pt x="3289" y="1711"/>
                </a:lnTo>
                <a:lnTo>
                  <a:pt x="3295" y="1706"/>
                </a:lnTo>
                <a:close/>
                <a:moveTo>
                  <a:pt x="3289" y="0"/>
                </a:moveTo>
                <a:lnTo>
                  <a:pt x="3295" y="6"/>
                </a:lnTo>
                <a:lnTo>
                  <a:pt x="3295" y="1706"/>
                </a:lnTo>
                <a:lnTo>
                  <a:pt x="3283" y="1706"/>
                </a:lnTo>
                <a:lnTo>
                  <a:pt x="3283" y="6"/>
                </a:lnTo>
                <a:lnTo>
                  <a:pt x="3289" y="0"/>
                </a:lnTo>
                <a:close/>
                <a:moveTo>
                  <a:pt x="3289" y="0"/>
                </a:moveTo>
                <a:lnTo>
                  <a:pt x="3295" y="0"/>
                </a:lnTo>
                <a:lnTo>
                  <a:pt x="3295" y="6"/>
                </a:lnTo>
                <a:lnTo>
                  <a:pt x="3289" y="0"/>
                </a:lnTo>
                <a:close/>
                <a:moveTo>
                  <a:pt x="0" y="6"/>
                </a:moveTo>
                <a:lnTo>
                  <a:pt x="7" y="0"/>
                </a:lnTo>
                <a:lnTo>
                  <a:pt x="3289" y="0"/>
                </a:lnTo>
                <a:lnTo>
                  <a:pt x="3289" y="12"/>
                </a:lnTo>
                <a:lnTo>
                  <a:pt x="7" y="12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7" y="0"/>
                </a:lnTo>
                <a:lnTo>
                  <a:pt x="0" y="6"/>
                </a:lnTo>
                <a:close/>
                <a:moveTo>
                  <a:pt x="7" y="1711"/>
                </a:moveTo>
                <a:lnTo>
                  <a:pt x="0" y="1706"/>
                </a:lnTo>
                <a:lnTo>
                  <a:pt x="0" y="6"/>
                </a:lnTo>
                <a:lnTo>
                  <a:pt x="13" y="6"/>
                </a:lnTo>
                <a:lnTo>
                  <a:pt x="13" y="1706"/>
                </a:lnTo>
                <a:lnTo>
                  <a:pt x="7" y="1711"/>
                </a:lnTo>
                <a:close/>
                <a:moveTo>
                  <a:pt x="7" y="1711"/>
                </a:moveTo>
                <a:lnTo>
                  <a:pt x="0" y="1711"/>
                </a:lnTo>
                <a:lnTo>
                  <a:pt x="0" y="1706"/>
                </a:lnTo>
                <a:lnTo>
                  <a:pt x="7" y="171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2490789" y="2650331"/>
            <a:ext cx="3908822" cy="2024063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11" name="Freeform 11"/>
          <p:cNvSpPr>
            <a:spLocks noEditPoints="1"/>
          </p:cNvSpPr>
          <p:nvPr/>
        </p:nvSpPr>
        <p:spPr bwMode="auto">
          <a:xfrm>
            <a:off x="2483645" y="2643189"/>
            <a:ext cx="3923110" cy="2037160"/>
          </a:xfrm>
          <a:custGeom>
            <a:avLst/>
            <a:gdLst>
              <a:gd name="T0" fmla="*/ 2147483647 w 3295"/>
              <a:gd name="T1" fmla="*/ 2147483647 h 1711"/>
              <a:gd name="T2" fmla="*/ 2147483647 w 3295"/>
              <a:gd name="T3" fmla="*/ 2147483647 h 1711"/>
              <a:gd name="T4" fmla="*/ 2147483647 w 3295"/>
              <a:gd name="T5" fmla="*/ 2147483647 h 1711"/>
              <a:gd name="T6" fmla="*/ 2147483647 w 3295"/>
              <a:gd name="T7" fmla="*/ 2147483647 h 1711"/>
              <a:gd name="T8" fmla="*/ 2147483647 w 3295"/>
              <a:gd name="T9" fmla="*/ 2147483647 h 1711"/>
              <a:gd name="T10" fmla="*/ 2147483647 w 3295"/>
              <a:gd name="T11" fmla="*/ 2147483647 h 1711"/>
              <a:gd name="T12" fmla="*/ 2147483647 w 3295"/>
              <a:gd name="T13" fmla="*/ 2147483647 h 1711"/>
              <a:gd name="T14" fmla="*/ 2147483647 w 3295"/>
              <a:gd name="T15" fmla="*/ 2147483647 h 1711"/>
              <a:gd name="T16" fmla="*/ 2147483647 w 3295"/>
              <a:gd name="T17" fmla="*/ 2147483647 h 1711"/>
              <a:gd name="T18" fmla="*/ 2147483647 w 3295"/>
              <a:gd name="T19" fmla="*/ 2147483647 h 1711"/>
              <a:gd name="T20" fmla="*/ 2147483647 w 3295"/>
              <a:gd name="T21" fmla="*/ 0 h 1711"/>
              <a:gd name="T22" fmla="*/ 2147483647 w 3295"/>
              <a:gd name="T23" fmla="*/ 2147483647 h 1711"/>
              <a:gd name="T24" fmla="*/ 2147483647 w 3295"/>
              <a:gd name="T25" fmla="*/ 2147483647 h 1711"/>
              <a:gd name="T26" fmla="*/ 2147483647 w 3295"/>
              <a:gd name="T27" fmla="*/ 2147483647 h 1711"/>
              <a:gd name="T28" fmla="*/ 2147483647 w 3295"/>
              <a:gd name="T29" fmla="*/ 2147483647 h 1711"/>
              <a:gd name="T30" fmla="*/ 2147483647 w 3295"/>
              <a:gd name="T31" fmla="*/ 0 h 1711"/>
              <a:gd name="T32" fmla="*/ 2147483647 w 3295"/>
              <a:gd name="T33" fmla="*/ 0 h 1711"/>
              <a:gd name="T34" fmla="*/ 2147483647 w 3295"/>
              <a:gd name="T35" fmla="*/ 0 h 1711"/>
              <a:gd name="T36" fmla="*/ 2147483647 w 3295"/>
              <a:gd name="T37" fmla="*/ 2147483647 h 1711"/>
              <a:gd name="T38" fmla="*/ 2147483647 w 3295"/>
              <a:gd name="T39" fmla="*/ 0 h 1711"/>
              <a:gd name="T40" fmla="*/ 0 w 3295"/>
              <a:gd name="T41" fmla="*/ 2147483647 h 1711"/>
              <a:gd name="T42" fmla="*/ 2147483647 w 3295"/>
              <a:gd name="T43" fmla="*/ 0 h 1711"/>
              <a:gd name="T44" fmla="*/ 2147483647 w 3295"/>
              <a:gd name="T45" fmla="*/ 0 h 1711"/>
              <a:gd name="T46" fmla="*/ 2147483647 w 3295"/>
              <a:gd name="T47" fmla="*/ 2147483647 h 1711"/>
              <a:gd name="T48" fmla="*/ 2147483647 w 3295"/>
              <a:gd name="T49" fmla="*/ 2147483647 h 1711"/>
              <a:gd name="T50" fmla="*/ 0 w 3295"/>
              <a:gd name="T51" fmla="*/ 2147483647 h 1711"/>
              <a:gd name="T52" fmla="*/ 0 w 3295"/>
              <a:gd name="T53" fmla="*/ 2147483647 h 1711"/>
              <a:gd name="T54" fmla="*/ 0 w 3295"/>
              <a:gd name="T55" fmla="*/ 0 h 1711"/>
              <a:gd name="T56" fmla="*/ 2147483647 w 3295"/>
              <a:gd name="T57" fmla="*/ 0 h 1711"/>
              <a:gd name="T58" fmla="*/ 0 w 3295"/>
              <a:gd name="T59" fmla="*/ 2147483647 h 1711"/>
              <a:gd name="T60" fmla="*/ 2147483647 w 3295"/>
              <a:gd name="T61" fmla="*/ 2147483647 h 1711"/>
              <a:gd name="T62" fmla="*/ 0 w 3295"/>
              <a:gd name="T63" fmla="*/ 2147483647 h 1711"/>
              <a:gd name="T64" fmla="*/ 0 w 3295"/>
              <a:gd name="T65" fmla="*/ 2147483647 h 1711"/>
              <a:gd name="T66" fmla="*/ 2147483647 w 3295"/>
              <a:gd name="T67" fmla="*/ 2147483647 h 1711"/>
              <a:gd name="T68" fmla="*/ 2147483647 w 3295"/>
              <a:gd name="T69" fmla="*/ 2147483647 h 1711"/>
              <a:gd name="T70" fmla="*/ 2147483647 w 3295"/>
              <a:gd name="T71" fmla="*/ 2147483647 h 1711"/>
              <a:gd name="T72" fmla="*/ 2147483647 w 3295"/>
              <a:gd name="T73" fmla="*/ 2147483647 h 1711"/>
              <a:gd name="T74" fmla="*/ 0 w 3295"/>
              <a:gd name="T75" fmla="*/ 2147483647 h 1711"/>
              <a:gd name="T76" fmla="*/ 0 w 3295"/>
              <a:gd name="T77" fmla="*/ 2147483647 h 1711"/>
              <a:gd name="T78" fmla="*/ 2147483647 w 3295"/>
              <a:gd name="T79" fmla="*/ 2147483647 h 171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5"/>
              <a:gd name="T121" fmla="*/ 0 h 1711"/>
              <a:gd name="T122" fmla="*/ 3295 w 3295"/>
              <a:gd name="T123" fmla="*/ 1711 h 171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5" h="1711">
                <a:moveTo>
                  <a:pt x="3295" y="1706"/>
                </a:moveTo>
                <a:lnTo>
                  <a:pt x="3289" y="1711"/>
                </a:lnTo>
                <a:lnTo>
                  <a:pt x="6" y="1711"/>
                </a:lnTo>
                <a:lnTo>
                  <a:pt x="6" y="1700"/>
                </a:lnTo>
                <a:lnTo>
                  <a:pt x="3289" y="1700"/>
                </a:lnTo>
                <a:lnTo>
                  <a:pt x="3295" y="1706"/>
                </a:lnTo>
                <a:close/>
                <a:moveTo>
                  <a:pt x="3295" y="1706"/>
                </a:moveTo>
                <a:lnTo>
                  <a:pt x="3295" y="1711"/>
                </a:lnTo>
                <a:lnTo>
                  <a:pt x="3289" y="1711"/>
                </a:lnTo>
                <a:lnTo>
                  <a:pt x="3295" y="1706"/>
                </a:lnTo>
                <a:close/>
                <a:moveTo>
                  <a:pt x="3289" y="0"/>
                </a:moveTo>
                <a:lnTo>
                  <a:pt x="3295" y="6"/>
                </a:lnTo>
                <a:lnTo>
                  <a:pt x="3295" y="1706"/>
                </a:lnTo>
                <a:lnTo>
                  <a:pt x="3282" y="1706"/>
                </a:lnTo>
                <a:lnTo>
                  <a:pt x="3282" y="6"/>
                </a:lnTo>
                <a:lnTo>
                  <a:pt x="3289" y="0"/>
                </a:lnTo>
                <a:close/>
                <a:moveTo>
                  <a:pt x="3289" y="0"/>
                </a:moveTo>
                <a:lnTo>
                  <a:pt x="3295" y="0"/>
                </a:lnTo>
                <a:lnTo>
                  <a:pt x="3295" y="6"/>
                </a:lnTo>
                <a:lnTo>
                  <a:pt x="3289" y="0"/>
                </a:lnTo>
                <a:close/>
                <a:moveTo>
                  <a:pt x="0" y="6"/>
                </a:moveTo>
                <a:lnTo>
                  <a:pt x="6" y="0"/>
                </a:lnTo>
                <a:lnTo>
                  <a:pt x="3289" y="0"/>
                </a:lnTo>
                <a:lnTo>
                  <a:pt x="3289" y="12"/>
                </a:lnTo>
                <a:lnTo>
                  <a:pt x="6" y="12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6" y="0"/>
                </a:lnTo>
                <a:lnTo>
                  <a:pt x="0" y="6"/>
                </a:lnTo>
                <a:close/>
                <a:moveTo>
                  <a:pt x="6" y="1711"/>
                </a:moveTo>
                <a:lnTo>
                  <a:pt x="0" y="1706"/>
                </a:lnTo>
                <a:lnTo>
                  <a:pt x="0" y="6"/>
                </a:lnTo>
                <a:lnTo>
                  <a:pt x="13" y="6"/>
                </a:lnTo>
                <a:lnTo>
                  <a:pt x="13" y="1706"/>
                </a:lnTo>
                <a:lnTo>
                  <a:pt x="6" y="1711"/>
                </a:lnTo>
                <a:close/>
                <a:moveTo>
                  <a:pt x="6" y="1711"/>
                </a:moveTo>
                <a:lnTo>
                  <a:pt x="0" y="1711"/>
                </a:lnTo>
                <a:lnTo>
                  <a:pt x="0" y="1706"/>
                </a:lnTo>
                <a:lnTo>
                  <a:pt x="6" y="171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2394349" y="2830117"/>
            <a:ext cx="3907631" cy="2177653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13" name="Freeform 13"/>
          <p:cNvSpPr>
            <a:spLocks noEditPoints="1"/>
          </p:cNvSpPr>
          <p:nvPr/>
        </p:nvSpPr>
        <p:spPr bwMode="auto">
          <a:xfrm>
            <a:off x="2387204" y="2824164"/>
            <a:ext cx="3923109" cy="2189560"/>
          </a:xfrm>
          <a:custGeom>
            <a:avLst/>
            <a:gdLst>
              <a:gd name="T0" fmla="*/ 2147483647 w 3295"/>
              <a:gd name="T1" fmla="*/ 2147483647 h 1839"/>
              <a:gd name="T2" fmla="*/ 2147483647 w 3295"/>
              <a:gd name="T3" fmla="*/ 2147483647 h 1839"/>
              <a:gd name="T4" fmla="*/ 2147483647 w 3295"/>
              <a:gd name="T5" fmla="*/ 2147483647 h 1839"/>
              <a:gd name="T6" fmla="*/ 2147483647 w 3295"/>
              <a:gd name="T7" fmla="*/ 2147483647 h 1839"/>
              <a:gd name="T8" fmla="*/ 2147483647 w 3295"/>
              <a:gd name="T9" fmla="*/ 2147483647 h 1839"/>
              <a:gd name="T10" fmla="*/ 2147483647 w 3295"/>
              <a:gd name="T11" fmla="*/ 2147483647 h 1839"/>
              <a:gd name="T12" fmla="*/ 2147483647 w 3295"/>
              <a:gd name="T13" fmla="*/ 2147483647 h 1839"/>
              <a:gd name="T14" fmla="*/ 2147483647 w 3295"/>
              <a:gd name="T15" fmla="*/ 2147483647 h 1839"/>
              <a:gd name="T16" fmla="*/ 2147483647 w 3295"/>
              <a:gd name="T17" fmla="*/ 2147483647 h 1839"/>
              <a:gd name="T18" fmla="*/ 2147483647 w 3295"/>
              <a:gd name="T19" fmla="*/ 2147483647 h 1839"/>
              <a:gd name="T20" fmla="*/ 2147483647 w 3295"/>
              <a:gd name="T21" fmla="*/ 0 h 1839"/>
              <a:gd name="T22" fmla="*/ 2147483647 w 3295"/>
              <a:gd name="T23" fmla="*/ 2147483647 h 1839"/>
              <a:gd name="T24" fmla="*/ 2147483647 w 3295"/>
              <a:gd name="T25" fmla="*/ 2147483647 h 1839"/>
              <a:gd name="T26" fmla="*/ 2147483647 w 3295"/>
              <a:gd name="T27" fmla="*/ 2147483647 h 1839"/>
              <a:gd name="T28" fmla="*/ 2147483647 w 3295"/>
              <a:gd name="T29" fmla="*/ 2147483647 h 1839"/>
              <a:gd name="T30" fmla="*/ 2147483647 w 3295"/>
              <a:gd name="T31" fmla="*/ 0 h 1839"/>
              <a:gd name="T32" fmla="*/ 2147483647 w 3295"/>
              <a:gd name="T33" fmla="*/ 0 h 1839"/>
              <a:gd name="T34" fmla="*/ 2147483647 w 3295"/>
              <a:gd name="T35" fmla="*/ 0 h 1839"/>
              <a:gd name="T36" fmla="*/ 2147483647 w 3295"/>
              <a:gd name="T37" fmla="*/ 2147483647 h 1839"/>
              <a:gd name="T38" fmla="*/ 2147483647 w 3295"/>
              <a:gd name="T39" fmla="*/ 0 h 1839"/>
              <a:gd name="T40" fmla="*/ 0 w 3295"/>
              <a:gd name="T41" fmla="*/ 2147483647 h 1839"/>
              <a:gd name="T42" fmla="*/ 2147483647 w 3295"/>
              <a:gd name="T43" fmla="*/ 0 h 1839"/>
              <a:gd name="T44" fmla="*/ 2147483647 w 3295"/>
              <a:gd name="T45" fmla="*/ 0 h 1839"/>
              <a:gd name="T46" fmla="*/ 2147483647 w 3295"/>
              <a:gd name="T47" fmla="*/ 2147483647 h 1839"/>
              <a:gd name="T48" fmla="*/ 2147483647 w 3295"/>
              <a:gd name="T49" fmla="*/ 2147483647 h 1839"/>
              <a:gd name="T50" fmla="*/ 0 w 3295"/>
              <a:gd name="T51" fmla="*/ 2147483647 h 1839"/>
              <a:gd name="T52" fmla="*/ 0 w 3295"/>
              <a:gd name="T53" fmla="*/ 2147483647 h 1839"/>
              <a:gd name="T54" fmla="*/ 0 w 3295"/>
              <a:gd name="T55" fmla="*/ 0 h 1839"/>
              <a:gd name="T56" fmla="*/ 2147483647 w 3295"/>
              <a:gd name="T57" fmla="*/ 0 h 1839"/>
              <a:gd name="T58" fmla="*/ 0 w 3295"/>
              <a:gd name="T59" fmla="*/ 2147483647 h 1839"/>
              <a:gd name="T60" fmla="*/ 2147483647 w 3295"/>
              <a:gd name="T61" fmla="*/ 2147483647 h 1839"/>
              <a:gd name="T62" fmla="*/ 0 w 3295"/>
              <a:gd name="T63" fmla="*/ 2147483647 h 1839"/>
              <a:gd name="T64" fmla="*/ 0 w 3295"/>
              <a:gd name="T65" fmla="*/ 2147483647 h 1839"/>
              <a:gd name="T66" fmla="*/ 2147483647 w 3295"/>
              <a:gd name="T67" fmla="*/ 2147483647 h 1839"/>
              <a:gd name="T68" fmla="*/ 2147483647 w 3295"/>
              <a:gd name="T69" fmla="*/ 2147483647 h 1839"/>
              <a:gd name="T70" fmla="*/ 2147483647 w 3295"/>
              <a:gd name="T71" fmla="*/ 2147483647 h 1839"/>
              <a:gd name="T72" fmla="*/ 2147483647 w 3295"/>
              <a:gd name="T73" fmla="*/ 2147483647 h 1839"/>
              <a:gd name="T74" fmla="*/ 0 w 3295"/>
              <a:gd name="T75" fmla="*/ 2147483647 h 1839"/>
              <a:gd name="T76" fmla="*/ 0 w 3295"/>
              <a:gd name="T77" fmla="*/ 2147483647 h 1839"/>
              <a:gd name="T78" fmla="*/ 2147483647 w 3295"/>
              <a:gd name="T79" fmla="*/ 2147483647 h 183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5"/>
              <a:gd name="T121" fmla="*/ 0 h 1839"/>
              <a:gd name="T122" fmla="*/ 3295 w 3295"/>
              <a:gd name="T123" fmla="*/ 1839 h 183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5" h="1839">
                <a:moveTo>
                  <a:pt x="3295" y="1834"/>
                </a:moveTo>
                <a:lnTo>
                  <a:pt x="3288" y="1839"/>
                </a:lnTo>
                <a:lnTo>
                  <a:pt x="6" y="1839"/>
                </a:lnTo>
                <a:lnTo>
                  <a:pt x="6" y="1828"/>
                </a:lnTo>
                <a:lnTo>
                  <a:pt x="3288" y="1828"/>
                </a:lnTo>
                <a:lnTo>
                  <a:pt x="3295" y="1834"/>
                </a:lnTo>
                <a:close/>
                <a:moveTo>
                  <a:pt x="3295" y="1834"/>
                </a:moveTo>
                <a:lnTo>
                  <a:pt x="3295" y="1839"/>
                </a:lnTo>
                <a:lnTo>
                  <a:pt x="3288" y="1839"/>
                </a:lnTo>
                <a:lnTo>
                  <a:pt x="3295" y="1834"/>
                </a:lnTo>
                <a:close/>
                <a:moveTo>
                  <a:pt x="3288" y="0"/>
                </a:moveTo>
                <a:lnTo>
                  <a:pt x="3295" y="5"/>
                </a:lnTo>
                <a:lnTo>
                  <a:pt x="3295" y="1834"/>
                </a:lnTo>
                <a:lnTo>
                  <a:pt x="3282" y="1834"/>
                </a:lnTo>
                <a:lnTo>
                  <a:pt x="3282" y="5"/>
                </a:lnTo>
                <a:lnTo>
                  <a:pt x="3288" y="0"/>
                </a:lnTo>
                <a:close/>
                <a:moveTo>
                  <a:pt x="3288" y="0"/>
                </a:moveTo>
                <a:lnTo>
                  <a:pt x="3295" y="0"/>
                </a:lnTo>
                <a:lnTo>
                  <a:pt x="3295" y="5"/>
                </a:lnTo>
                <a:lnTo>
                  <a:pt x="3288" y="0"/>
                </a:lnTo>
                <a:close/>
                <a:moveTo>
                  <a:pt x="0" y="5"/>
                </a:moveTo>
                <a:lnTo>
                  <a:pt x="6" y="0"/>
                </a:lnTo>
                <a:lnTo>
                  <a:pt x="3288" y="0"/>
                </a:lnTo>
                <a:lnTo>
                  <a:pt x="3288" y="13"/>
                </a:lnTo>
                <a:lnTo>
                  <a:pt x="6" y="13"/>
                </a:lnTo>
                <a:lnTo>
                  <a:pt x="0" y="5"/>
                </a:lnTo>
                <a:close/>
                <a:moveTo>
                  <a:pt x="0" y="5"/>
                </a:moveTo>
                <a:lnTo>
                  <a:pt x="0" y="0"/>
                </a:lnTo>
                <a:lnTo>
                  <a:pt x="6" y="0"/>
                </a:lnTo>
                <a:lnTo>
                  <a:pt x="0" y="5"/>
                </a:lnTo>
                <a:close/>
                <a:moveTo>
                  <a:pt x="6" y="1839"/>
                </a:moveTo>
                <a:lnTo>
                  <a:pt x="0" y="1834"/>
                </a:lnTo>
                <a:lnTo>
                  <a:pt x="0" y="5"/>
                </a:lnTo>
                <a:lnTo>
                  <a:pt x="12" y="5"/>
                </a:lnTo>
                <a:lnTo>
                  <a:pt x="12" y="1834"/>
                </a:lnTo>
                <a:lnTo>
                  <a:pt x="6" y="1839"/>
                </a:lnTo>
                <a:close/>
                <a:moveTo>
                  <a:pt x="6" y="1839"/>
                </a:moveTo>
                <a:lnTo>
                  <a:pt x="0" y="1839"/>
                </a:lnTo>
                <a:lnTo>
                  <a:pt x="0" y="1834"/>
                </a:lnTo>
                <a:lnTo>
                  <a:pt x="6" y="1839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2861074" y="1850231"/>
            <a:ext cx="3906440" cy="2024063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15" name="Freeform 15"/>
          <p:cNvSpPr>
            <a:spLocks noEditPoints="1"/>
          </p:cNvSpPr>
          <p:nvPr/>
        </p:nvSpPr>
        <p:spPr bwMode="auto">
          <a:xfrm>
            <a:off x="2851547" y="1844279"/>
            <a:ext cx="3923109" cy="2037159"/>
          </a:xfrm>
          <a:custGeom>
            <a:avLst/>
            <a:gdLst>
              <a:gd name="T0" fmla="*/ 2147483647 w 3295"/>
              <a:gd name="T1" fmla="*/ 2147483647 h 1711"/>
              <a:gd name="T2" fmla="*/ 2147483647 w 3295"/>
              <a:gd name="T3" fmla="*/ 2147483647 h 1711"/>
              <a:gd name="T4" fmla="*/ 2147483647 w 3295"/>
              <a:gd name="T5" fmla="*/ 2147483647 h 1711"/>
              <a:gd name="T6" fmla="*/ 2147483647 w 3295"/>
              <a:gd name="T7" fmla="*/ 2147483647 h 1711"/>
              <a:gd name="T8" fmla="*/ 2147483647 w 3295"/>
              <a:gd name="T9" fmla="*/ 2147483647 h 1711"/>
              <a:gd name="T10" fmla="*/ 2147483647 w 3295"/>
              <a:gd name="T11" fmla="*/ 2147483647 h 1711"/>
              <a:gd name="T12" fmla="*/ 2147483647 w 3295"/>
              <a:gd name="T13" fmla="*/ 2147483647 h 1711"/>
              <a:gd name="T14" fmla="*/ 2147483647 w 3295"/>
              <a:gd name="T15" fmla="*/ 2147483647 h 1711"/>
              <a:gd name="T16" fmla="*/ 2147483647 w 3295"/>
              <a:gd name="T17" fmla="*/ 2147483647 h 1711"/>
              <a:gd name="T18" fmla="*/ 2147483647 w 3295"/>
              <a:gd name="T19" fmla="*/ 2147483647 h 1711"/>
              <a:gd name="T20" fmla="*/ 2147483647 w 3295"/>
              <a:gd name="T21" fmla="*/ 0 h 1711"/>
              <a:gd name="T22" fmla="*/ 2147483647 w 3295"/>
              <a:gd name="T23" fmla="*/ 2147483647 h 1711"/>
              <a:gd name="T24" fmla="*/ 2147483647 w 3295"/>
              <a:gd name="T25" fmla="*/ 2147483647 h 1711"/>
              <a:gd name="T26" fmla="*/ 2147483647 w 3295"/>
              <a:gd name="T27" fmla="*/ 2147483647 h 1711"/>
              <a:gd name="T28" fmla="*/ 2147483647 w 3295"/>
              <a:gd name="T29" fmla="*/ 2147483647 h 1711"/>
              <a:gd name="T30" fmla="*/ 2147483647 w 3295"/>
              <a:gd name="T31" fmla="*/ 0 h 1711"/>
              <a:gd name="T32" fmla="*/ 2147483647 w 3295"/>
              <a:gd name="T33" fmla="*/ 0 h 1711"/>
              <a:gd name="T34" fmla="*/ 2147483647 w 3295"/>
              <a:gd name="T35" fmla="*/ 0 h 1711"/>
              <a:gd name="T36" fmla="*/ 2147483647 w 3295"/>
              <a:gd name="T37" fmla="*/ 2147483647 h 1711"/>
              <a:gd name="T38" fmla="*/ 2147483647 w 3295"/>
              <a:gd name="T39" fmla="*/ 0 h 1711"/>
              <a:gd name="T40" fmla="*/ 0 w 3295"/>
              <a:gd name="T41" fmla="*/ 2147483647 h 1711"/>
              <a:gd name="T42" fmla="*/ 2147483647 w 3295"/>
              <a:gd name="T43" fmla="*/ 0 h 1711"/>
              <a:gd name="T44" fmla="*/ 2147483647 w 3295"/>
              <a:gd name="T45" fmla="*/ 0 h 1711"/>
              <a:gd name="T46" fmla="*/ 2147483647 w 3295"/>
              <a:gd name="T47" fmla="*/ 2147483647 h 1711"/>
              <a:gd name="T48" fmla="*/ 2147483647 w 3295"/>
              <a:gd name="T49" fmla="*/ 2147483647 h 1711"/>
              <a:gd name="T50" fmla="*/ 0 w 3295"/>
              <a:gd name="T51" fmla="*/ 2147483647 h 1711"/>
              <a:gd name="T52" fmla="*/ 0 w 3295"/>
              <a:gd name="T53" fmla="*/ 2147483647 h 1711"/>
              <a:gd name="T54" fmla="*/ 0 w 3295"/>
              <a:gd name="T55" fmla="*/ 0 h 1711"/>
              <a:gd name="T56" fmla="*/ 2147483647 w 3295"/>
              <a:gd name="T57" fmla="*/ 0 h 1711"/>
              <a:gd name="T58" fmla="*/ 0 w 3295"/>
              <a:gd name="T59" fmla="*/ 2147483647 h 1711"/>
              <a:gd name="T60" fmla="*/ 2147483647 w 3295"/>
              <a:gd name="T61" fmla="*/ 2147483647 h 1711"/>
              <a:gd name="T62" fmla="*/ 0 w 3295"/>
              <a:gd name="T63" fmla="*/ 2147483647 h 1711"/>
              <a:gd name="T64" fmla="*/ 0 w 3295"/>
              <a:gd name="T65" fmla="*/ 2147483647 h 1711"/>
              <a:gd name="T66" fmla="*/ 2147483647 w 3295"/>
              <a:gd name="T67" fmla="*/ 2147483647 h 1711"/>
              <a:gd name="T68" fmla="*/ 2147483647 w 3295"/>
              <a:gd name="T69" fmla="*/ 2147483647 h 1711"/>
              <a:gd name="T70" fmla="*/ 2147483647 w 3295"/>
              <a:gd name="T71" fmla="*/ 2147483647 h 1711"/>
              <a:gd name="T72" fmla="*/ 2147483647 w 3295"/>
              <a:gd name="T73" fmla="*/ 2147483647 h 1711"/>
              <a:gd name="T74" fmla="*/ 0 w 3295"/>
              <a:gd name="T75" fmla="*/ 2147483647 h 1711"/>
              <a:gd name="T76" fmla="*/ 0 w 3295"/>
              <a:gd name="T77" fmla="*/ 2147483647 h 1711"/>
              <a:gd name="T78" fmla="*/ 2147483647 w 3295"/>
              <a:gd name="T79" fmla="*/ 2147483647 h 171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5"/>
              <a:gd name="T121" fmla="*/ 0 h 1711"/>
              <a:gd name="T122" fmla="*/ 3295 w 3295"/>
              <a:gd name="T123" fmla="*/ 1711 h 171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5" h="1711">
                <a:moveTo>
                  <a:pt x="3295" y="1705"/>
                </a:moveTo>
                <a:lnTo>
                  <a:pt x="3289" y="1711"/>
                </a:lnTo>
                <a:lnTo>
                  <a:pt x="8" y="1711"/>
                </a:lnTo>
                <a:lnTo>
                  <a:pt x="8" y="1699"/>
                </a:lnTo>
                <a:lnTo>
                  <a:pt x="3289" y="1699"/>
                </a:lnTo>
                <a:lnTo>
                  <a:pt x="3295" y="1705"/>
                </a:lnTo>
                <a:close/>
                <a:moveTo>
                  <a:pt x="3295" y="1705"/>
                </a:moveTo>
                <a:lnTo>
                  <a:pt x="3295" y="1711"/>
                </a:lnTo>
                <a:lnTo>
                  <a:pt x="3289" y="1711"/>
                </a:lnTo>
                <a:lnTo>
                  <a:pt x="3295" y="1705"/>
                </a:lnTo>
                <a:close/>
                <a:moveTo>
                  <a:pt x="3289" y="0"/>
                </a:moveTo>
                <a:lnTo>
                  <a:pt x="3295" y="5"/>
                </a:lnTo>
                <a:lnTo>
                  <a:pt x="3295" y="1705"/>
                </a:lnTo>
                <a:lnTo>
                  <a:pt x="3283" y="1705"/>
                </a:lnTo>
                <a:lnTo>
                  <a:pt x="3283" y="5"/>
                </a:lnTo>
                <a:lnTo>
                  <a:pt x="3289" y="0"/>
                </a:lnTo>
                <a:close/>
                <a:moveTo>
                  <a:pt x="3289" y="0"/>
                </a:moveTo>
                <a:lnTo>
                  <a:pt x="3295" y="0"/>
                </a:lnTo>
                <a:lnTo>
                  <a:pt x="3295" y="5"/>
                </a:lnTo>
                <a:lnTo>
                  <a:pt x="3289" y="0"/>
                </a:lnTo>
                <a:close/>
                <a:moveTo>
                  <a:pt x="0" y="5"/>
                </a:moveTo>
                <a:lnTo>
                  <a:pt x="8" y="0"/>
                </a:lnTo>
                <a:lnTo>
                  <a:pt x="3289" y="0"/>
                </a:lnTo>
                <a:lnTo>
                  <a:pt x="3289" y="11"/>
                </a:lnTo>
                <a:lnTo>
                  <a:pt x="8" y="11"/>
                </a:lnTo>
                <a:lnTo>
                  <a:pt x="0" y="5"/>
                </a:lnTo>
                <a:close/>
                <a:moveTo>
                  <a:pt x="0" y="5"/>
                </a:moveTo>
                <a:lnTo>
                  <a:pt x="0" y="0"/>
                </a:lnTo>
                <a:lnTo>
                  <a:pt x="8" y="0"/>
                </a:lnTo>
                <a:lnTo>
                  <a:pt x="0" y="5"/>
                </a:lnTo>
                <a:close/>
                <a:moveTo>
                  <a:pt x="8" y="1711"/>
                </a:moveTo>
                <a:lnTo>
                  <a:pt x="0" y="1705"/>
                </a:lnTo>
                <a:lnTo>
                  <a:pt x="0" y="5"/>
                </a:lnTo>
                <a:lnTo>
                  <a:pt x="13" y="5"/>
                </a:lnTo>
                <a:lnTo>
                  <a:pt x="13" y="1705"/>
                </a:lnTo>
                <a:lnTo>
                  <a:pt x="8" y="1711"/>
                </a:lnTo>
                <a:close/>
                <a:moveTo>
                  <a:pt x="8" y="1711"/>
                </a:moveTo>
                <a:lnTo>
                  <a:pt x="0" y="1711"/>
                </a:lnTo>
                <a:lnTo>
                  <a:pt x="0" y="1705"/>
                </a:lnTo>
                <a:lnTo>
                  <a:pt x="8" y="171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2856310" y="2090738"/>
            <a:ext cx="3908822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2762250" y="2033587"/>
            <a:ext cx="3910013" cy="2024063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18" name="Freeform 18"/>
          <p:cNvSpPr>
            <a:spLocks noEditPoints="1"/>
          </p:cNvSpPr>
          <p:nvPr/>
        </p:nvSpPr>
        <p:spPr bwMode="auto">
          <a:xfrm>
            <a:off x="2755107" y="2026444"/>
            <a:ext cx="3923110" cy="2039541"/>
          </a:xfrm>
          <a:custGeom>
            <a:avLst/>
            <a:gdLst>
              <a:gd name="T0" fmla="*/ 2147483647 w 3295"/>
              <a:gd name="T1" fmla="*/ 2147483647 h 1713"/>
              <a:gd name="T2" fmla="*/ 2147483647 w 3295"/>
              <a:gd name="T3" fmla="*/ 2147483647 h 1713"/>
              <a:gd name="T4" fmla="*/ 2147483647 w 3295"/>
              <a:gd name="T5" fmla="*/ 2147483647 h 1713"/>
              <a:gd name="T6" fmla="*/ 2147483647 w 3295"/>
              <a:gd name="T7" fmla="*/ 2147483647 h 1713"/>
              <a:gd name="T8" fmla="*/ 2147483647 w 3295"/>
              <a:gd name="T9" fmla="*/ 2147483647 h 1713"/>
              <a:gd name="T10" fmla="*/ 2147483647 w 3295"/>
              <a:gd name="T11" fmla="*/ 2147483647 h 1713"/>
              <a:gd name="T12" fmla="*/ 2147483647 w 3295"/>
              <a:gd name="T13" fmla="*/ 2147483647 h 1713"/>
              <a:gd name="T14" fmla="*/ 2147483647 w 3295"/>
              <a:gd name="T15" fmla="*/ 2147483647 h 1713"/>
              <a:gd name="T16" fmla="*/ 2147483647 w 3295"/>
              <a:gd name="T17" fmla="*/ 2147483647 h 1713"/>
              <a:gd name="T18" fmla="*/ 2147483647 w 3295"/>
              <a:gd name="T19" fmla="*/ 2147483647 h 1713"/>
              <a:gd name="T20" fmla="*/ 2147483647 w 3295"/>
              <a:gd name="T21" fmla="*/ 0 h 1713"/>
              <a:gd name="T22" fmla="*/ 2147483647 w 3295"/>
              <a:gd name="T23" fmla="*/ 2147483647 h 1713"/>
              <a:gd name="T24" fmla="*/ 2147483647 w 3295"/>
              <a:gd name="T25" fmla="*/ 2147483647 h 1713"/>
              <a:gd name="T26" fmla="*/ 2147483647 w 3295"/>
              <a:gd name="T27" fmla="*/ 2147483647 h 1713"/>
              <a:gd name="T28" fmla="*/ 2147483647 w 3295"/>
              <a:gd name="T29" fmla="*/ 2147483647 h 1713"/>
              <a:gd name="T30" fmla="*/ 2147483647 w 3295"/>
              <a:gd name="T31" fmla="*/ 0 h 1713"/>
              <a:gd name="T32" fmla="*/ 2147483647 w 3295"/>
              <a:gd name="T33" fmla="*/ 0 h 1713"/>
              <a:gd name="T34" fmla="*/ 2147483647 w 3295"/>
              <a:gd name="T35" fmla="*/ 0 h 1713"/>
              <a:gd name="T36" fmla="*/ 2147483647 w 3295"/>
              <a:gd name="T37" fmla="*/ 2147483647 h 1713"/>
              <a:gd name="T38" fmla="*/ 2147483647 w 3295"/>
              <a:gd name="T39" fmla="*/ 0 h 1713"/>
              <a:gd name="T40" fmla="*/ 0 w 3295"/>
              <a:gd name="T41" fmla="*/ 2147483647 h 1713"/>
              <a:gd name="T42" fmla="*/ 2147483647 w 3295"/>
              <a:gd name="T43" fmla="*/ 0 h 1713"/>
              <a:gd name="T44" fmla="*/ 2147483647 w 3295"/>
              <a:gd name="T45" fmla="*/ 0 h 1713"/>
              <a:gd name="T46" fmla="*/ 2147483647 w 3295"/>
              <a:gd name="T47" fmla="*/ 2147483647 h 1713"/>
              <a:gd name="T48" fmla="*/ 2147483647 w 3295"/>
              <a:gd name="T49" fmla="*/ 2147483647 h 1713"/>
              <a:gd name="T50" fmla="*/ 0 w 3295"/>
              <a:gd name="T51" fmla="*/ 2147483647 h 1713"/>
              <a:gd name="T52" fmla="*/ 0 w 3295"/>
              <a:gd name="T53" fmla="*/ 2147483647 h 1713"/>
              <a:gd name="T54" fmla="*/ 0 w 3295"/>
              <a:gd name="T55" fmla="*/ 0 h 1713"/>
              <a:gd name="T56" fmla="*/ 2147483647 w 3295"/>
              <a:gd name="T57" fmla="*/ 0 h 1713"/>
              <a:gd name="T58" fmla="*/ 0 w 3295"/>
              <a:gd name="T59" fmla="*/ 2147483647 h 1713"/>
              <a:gd name="T60" fmla="*/ 2147483647 w 3295"/>
              <a:gd name="T61" fmla="*/ 2147483647 h 1713"/>
              <a:gd name="T62" fmla="*/ 0 w 3295"/>
              <a:gd name="T63" fmla="*/ 2147483647 h 1713"/>
              <a:gd name="T64" fmla="*/ 0 w 3295"/>
              <a:gd name="T65" fmla="*/ 2147483647 h 1713"/>
              <a:gd name="T66" fmla="*/ 2147483647 w 3295"/>
              <a:gd name="T67" fmla="*/ 2147483647 h 1713"/>
              <a:gd name="T68" fmla="*/ 2147483647 w 3295"/>
              <a:gd name="T69" fmla="*/ 2147483647 h 1713"/>
              <a:gd name="T70" fmla="*/ 2147483647 w 3295"/>
              <a:gd name="T71" fmla="*/ 2147483647 h 1713"/>
              <a:gd name="T72" fmla="*/ 2147483647 w 3295"/>
              <a:gd name="T73" fmla="*/ 2147483647 h 1713"/>
              <a:gd name="T74" fmla="*/ 0 w 3295"/>
              <a:gd name="T75" fmla="*/ 2147483647 h 1713"/>
              <a:gd name="T76" fmla="*/ 0 w 3295"/>
              <a:gd name="T77" fmla="*/ 2147483647 h 1713"/>
              <a:gd name="T78" fmla="*/ 2147483647 w 3295"/>
              <a:gd name="T79" fmla="*/ 2147483647 h 171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5"/>
              <a:gd name="T121" fmla="*/ 0 h 1713"/>
              <a:gd name="T122" fmla="*/ 3295 w 3295"/>
              <a:gd name="T123" fmla="*/ 1713 h 1713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5" h="1713">
                <a:moveTo>
                  <a:pt x="3295" y="1706"/>
                </a:moveTo>
                <a:lnTo>
                  <a:pt x="3290" y="1713"/>
                </a:lnTo>
                <a:lnTo>
                  <a:pt x="6" y="1713"/>
                </a:lnTo>
                <a:lnTo>
                  <a:pt x="6" y="1700"/>
                </a:lnTo>
                <a:lnTo>
                  <a:pt x="3290" y="1700"/>
                </a:lnTo>
                <a:lnTo>
                  <a:pt x="3295" y="1706"/>
                </a:lnTo>
                <a:close/>
                <a:moveTo>
                  <a:pt x="3295" y="1706"/>
                </a:moveTo>
                <a:lnTo>
                  <a:pt x="3295" y="1713"/>
                </a:lnTo>
                <a:lnTo>
                  <a:pt x="3290" y="1713"/>
                </a:lnTo>
                <a:lnTo>
                  <a:pt x="3295" y="1706"/>
                </a:lnTo>
                <a:close/>
                <a:moveTo>
                  <a:pt x="3290" y="0"/>
                </a:moveTo>
                <a:lnTo>
                  <a:pt x="3295" y="6"/>
                </a:lnTo>
                <a:lnTo>
                  <a:pt x="3295" y="1706"/>
                </a:lnTo>
                <a:lnTo>
                  <a:pt x="3282" y="1706"/>
                </a:lnTo>
                <a:lnTo>
                  <a:pt x="3282" y="6"/>
                </a:lnTo>
                <a:lnTo>
                  <a:pt x="3290" y="0"/>
                </a:lnTo>
                <a:close/>
                <a:moveTo>
                  <a:pt x="3290" y="0"/>
                </a:moveTo>
                <a:lnTo>
                  <a:pt x="3295" y="0"/>
                </a:lnTo>
                <a:lnTo>
                  <a:pt x="3295" y="6"/>
                </a:lnTo>
                <a:lnTo>
                  <a:pt x="3290" y="0"/>
                </a:lnTo>
                <a:close/>
                <a:moveTo>
                  <a:pt x="0" y="6"/>
                </a:moveTo>
                <a:lnTo>
                  <a:pt x="6" y="0"/>
                </a:lnTo>
                <a:lnTo>
                  <a:pt x="3290" y="0"/>
                </a:lnTo>
                <a:lnTo>
                  <a:pt x="3290" y="12"/>
                </a:lnTo>
                <a:lnTo>
                  <a:pt x="6" y="12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6" y="0"/>
                </a:lnTo>
                <a:lnTo>
                  <a:pt x="0" y="6"/>
                </a:lnTo>
                <a:close/>
                <a:moveTo>
                  <a:pt x="6" y="1713"/>
                </a:moveTo>
                <a:lnTo>
                  <a:pt x="0" y="1706"/>
                </a:lnTo>
                <a:lnTo>
                  <a:pt x="0" y="6"/>
                </a:lnTo>
                <a:lnTo>
                  <a:pt x="12" y="6"/>
                </a:lnTo>
                <a:lnTo>
                  <a:pt x="12" y="1706"/>
                </a:lnTo>
                <a:lnTo>
                  <a:pt x="6" y="1713"/>
                </a:lnTo>
                <a:close/>
                <a:moveTo>
                  <a:pt x="6" y="1713"/>
                </a:moveTo>
                <a:lnTo>
                  <a:pt x="0" y="1713"/>
                </a:lnTo>
                <a:lnTo>
                  <a:pt x="0" y="1706"/>
                </a:lnTo>
                <a:lnTo>
                  <a:pt x="6" y="1713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2759869" y="2272904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2667000" y="2222897"/>
            <a:ext cx="3906441" cy="2024063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21" name="Freeform 21"/>
          <p:cNvSpPr>
            <a:spLocks noEditPoints="1"/>
          </p:cNvSpPr>
          <p:nvPr/>
        </p:nvSpPr>
        <p:spPr bwMode="auto">
          <a:xfrm>
            <a:off x="2659856" y="2215754"/>
            <a:ext cx="3920729" cy="2038350"/>
          </a:xfrm>
          <a:custGeom>
            <a:avLst/>
            <a:gdLst>
              <a:gd name="T0" fmla="*/ 2147483647 w 3293"/>
              <a:gd name="T1" fmla="*/ 2147483647 h 1712"/>
              <a:gd name="T2" fmla="*/ 2147483647 w 3293"/>
              <a:gd name="T3" fmla="*/ 2147483647 h 1712"/>
              <a:gd name="T4" fmla="*/ 2147483647 w 3293"/>
              <a:gd name="T5" fmla="*/ 2147483647 h 1712"/>
              <a:gd name="T6" fmla="*/ 2147483647 w 3293"/>
              <a:gd name="T7" fmla="*/ 2147483647 h 1712"/>
              <a:gd name="T8" fmla="*/ 2147483647 w 3293"/>
              <a:gd name="T9" fmla="*/ 2147483647 h 1712"/>
              <a:gd name="T10" fmla="*/ 2147483647 w 3293"/>
              <a:gd name="T11" fmla="*/ 2147483647 h 1712"/>
              <a:gd name="T12" fmla="*/ 2147483647 w 3293"/>
              <a:gd name="T13" fmla="*/ 2147483647 h 1712"/>
              <a:gd name="T14" fmla="*/ 2147483647 w 3293"/>
              <a:gd name="T15" fmla="*/ 2147483647 h 1712"/>
              <a:gd name="T16" fmla="*/ 2147483647 w 3293"/>
              <a:gd name="T17" fmla="*/ 2147483647 h 1712"/>
              <a:gd name="T18" fmla="*/ 2147483647 w 3293"/>
              <a:gd name="T19" fmla="*/ 2147483647 h 1712"/>
              <a:gd name="T20" fmla="*/ 2147483647 w 3293"/>
              <a:gd name="T21" fmla="*/ 0 h 1712"/>
              <a:gd name="T22" fmla="*/ 2147483647 w 3293"/>
              <a:gd name="T23" fmla="*/ 2147483647 h 1712"/>
              <a:gd name="T24" fmla="*/ 2147483647 w 3293"/>
              <a:gd name="T25" fmla="*/ 2147483647 h 1712"/>
              <a:gd name="T26" fmla="*/ 2147483647 w 3293"/>
              <a:gd name="T27" fmla="*/ 2147483647 h 1712"/>
              <a:gd name="T28" fmla="*/ 2147483647 w 3293"/>
              <a:gd name="T29" fmla="*/ 2147483647 h 1712"/>
              <a:gd name="T30" fmla="*/ 2147483647 w 3293"/>
              <a:gd name="T31" fmla="*/ 0 h 1712"/>
              <a:gd name="T32" fmla="*/ 2147483647 w 3293"/>
              <a:gd name="T33" fmla="*/ 0 h 1712"/>
              <a:gd name="T34" fmla="*/ 2147483647 w 3293"/>
              <a:gd name="T35" fmla="*/ 0 h 1712"/>
              <a:gd name="T36" fmla="*/ 2147483647 w 3293"/>
              <a:gd name="T37" fmla="*/ 2147483647 h 1712"/>
              <a:gd name="T38" fmla="*/ 2147483647 w 3293"/>
              <a:gd name="T39" fmla="*/ 0 h 1712"/>
              <a:gd name="T40" fmla="*/ 0 w 3293"/>
              <a:gd name="T41" fmla="*/ 2147483647 h 1712"/>
              <a:gd name="T42" fmla="*/ 2147483647 w 3293"/>
              <a:gd name="T43" fmla="*/ 0 h 1712"/>
              <a:gd name="T44" fmla="*/ 2147483647 w 3293"/>
              <a:gd name="T45" fmla="*/ 0 h 1712"/>
              <a:gd name="T46" fmla="*/ 2147483647 w 3293"/>
              <a:gd name="T47" fmla="*/ 2147483647 h 1712"/>
              <a:gd name="T48" fmla="*/ 2147483647 w 3293"/>
              <a:gd name="T49" fmla="*/ 2147483647 h 1712"/>
              <a:gd name="T50" fmla="*/ 0 w 3293"/>
              <a:gd name="T51" fmla="*/ 2147483647 h 1712"/>
              <a:gd name="T52" fmla="*/ 0 w 3293"/>
              <a:gd name="T53" fmla="*/ 2147483647 h 1712"/>
              <a:gd name="T54" fmla="*/ 0 w 3293"/>
              <a:gd name="T55" fmla="*/ 0 h 1712"/>
              <a:gd name="T56" fmla="*/ 2147483647 w 3293"/>
              <a:gd name="T57" fmla="*/ 0 h 1712"/>
              <a:gd name="T58" fmla="*/ 0 w 3293"/>
              <a:gd name="T59" fmla="*/ 2147483647 h 1712"/>
              <a:gd name="T60" fmla="*/ 2147483647 w 3293"/>
              <a:gd name="T61" fmla="*/ 2147483647 h 1712"/>
              <a:gd name="T62" fmla="*/ 0 w 3293"/>
              <a:gd name="T63" fmla="*/ 2147483647 h 1712"/>
              <a:gd name="T64" fmla="*/ 0 w 3293"/>
              <a:gd name="T65" fmla="*/ 2147483647 h 1712"/>
              <a:gd name="T66" fmla="*/ 2147483647 w 3293"/>
              <a:gd name="T67" fmla="*/ 2147483647 h 1712"/>
              <a:gd name="T68" fmla="*/ 2147483647 w 3293"/>
              <a:gd name="T69" fmla="*/ 2147483647 h 1712"/>
              <a:gd name="T70" fmla="*/ 2147483647 w 3293"/>
              <a:gd name="T71" fmla="*/ 2147483647 h 1712"/>
              <a:gd name="T72" fmla="*/ 2147483647 w 3293"/>
              <a:gd name="T73" fmla="*/ 2147483647 h 1712"/>
              <a:gd name="T74" fmla="*/ 0 w 3293"/>
              <a:gd name="T75" fmla="*/ 2147483647 h 1712"/>
              <a:gd name="T76" fmla="*/ 0 w 3293"/>
              <a:gd name="T77" fmla="*/ 2147483647 h 1712"/>
              <a:gd name="T78" fmla="*/ 2147483647 w 3293"/>
              <a:gd name="T79" fmla="*/ 2147483647 h 1712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2"/>
              <a:gd name="T122" fmla="*/ 3293 w 3293"/>
              <a:gd name="T123" fmla="*/ 1712 h 1712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2">
                <a:moveTo>
                  <a:pt x="3293" y="1706"/>
                </a:moveTo>
                <a:lnTo>
                  <a:pt x="3287" y="1712"/>
                </a:lnTo>
                <a:lnTo>
                  <a:pt x="6" y="1712"/>
                </a:lnTo>
                <a:lnTo>
                  <a:pt x="6" y="1700"/>
                </a:lnTo>
                <a:lnTo>
                  <a:pt x="3287" y="1700"/>
                </a:lnTo>
                <a:lnTo>
                  <a:pt x="3293" y="1706"/>
                </a:lnTo>
                <a:close/>
                <a:moveTo>
                  <a:pt x="3293" y="1706"/>
                </a:moveTo>
                <a:lnTo>
                  <a:pt x="3293" y="1712"/>
                </a:lnTo>
                <a:lnTo>
                  <a:pt x="3287" y="1712"/>
                </a:lnTo>
                <a:lnTo>
                  <a:pt x="3293" y="1706"/>
                </a:lnTo>
                <a:close/>
                <a:moveTo>
                  <a:pt x="3287" y="0"/>
                </a:moveTo>
                <a:lnTo>
                  <a:pt x="3293" y="6"/>
                </a:lnTo>
                <a:lnTo>
                  <a:pt x="3293" y="1706"/>
                </a:lnTo>
                <a:lnTo>
                  <a:pt x="3281" y="1706"/>
                </a:lnTo>
                <a:lnTo>
                  <a:pt x="3281" y="6"/>
                </a:lnTo>
                <a:lnTo>
                  <a:pt x="3287" y="0"/>
                </a:lnTo>
                <a:close/>
                <a:moveTo>
                  <a:pt x="3287" y="0"/>
                </a:moveTo>
                <a:lnTo>
                  <a:pt x="3293" y="0"/>
                </a:lnTo>
                <a:lnTo>
                  <a:pt x="3293" y="6"/>
                </a:lnTo>
                <a:lnTo>
                  <a:pt x="3287" y="0"/>
                </a:lnTo>
                <a:close/>
                <a:moveTo>
                  <a:pt x="0" y="6"/>
                </a:moveTo>
                <a:lnTo>
                  <a:pt x="6" y="0"/>
                </a:lnTo>
                <a:lnTo>
                  <a:pt x="3287" y="0"/>
                </a:lnTo>
                <a:lnTo>
                  <a:pt x="3287" y="12"/>
                </a:lnTo>
                <a:lnTo>
                  <a:pt x="6" y="12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6" y="0"/>
                </a:lnTo>
                <a:lnTo>
                  <a:pt x="0" y="6"/>
                </a:lnTo>
                <a:close/>
                <a:moveTo>
                  <a:pt x="6" y="1712"/>
                </a:moveTo>
                <a:lnTo>
                  <a:pt x="0" y="1706"/>
                </a:lnTo>
                <a:lnTo>
                  <a:pt x="0" y="6"/>
                </a:lnTo>
                <a:lnTo>
                  <a:pt x="11" y="6"/>
                </a:lnTo>
                <a:lnTo>
                  <a:pt x="11" y="1706"/>
                </a:lnTo>
                <a:lnTo>
                  <a:pt x="6" y="1712"/>
                </a:lnTo>
                <a:close/>
                <a:moveTo>
                  <a:pt x="6" y="1712"/>
                </a:moveTo>
                <a:lnTo>
                  <a:pt x="0" y="1712"/>
                </a:lnTo>
                <a:lnTo>
                  <a:pt x="0" y="1706"/>
                </a:lnTo>
                <a:lnTo>
                  <a:pt x="6" y="1712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2664619" y="2462213"/>
            <a:ext cx="3906441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2570561" y="2414587"/>
            <a:ext cx="3906440" cy="2024063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24" name="Freeform 24"/>
          <p:cNvSpPr>
            <a:spLocks noEditPoints="1"/>
          </p:cNvSpPr>
          <p:nvPr/>
        </p:nvSpPr>
        <p:spPr bwMode="auto">
          <a:xfrm>
            <a:off x="2563417" y="2407444"/>
            <a:ext cx="3920728" cy="2038350"/>
          </a:xfrm>
          <a:custGeom>
            <a:avLst/>
            <a:gdLst>
              <a:gd name="T0" fmla="*/ 2147483647 w 3293"/>
              <a:gd name="T1" fmla="*/ 2147483647 h 1712"/>
              <a:gd name="T2" fmla="*/ 2147483647 w 3293"/>
              <a:gd name="T3" fmla="*/ 2147483647 h 1712"/>
              <a:gd name="T4" fmla="*/ 2147483647 w 3293"/>
              <a:gd name="T5" fmla="*/ 2147483647 h 1712"/>
              <a:gd name="T6" fmla="*/ 2147483647 w 3293"/>
              <a:gd name="T7" fmla="*/ 2147483647 h 1712"/>
              <a:gd name="T8" fmla="*/ 2147483647 w 3293"/>
              <a:gd name="T9" fmla="*/ 2147483647 h 1712"/>
              <a:gd name="T10" fmla="*/ 2147483647 w 3293"/>
              <a:gd name="T11" fmla="*/ 2147483647 h 1712"/>
              <a:gd name="T12" fmla="*/ 2147483647 w 3293"/>
              <a:gd name="T13" fmla="*/ 2147483647 h 1712"/>
              <a:gd name="T14" fmla="*/ 2147483647 w 3293"/>
              <a:gd name="T15" fmla="*/ 2147483647 h 1712"/>
              <a:gd name="T16" fmla="*/ 2147483647 w 3293"/>
              <a:gd name="T17" fmla="*/ 2147483647 h 1712"/>
              <a:gd name="T18" fmla="*/ 2147483647 w 3293"/>
              <a:gd name="T19" fmla="*/ 2147483647 h 1712"/>
              <a:gd name="T20" fmla="*/ 2147483647 w 3293"/>
              <a:gd name="T21" fmla="*/ 0 h 1712"/>
              <a:gd name="T22" fmla="*/ 2147483647 w 3293"/>
              <a:gd name="T23" fmla="*/ 2147483647 h 1712"/>
              <a:gd name="T24" fmla="*/ 2147483647 w 3293"/>
              <a:gd name="T25" fmla="*/ 2147483647 h 1712"/>
              <a:gd name="T26" fmla="*/ 2147483647 w 3293"/>
              <a:gd name="T27" fmla="*/ 2147483647 h 1712"/>
              <a:gd name="T28" fmla="*/ 2147483647 w 3293"/>
              <a:gd name="T29" fmla="*/ 2147483647 h 1712"/>
              <a:gd name="T30" fmla="*/ 2147483647 w 3293"/>
              <a:gd name="T31" fmla="*/ 0 h 1712"/>
              <a:gd name="T32" fmla="*/ 2147483647 w 3293"/>
              <a:gd name="T33" fmla="*/ 0 h 1712"/>
              <a:gd name="T34" fmla="*/ 2147483647 w 3293"/>
              <a:gd name="T35" fmla="*/ 0 h 1712"/>
              <a:gd name="T36" fmla="*/ 2147483647 w 3293"/>
              <a:gd name="T37" fmla="*/ 2147483647 h 1712"/>
              <a:gd name="T38" fmla="*/ 2147483647 w 3293"/>
              <a:gd name="T39" fmla="*/ 0 h 1712"/>
              <a:gd name="T40" fmla="*/ 0 w 3293"/>
              <a:gd name="T41" fmla="*/ 2147483647 h 1712"/>
              <a:gd name="T42" fmla="*/ 2147483647 w 3293"/>
              <a:gd name="T43" fmla="*/ 0 h 1712"/>
              <a:gd name="T44" fmla="*/ 2147483647 w 3293"/>
              <a:gd name="T45" fmla="*/ 0 h 1712"/>
              <a:gd name="T46" fmla="*/ 2147483647 w 3293"/>
              <a:gd name="T47" fmla="*/ 2147483647 h 1712"/>
              <a:gd name="T48" fmla="*/ 2147483647 w 3293"/>
              <a:gd name="T49" fmla="*/ 2147483647 h 1712"/>
              <a:gd name="T50" fmla="*/ 0 w 3293"/>
              <a:gd name="T51" fmla="*/ 2147483647 h 1712"/>
              <a:gd name="T52" fmla="*/ 0 w 3293"/>
              <a:gd name="T53" fmla="*/ 2147483647 h 1712"/>
              <a:gd name="T54" fmla="*/ 0 w 3293"/>
              <a:gd name="T55" fmla="*/ 0 h 1712"/>
              <a:gd name="T56" fmla="*/ 2147483647 w 3293"/>
              <a:gd name="T57" fmla="*/ 0 h 1712"/>
              <a:gd name="T58" fmla="*/ 0 w 3293"/>
              <a:gd name="T59" fmla="*/ 2147483647 h 1712"/>
              <a:gd name="T60" fmla="*/ 2147483647 w 3293"/>
              <a:gd name="T61" fmla="*/ 2147483647 h 1712"/>
              <a:gd name="T62" fmla="*/ 0 w 3293"/>
              <a:gd name="T63" fmla="*/ 2147483647 h 1712"/>
              <a:gd name="T64" fmla="*/ 0 w 3293"/>
              <a:gd name="T65" fmla="*/ 2147483647 h 1712"/>
              <a:gd name="T66" fmla="*/ 2147483647 w 3293"/>
              <a:gd name="T67" fmla="*/ 2147483647 h 1712"/>
              <a:gd name="T68" fmla="*/ 2147483647 w 3293"/>
              <a:gd name="T69" fmla="*/ 2147483647 h 1712"/>
              <a:gd name="T70" fmla="*/ 2147483647 w 3293"/>
              <a:gd name="T71" fmla="*/ 2147483647 h 1712"/>
              <a:gd name="T72" fmla="*/ 2147483647 w 3293"/>
              <a:gd name="T73" fmla="*/ 2147483647 h 1712"/>
              <a:gd name="T74" fmla="*/ 0 w 3293"/>
              <a:gd name="T75" fmla="*/ 2147483647 h 1712"/>
              <a:gd name="T76" fmla="*/ 0 w 3293"/>
              <a:gd name="T77" fmla="*/ 2147483647 h 1712"/>
              <a:gd name="T78" fmla="*/ 2147483647 w 3293"/>
              <a:gd name="T79" fmla="*/ 2147483647 h 1712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2"/>
              <a:gd name="T122" fmla="*/ 3293 w 3293"/>
              <a:gd name="T123" fmla="*/ 1712 h 1712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2">
                <a:moveTo>
                  <a:pt x="3293" y="1706"/>
                </a:moveTo>
                <a:lnTo>
                  <a:pt x="3287" y="1712"/>
                </a:lnTo>
                <a:lnTo>
                  <a:pt x="6" y="1712"/>
                </a:lnTo>
                <a:lnTo>
                  <a:pt x="6" y="1700"/>
                </a:lnTo>
                <a:lnTo>
                  <a:pt x="3287" y="1700"/>
                </a:lnTo>
                <a:lnTo>
                  <a:pt x="3293" y="1706"/>
                </a:lnTo>
                <a:close/>
                <a:moveTo>
                  <a:pt x="3293" y="1706"/>
                </a:moveTo>
                <a:lnTo>
                  <a:pt x="3293" y="1712"/>
                </a:lnTo>
                <a:lnTo>
                  <a:pt x="3287" y="1712"/>
                </a:lnTo>
                <a:lnTo>
                  <a:pt x="3293" y="1706"/>
                </a:lnTo>
                <a:close/>
                <a:moveTo>
                  <a:pt x="3287" y="0"/>
                </a:moveTo>
                <a:lnTo>
                  <a:pt x="3293" y="6"/>
                </a:lnTo>
                <a:lnTo>
                  <a:pt x="3293" y="1706"/>
                </a:lnTo>
                <a:lnTo>
                  <a:pt x="3282" y="1706"/>
                </a:lnTo>
                <a:lnTo>
                  <a:pt x="3282" y="6"/>
                </a:lnTo>
                <a:lnTo>
                  <a:pt x="3287" y="0"/>
                </a:lnTo>
                <a:close/>
                <a:moveTo>
                  <a:pt x="3287" y="0"/>
                </a:moveTo>
                <a:lnTo>
                  <a:pt x="3293" y="0"/>
                </a:lnTo>
                <a:lnTo>
                  <a:pt x="3293" y="6"/>
                </a:lnTo>
                <a:lnTo>
                  <a:pt x="3287" y="0"/>
                </a:lnTo>
                <a:close/>
                <a:moveTo>
                  <a:pt x="0" y="6"/>
                </a:moveTo>
                <a:lnTo>
                  <a:pt x="6" y="0"/>
                </a:lnTo>
                <a:lnTo>
                  <a:pt x="3287" y="0"/>
                </a:lnTo>
                <a:lnTo>
                  <a:pt x="3287" y="12"/>
                </a:lnTo>
                <a:lnTo>
                  <a:pt x="6" y="12"/>
                </a:lnTo>
                <a:lnTo>
                  <a:pt x="0" y="6"/>
                </a:lnTo>
                <a:close/>
                <a:moveTo>
                  <a:pt x="0" y="6"/>
                </a:moveTo>
                <a:lnTo>
                  <a:pt x="0" y="0"/>
                </a:lnTo>
                <a:lnTo>
                  <a:pt x="6" y="0"/>
                </a:lnTo>
                <a:lnTo>
                  <a:pt x="0" y="6"/>
                </a:lnTo>
                <a:close/>
                <a:moveTo>
                  <a:pt x="6" y="1712"/>
                </a:moveTo>
                <a:lnTo>
                  <a:pt x="0" y="1706"/>
                </a:lnTo>
                <a:lnTo>
                  <a:pt x="0" y="6"/>
                </a:lnTo>
                <a:lnTo>
                  <a:pt x="12" y="6"/>
                </a:lnTo>
                <a:lnTo>
                  <a:pt x="12" y="1706"/>
                </a:lnTo>
                <a:lnTo>
                  <a:pt x="6" y="1712"/>
                </a:lnTo>
                <a:close/>
                <a:moveTo>
                  <a:pt x="6" y="1712"/>
                </a:moveTo>
                <a:lnTo>
                  <a:pt x="0" y="1712"/>
                </a:lnTo>
                <a:lnTo>
                  <a:pt x="0" y="1706"/>
                </a:lnTo>
                <a:lnTo>
                  <a:pt x="6" y="1712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2568180" y="2655094"/>
            <a:ext cx="3907631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2474120" y="2608660"/>
            <a:ext cx="3907631" cy="2024063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27" name="Freeform 27"/>
          <p:cNvSpPr>
            <a:spLocks noEditPoints="1"/>
          </p:cNvSpPr>
          <p:nvPr/>
        </p:nvSpPr>
        <p:spPr bwMode="auto">
          <a:xfrm>
            <a:off x="2468167" y="2602707"/>
            <a:ext cx="3920728" cy="2037160"/>
          </a:xfrm>
          <a:custGeom>
            <a:avLst/>
            <a:gdLst>
              <a:gd name="T0" fmla="*/ 2147483647 w 3293"/>
              <a:gd name="T1" fmla="*/ 2147483647 h 1711"/>
              <a:gd name="T2" fmla="*/ 2147483647 w 3293"/>
              <a:gd name="T3" fmla="*/ 2147483647 h 1711"/>
              <a:gd name="T4" fmla="*/ 2147483647 w 3293"/>
              <a:gd name="T5" fmla="*/ 2147483647 h 1711"/>
              <a:gd name="T6" fmla="*/ 2147483647 w 3293"/>
              <a:gd name="T7" fmla="*/ 2147483647 h 1711"/>
              <a:gd name="T8" fmla="*/ 2147483647 w 3293"/>
              <a:gd name="T9" fmla="*/ 2147483647 h 1711"/>
              <a:gd name="T10" fmla="*/ 2147483647 w 3293"/>
              <a:gd name="T11" fmla="*/ 2147483647 h 1711"/>
              <a:gd name="T12" fmla="*/ 2147483647 w 3293"/>
              <a:gd name="T13" fmla="*/ 2147483647 h 1711"/>
              <a:gd name="T14" fmla="*/ 2147483647 w 3293"/>
              <a:gd name="T15" fmla="*/ 2147483647 h 1711"/>
              <a:gd name="T16" fmla="*/ 2147483647 w 3293"/>
              <a:gd name="T17" fmla="*/ 2147483647 h 1711"/>
              <a:gd name="T18" fmla="*/ 2147483647 w 3293"/>
              <a:gd name="T19" fmla="*/ 2147483647 h 1711"/>
              <a:gd name="T20" fmla="*/ 2147483647 w 3293"/>
              <a:gd name="T21" fmla="*/ 0 h 1711"/>
              <a:gd name="T22" fmla="*/ 2147483647 w 3293"/>
              <a:gd name="T23" fmla="*/ 2147483647 h 1711"/>
              <a:gd name="T24" fmla="*/ 2147483647 w 3293"/>
              <a:gd name="T25" fmla="*/ 2147483647 h 1711"/>
              <a:gd name="T26" fmla="*/ 2147483647 w 3293"/>
              <a:gd name="T27" fmla="*/ 2147483647 h 1711"/>
              <a:gd name="T28" fmla="*/ 2147483647 w 3293"/>
              <a:gd name="T29" fmla="*/ 2147483647 h 1711"/>
              <a:gd name="T30" fmla="*/ 2147483647 w 3293"/>
              <a:gd name="T31" fmla="*/ 0 h 1711"/>
              <a:gd name="T32" fmla="*/ 2147483647 w 3293"/>
              <a:gd name="T33" fmla="*/ 0 h 1711"/>
              <a:gd name="T34" fmla="*/ 2147483647 w 3293"/>
              <a:gd name="T35" fmla="*/ 0 h 1711"/>
              <a:gd name="T36" fmla="*/ 2147483647 w 3293"/>
              <a:gd name="T37" fmla="*/ 2147483647 h 1711"/>
              <a:gd name="T38" fmla="*/ 2147483647 w 3293"/>
              <a:gd name="T39" fmla="*/ 0 h 1711"/>
              <a:gd name="T40" fmla="*/ 0 w 3293"/>
              <a:gd name="T41" fmla="*/ 2147483647 h 1711"/>
              <a:gd name="T42" fmla="*/ 2147483647 w 3293"/>
              <a:gd name="T43" fmla="*/ 0 h 1711"/>
              <a:gd name="T44" fmla="*/ 2147483647 w 3293"/>
              <a:gd name="T45" fmla="*/ 0 h 1711"/>
              <a:gd name="T46" fmla="*/ 2147483647 w 3293"/>
              <a:gd name="T47" fmla="*/ 2147483647 h 1711"/>
              <a:gd name="T48" fmla="*/ 2147483647 w 3293"/>
              <a:gd name="T49" fmla="*/ 2147483647 h 1711"/>
              <a:gd name="T50" fmla="*/ 0 w 3293"/>
              <a:gd name="T51" fmla="*/ 2147483647 h 1711"/>
              <a:gd name="T52" fmla="*/ 0 w 3293"/>
              <a:gd name="T53" fmla="*/ 2147483647 h 1711"/>
              <a:gd name="T54" fmla="*/ 0 w 3293"/>
              <a:gd name="T55" fmla="*/ 0 h 1711"/>
              <a:gd name="T56" fmla="*/ 2147483647 w 3293"/>
              <a:gd name="T57" fmla="*/ 0 h 1711"/>
              <a:gd name="T58" fmla="*/ 0 w 3293"/>
              <a:gd name="T59" fmla="*/ 2147483647 h 1711"/>
              <a:gd name="T60" fmla="*/ 2147483647 w 3293"/>
              <a:gd name="T61" fmla="*/ 2147483647 h 1711"/>
              <a:gd name="T62" fmla="*/ 0 w 3293"/>
              <a:gd name="T63" fmla="*/ 2147483647 h 1711"/>
              <a:gd name="T64" fmla="*/ 0 w 3293"/>
              <a:gd name="T65" fmla="*/ 2147483647 h 1711"/>
              <a:gd name="T66" fmla="*/ 2147483647 w 3293"/>
              <a:gd name="T67" fmla="*/ 2147483647 h 1711"/>
              <a:gd name="T68" fmla="*/ 2147483647 w 3293"/>
              <a:gd name="T69" fmla="*/ 2147483647 h 1711"/>
              <a:gd name="T70" fmla="*/ 2147483647 w 3293"/>
              <a:gd name="T71" fmla="*/ 2147483647 h 1711"/>
              <a:gd name="T72" fmla="*/ 2147483647 w 3293"/>
              <a:gd name="T73" fmla="*/ 2147483647 h 1711"/>
              <a:gd name="T74" fmla="*/ 0 w 3293"/>
              <a:gd name="T75" fmla="*/ 2147483647 h 1711"/>
              <a:gd name="T76" fmla="*/ 0 w 3293"/>
              <a:gd name="T77" fmla="*/ 2147483647 h 1711"/>
              <a:gd name="T78" fmla="*/ 2147483647 w 3293"/>
              <a:gd name="T79" fmla="*/ 2147483647 h 1711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3"/>
              <a:gd name="T121" fmla="*/ 0 h 1711"/>
              <a:gd name="T122" fmla="*/ 3293 w 3293"/>
              <a:gd name="T123" fmla="*/ 1711 h 1711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3" h="1711">
                <a:moveTo>
                  <a:pt x="3293" y="1705"/>
                </a:moveTo>
                <a:lnTo>
                  <a:pt x="3287" y="1711"/>
                </a:lnTo>
                <a:lnTo>
                  <a:pt x="5" y="1711"/>
                </a:lnTo>
                <a:lnTo>
                  <a:pt x="5" y="1699"/>
                </a:lnTo>
                <a:lnTo>
                  <a:pt x="3287" y="1699"/>
                </a:lnTo>
                <a:lnTo>
                  <a:pt x="3293" y="1705"/>
                </a:lnTo>
                <a:close/>
                <a:moveTo>
                  <a:pt x="3293" y="1705"/>
                </a:moveTo>
                <a:lnTo>
                  <a:pt x="3293" y="1711"/>
                </a:lnTo>
                <a:lnTo>
                  <a:pt x="3287" y="1711"/>
                </a:lnTo>
                <a:lnTo>
                  <a:pt x="3293" y="1705"/>
                </a:lnTo>
                <a:close/>
                <a:moveTo>
                  <a:pt x="3287" y="0"/>
                </a:moveTo>
                <a:lnTo>
                  <a:pt x="3293" y="5"/>
                </a:lnTo>
                <a:lnTo>
                  <a:pt x="3293" y="1705"/>
                </a:lnTo>
                <a:lnTo>
                  <a:pt x="3281" y="1705"/>
                </a:lnTo>
                <a:lnTo>
                  <a:pt x="3281" y="5"/>
                </a:lnTo>
                <a:lnTo>
                  <a:pt x="3287" y="0"/>
                </a:lnTo>
                <a:close/>
                <a:moveTo>
                  <a:pt x="3287" y="0"/>
                </a:moveTo>
                <a:lnTo>
                  <a:pt x="3293" y="0"/>
                </a:lnTo>
                <a:lnTo>
                  <a:pt x="3293" y="5"/>
                </a:lnTo>
                <a:lnTo>
                  <a:pt x="3287" y="0"/>
                </a:lnTo>
                <a:close/>
                <a:moveTo>
                  <a:pt x="0" y="5"/>
                </a:moveTo>
                <a:lnTo>
                  <a:pt x="5" y="0"/>
                </a:lnTo>
                <a:lnTo>
                  <a:pt x="3287" y="0"/>
                </a:lnTo>
                <a:lnTo>
                  <a:pt x="3287" y="11"/>
                </a:lnTo>
                <a:lnTo>
                  <a:pt x="5" y="11"/>
                </a:lnTo>
                <a:lnTo>
                  <a:pt x="0" y="5"/>
                </a:lnTo>
                <a:close/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0" y="5"/>
                </a:lnTo>
                <a:close/>
                <a:moveTo>
                  <a:pt x="5" y="1711"/>
                </a:moveTo>
                <a:lnTo>
                  <a:pt x="0" y="1705"/>
                </a:lnTo>
                <a:lnTo>
                  <a:pt x="0" y="5"/>
                </a:lnTo>
                <a:lnTo>
                  <a:pt x="11" y="5"/>
                </a:lnTo>
                <a:lnTo>
                  <a:pt x="11" y="1705"/>
                </a:lnTo>
                <a:lnTo>
                  <a:pt x="5" y="1711"/>
                </a:lnTo>
                <a:close/>
                <a:moveTo>
                  <a:pt x="5" y="1711"/>
                </a:moveTo>
                <a:lnTo>
                  <a:pt x="0" y="1711"/>
                </a:lnTo>
                <a:lnTo>
                  <a:pt x="0" y="1705"/>
                </a:lnTo>
                <a:lnTo>
                  <a:pt x="5" y="171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>
            <a:off x="2469356" y="2849166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2362201" y="2800351"/>
            <a:ext cx="3907631" cy="2170510"/>
          </a:xfrm>
          <a:prstGeom prst="rect">
            <a:avLst/>
          </a:prstGeom>
          <a:solidFill>
            <a:srgbClr val="FFE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0" name="Freeform 30"/>
          <p:cNvSpPr>
            <a:spLocks noEditPoints="1"/>
          </p:cNvSpPr>
          <p:nvPr/>
        </p:nvSpPr>
        <p:spPr bwMode="auto">
          <a:xfrm>
            <a:off x="2353867" y="2792017"/>
            <a:ext cx="3925490" cy="2188369"/>
          </a:xfrm>
          <a:custGeom>
            <a:avLst/>
            <a:gdLst>
              <a:gd name="T0" fmla="*/ 2147483647 w 3297"/>
              <a:gd name="T1" fmla="*/ 2147483647 h 1838"/>
              <a:gd name="T2" fmla="*/ 2147483647 w 3297"/>
              <a:gd name="T3" fmla="*/ 2147483647 h 1838"/>
              <a:gd name="T4" fmla="*/ 2147483647 w 3297"/>
              <a:gd name="T5" fmla="*/ 2147483647 h 1838"/>
              <a:gd name="T6" fmla="*/ 2147483647 w 3297"/>
              <a:gd name="T7" fmla="*/ 2147483647 h 1838"/>
              <a:gd name="T8" fmla="*/ 2147483647 w 3297"/>
              <a:gd name="T9" fmla="*/ 2147483647 h 1838"/>
              <a:gd name="T10" fmla="*/ 2147483647 w 3297"/>
              <a:gd name="T11" fmla="*/ 2147483647 h 1838"/>
              <a:gd name="T12" fmla="*/ 2147483647 w 3297"/>
              <a:gd name="T13" fmla="*/ 2147483647 h 1838"/>
              <a:gd name="T14" fmla="*/ 2147483647 w 3297"/>
              <a:gd name="T15" fmla="*/ 2147483647 h 1838"/>
              <a:gd name="T16" fmla="*/ 2147483647 w 3297"/>
              <a:gd name="T17" fmla="*/ 2147483647 h 1838"/>
              <a:gd name="T18" fmla="*/ 2147483647 w 3297"/>
              <a:gd name="T19" fmla="*/ 2147483647 h 1838"/>
              <a:gd name="T20" fmla="*/ 2147483647 w 3297"/>
              <a:gd name="T21" fmla="*/ 0 h 1838"/>
              <a:gd name="T22" fmla="*/ 2147483647 w 3297"/>
              <a:gd name="T23" fmla="*/ 2147483647 h 1838"/>
              <a:gd name="T24" fmla="*/ 2147483647 w 3297"/>
              <a:gd name="T25" fmla="*/ 2147483647 h 1838"/>
              <a:gd name="T26" fmla="*/ 2147483647 w 3297"/>
              <a:gd name="T27" fmla="*/ 2147483647 h 1838"/>
              <a:gd name="T28" fmla="*/ 2147483647 w 3297"/>
              <a:gd name="T29" fmla="*/ 2147483647 h 1838"/>
              <a:gd name="T30" fmla="*/ 2147483647 w 3297"/>
              <a:gd name="T31" fmla="*/ 0 h 1838"/>
              <a:gd name="T32" fmla="*/ 2147483647 w 3297"/>
              <a:gd name="T33" fmla="*/ 0 h 1838"/>
              <a:gd name="T34" fmla="*/ 2147483647 w 3297"/>
              <a:gd name="T35" fmla="*/ 0 h 1838"/>
              <a:gd name="T36" fmla="*/ 2147483647 w 3297"/>
              <a:gd name="T37" fmla="*/ 2147483647 h 1838"/>
              <a:gd name="T38" fmla="*/ 2147483647 w 3297"/>
              <a:gd name="T39" fmla="*/ 0 h 1838"/>
              <a:gd name="T40" fmla="*/ 0 w 3297"/>
              <a:gd name="T41" fmla="*/ 2147483647 h 1838"/>
              <a:gd name="T42" fmla="*/ 2147483647 w 3297"/>
              <a:gd name="T43" fmla="*/ 0 h 1838"/>
              <a:gd name="T44" fmla="*/ 2147483647 w 3297"/>
              <a:gd name="T45" fmla="*/ 0 h 1838"/>
              <a:gd name="T46" fmla="*/ 2147483647 w 3297"/>
              <a:gd name="T47" fmla="*/ 2147483647 h 1838"/>
              <a:gd name="T48" fmla="*/ 2147483647 w 3297"/>
              <a:gd name="T49" fmla="*/ 2147483647 h 1838"/>
              <a:gd name="T50" fmla="*/ 0 w 3297"/>
              <a:gd name="T51" fmla="*/ 2147483647 h 1838"/>
              <a:gd name="T52" fmla="*/ 0 w 3297"/>
              <a:gd name="T53" fmla="*/ 2147483647 h 1838"/>
              <a:gd name="T54" fmla="*/ 0 w 3297"/>
              <a:gd name="T55" fmla="*/ 0 h 1838"/>
              <a:gd name="T56" fmla="*/ 2147483647 w 3297"/>
              <a:gd name="T57" fmla="*/ 0 h 1838"/>
              <a:gd name="T58" fmla="*/ 0 w 3297"/>
              <a:gd name="T59" fmla="*/ 2147483647 h 1838"/>
              <a:gd name="T60" fmla="*/ 2147483647 w 3297"/>
              <a:gd name="T61" fmla="*/ 2147483647 h 1838"/>
              <a:gd name="T62" fmla="*/ 0 w 3297"/>
              <a:gd name="T63" fmla="*/ 2147483647 h 1838"/>
              <a:gd name="T64" fmla="*/ 0 w 3297"/>
              <a:gd name="T65" fmla="*/ 2147483647 h 1838"/>
              <a:gd name="T66" fmla="*/ 2147483647 w 3297"/>
              <a:gd name="T67" fmla="*/ 2147483647 h 1838"/>
              <a:gd name="T68" fmla="*/ 2147483647 w 3297"/>
              <a:gd name="T69" fmla="*/ 2147483647 h 1838"/>
              <a:gd name="T70" fmla="*/ 2147483647 w 3297"/>
              <a:gd name="T71" fmla="*/ 2147483647 h 1838"/>
              <a:gd name="T72" fmla="*/ 2147483647 w 3297"/>
              <a:gd name="T73" fmla="*/ 2147483647 h 1838"/>
              <a:gd name="T74" fmla="*/ 0 w 3297"/>
              <a:gd name="T75" fmla="*/ 2147483647 h 1838"/>
              <a:gd name="T76" fmla="*/ 0 w 3297"/>
              <a:gd name="T77" fmla="*/ 2147483647 h 1838"/>
              <a:gd name="T78" fmla="*/ 2147483647 w 3297"/>
              <a:gd name="T79" fmla="*/ 2147483647 h 183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297"/>
              <a:gd name="T121" fmla="*/ 0 h 1838"/>
              <a:gd name="T122" fmla="*/ 3297 w 3297"/>
              <a:gd name="T123" fmla="*/ 1838 h 1838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297" h="1838">
                <a:moveTo>
                  <a:pt x="3297" y="1830"/>
                </a:moveTo>
                <a:lnTo>
                  <a:pt x="3289" y="1838"/>
                </a:lnTo>
                <a:lnTo>
                  <a:pt x="7" y="1838"/>
                </a:lnTo>
                <a:lnTo>
                  <a:pt x="7" y="1822"/>
                </a:lnTo>
                <a:lnTo>
                  <a:pt x="3289" y="1822"/>
                </a:lnTo>
                <a:lnTo>
                  <a:pt x="3297" y="1830"/>
                </a:lnTo>
                <a:close/>
                <a:moveTo>
                  <a:pt x="3297" y="1830"/>
                </a:moveTo>
                <a:lnTo>
                  <a:pt x="3297" y="1838"/>
                </a:lnTo>
                <a:lnTo>
                  <a:pt x="3289" y="1838"/>
                </a:lnTo>
                <a:lnTo>
                  <a:pt x="3297" y="1830"/>
                </a:lnTo>
                <a:close/>
                <a:moveTo>
                  <a:pt x="3289" y="0"/>
                </a:moveTo>
                <a:lnTo>
                  <a:pt x="3297" y="7"/>
                </a:lnTo>
                <a:lnTo>
                  <a:pt x="3297" y="1830"/>
                </a:lnTo>
                <a:lnTo>
                  <a:pt x="3281" y="1830"/>
                </a:lnTo>
                <a:lnTo>
                  <a:pt x="3281" y="7"/>
                </a:lnTo>
                <a:lnTo>
                  <a:pt x="3289" y="0"/>
                </a:lnTo>
                <a:close/>
                <a:moveTo>
                  <a:pt x="3289" y="0"/>
                </a:moveTo>
                <a:lnTo>
                  <a:pt x="3297" y="0"/>
                </a:lnTo>
                <a:lnTo>
                  <a:pt x="3297" y="7"/>
                </a:lnTo>
                <a:lnTo>
                  <a:pt x="3289" y="0"/>
                </a:lnTo>
                <a:close/>
                <a:moveTo>
                  <a:pt x="0" y="7"/>
                </a:moveTo>
                <a:lnTo>
                  <a:pt x="7" y="0"/>
                </a:lnTo>
                <a:lnTo>
                  <a:pt x="3289" y="0"/>
                </a:lnTo>
                <a:lnTo>
                  <a:pt x="3289" y="15"/>
                </a:lnTo>
                <a:lnTo>
                  <a:pt x="7" y="15"/>
                </a:lnTo>
                <a:lnTo>
                  <a:pt x="0" y="7"/>
                </a:lnTo>
                <a:close/>
                <a:moveTo>
                  <a:pt x="0" y="7"/>
                </a:moveTo>
                <a:lnTo>
                  <a:pt x="0" y="0"/>
                </a:lnTo>
                <a:lnTo>
                  <a:pt x="7" y="0"/>
                </a:lnTo>
                <a:lnTo>
                  <a:pt x="0" y="7"/>
                </a:lnTo>
                <a:close/>
                <a:moveTo>
                  <a:pt x="7" y="1838"/>
                </a:moveTo>
                <a:lnTo>
                  <a:pt x="0" y="1830"/>
                </a:lnTo>
                <a:lnTo>
                  <a:pt x="0" y="7"/>
                </a:lnTo>
                <a:lnTo>
                  <a:pt x="15" y="7"/>
                </a:lnTo>
                <a:lnTo>
                  <a:pt x="15" y="1830"/>
                </a:lnTo>
                <a:lnTo>
                  <a:pt x="7" y="1838"/>
                </a:lnTo>
                <a:close/>
                <a:moveTo>
                  <a:pt x="7" y="1838"/>
                </a:moveTo>
                <a:lnTo>
                  <a:pt x="0" y="1838"/>
                </a:lnTo>
                <a:lnTo>
                  <a:pt x="0" y="1830"/>
                </a:lnTo>
                <a:lnTo>
                  <a:pt x="7" y="1838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2357437" y="4160044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2371725" y="3038476"/>
            <a:ext cx="767954" cy="856060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2357437" y="3899297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3137297" y="3033712"/>
            <a:ext cx="3123009" cy="148829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6279356" y="2853930"/>
            <a:ext cx="95250" cy="145256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6388894" y="2658666"/>
            <a:ext cx="82154" cy="146447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7" name="Rectangle 37"/>
          <p:cNvSpPr>
            <a:spLocks noChangeArrowheads="1"/>
          </p:cNvSpPr>
          <p:nvPr/>
        </p:nvSpPr>
        <p:spPr bwMode="auto">
          <a:xfrm>
            <a:off x="6484144" y="2466976"/>
            <a:ext cx="82154" cy="146447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6580586" y="2277667"/>
            <a:ext cx="82153" cy="148828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39" name="Rectangle 39"/>
          <p:cNvSpPr>
            <a:spLocks noChangeArrowheads="1"/>
          </p:cNvSpPr>
          <p:nvPr/>
        </p:nvSpPr>
        <p:spPr bwMode="auto">
          <a:xfrm>
            <a:off x="6678217" y="2095501"/>
            <a:ext cx="82153" cy="145256"/>
          </a:xfrm>
          <a:prstGeom prst="rect">
            <a:avLst/>
          </a:prstGeom>
          <a:solidFill>
            <a:srgbClr val="FFC4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3144441" y="3187304"/>
            <a:ext cx="3123009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2359820" y="3036094"/>
            <a:ext cx="3907631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42" name="Line 42"/>
          <p:cNvSpPr>
            <a:spLocks noChangeShapeType="1"/>
          </p:cNvSpPr>
          <p:nvPr/>
        </p:nvSpPr>
        <p:spPr bwMode="auto">
          <a:xfrm>
            <a:off x="2357437" y="4358879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43" name="Line 43"/>
          <p:cNvSpPr>
            <a:spLocks noChangeShapeType="1"/>
          </p:cNvSpPr>
          <p:nvPr/>
        </p:nvSpPr>
        <p:spPr bwMode="auto">
          <a:xfrm>
            <a:off x="2357437" y="4557713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44" name="Line 44"/>
          <p:cNvSpPr>
            <a:spLocks noChangeShapeType="1"/>
          </p:cNvSpPr>
          <p:nvPr/>
        </p:nvSpPr>
        <p:spPr bwMode="auto">
          <a:xfrm>
            <a:off x="2357437" y="4756547"/>
            <a:ext cx="3910013" cy="0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45" name="Rectangle 45"/>
          <p:cNvSpPr>
            <a:spLocks noChangeArrowheads="1"/>
          </p:cNvSpPr>
          <p:nvPr/>
        </p:nvSpPr>
        <p:spPr bwMode="auto">
          <a:xfrm>
            <a:off x="5037535" y="3227785"/>
            <a:ext cx="49693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Fullerenes</a:t>
            </a:r>
            <a:endParaRPr lang="en-US" altLang="en-US" sz="1350"/>
          </a:p>
        </p:txBody>
      </p:sp>
      <p:sp>
        <p:nvSpPr>
          <p:cNvPr id="25646" name="Rectangle 46"/>
          <p:cNvSpPr>
            <a:spLocks noChangeArrowheads="1"/>
          </p:cNvSpPr>
          <p:nvPr/>
        </p:nvSpPr>
        <p:spPr bwMode="auto">
          <a:xfrm>
            <a:off x="5037535" y="3332560"/>
            <a:ext cx="974626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Metal Nanomaterials</a:t>
            </a:r>
            <a:endParaRPr lang="en-US" altLang="en-US" sz="135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5037536" y="3439717"/>
            <a:ext cx="503343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Nanowires</a:t>
            </a:r>
            <a:endParaRPr lang="en-US" altLang="en-US" sz="1350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5037535" y="3546873"/>
            <a:ext cx="1067600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Nanostructured Metals</a:t>
            </a:r>
            <a:endParaRPr lang="en-US" altLang="en-US" sz="1350"/>
          </a:p>
        </p:txBody>
      </p:sp>
      <p:sp>
        <p:nvSpPr>
          <p:cNvPr id="25649" name="Rectangle 49"/>
          <p:cNvSpPr>
            <a:spLocks noChangeArrowheads="1"/>
          </p:cNvSpPr>
          <p:nvPr/>
        </p:nvSpPr>
        <p:spPr bwMode="auto">
          <a:xfrm>
            <a:off x="5037535" y="3652838"/>
            <a:ext cx="104034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Nanoporous Materials</a:t>
            </a:r>
            <a:endParaRPr lang="en-US" altLang="en-US" sz="1350"/>
          </a:p>
        </p:txBody>
      </p:sp>
      <p:sp>
        <p:nvSpPr>
          <p:cNvPr id="25650" name="Rectangle 50"/>
          <p:cNvSpPr>
            <a:spLocks noChangeArrowheads="1"/>
          </p:cNvSpPr>
          <p:nvPr/>
        </p:nvSpPr>
        <p:spPr bwMode="auto">
          <a:xfrm>
            <a:off x="5037535" y="3759994"/>
            <a:ext cx="1200650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Nanoscale Encapsulation</a:t>
            </a:r>
            <a:endParaRPr lang="en-US" altLang="en-US" sz="1350"/>
          </a:p>
        </p:txBody>
      </p:sp>
      <p:sp>
        <p:nvSpPr>
          <p:cNvPr id="25651" name="Rectangle 51"/>
          <p:cNvSpPr>
            <a:spLocks noChangeArrowheads="1"/>
          </p:cNvSpPr>
          <p:nvPr/>
        </p:nvSpPr>
        <p:spPr bwMode="auto">
          <a:xfrm>
            <a:off x="3228975" y="3227785"/>
            <a:ext cx="37830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Carbon </a:t>
            </a:r>
            <a:endParaRPr lang="en-US" altLang="en-US" sz="1350"/>
          </a:p>
        </p:txBody>
      </p:sp>
      <p:sp>
        <p:nvSpPr>
          <p:cNvPr id="25652" name="Rectangle 52"/>
          <p:cNvSpPr>
            <a:spLocks noChangeArrowheads="1"/>
          </p:cNvSpPr>
          <p:nvPr/>
        </p:nvSpPr>
        <p:spPr bwMode="auto">
          <a:xfrm>
            <a:off x="3228976" y="3334942"/>
            <a:ext cx="514564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Nanotubes</a:t>
            </a:r>
            <a:endParaRPr lang="en-US" altLang="en-US" sz="1350"/>
          </a:p>
        </p:txBody>
      </p:sp>
      <p:sp>
        <p:nvSpPr>
          <p:cNvPr id="25653" name="Rectangle 53"/>
          <p:cNvSpPr>
            <a:spLocks noChangeArrowheads="1"/>
          </p:cNvSpPr>
          <p:nvPr/>
        </p:nvSpPr>
        <p:spPr bwMode="auto">
          <a:xfrm>
            <a:off x="3886201" y="3225404"/>
            <a:ext cx="28854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 dirty="0">
                <a:solidFill>
                  <a:srgbClr val="1F1A17"/>
                </a:solidFill>
                <a:latin typeface="Arial" panose="020B0604020202020204" pitchFamily="34" charset="0"/>
              </a:rPr>
              <a:t>Metal </a:t>
            </a:r>
            <a:endParaRPr lang="en-US" altLang="en-US" sz="1350" dirty="0"/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3886201" y="3332560"/>
            <a:ext cx="33021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Oxides</a:t>
            </a:r>
            <a:endParaRPr lang="en-US" altLang="en-US" sz="1350"/>
          </a:p>
        </p:txBody>
      </p:sp>
      <p:sp>
        <p:nvSpPr>
          <p:cNvPr id="25655" name="Rectangle 55"/>
          <p:cNvSpPr>
            <a:spLocks noChangeArrowheads="1"/>
          </p:cNvSpPr>
          <p:nvPr/>
        </p:nvSpPr>
        <p:spPr bwMode="auto">
          <a:xfrm>
            <a:off x="4350545" y="3225404"/>
            <a:ext cx="54983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Dendrimers</a:t>
            </a:r>
            <a:endParaRPr lang="en-US" altLang="en-US" sz="1350"/>
          </a:p>
        </p:txBody>
      </p:sp>
      <p:sp>
        <p:nvSpPr>
          <p:cNvPr id="25656" name="Rectangle 56"/>
          <p:cNvSpPr>
            <a:spLocks noChangeArrowheads="1"/>
          </p:cNvSpPr>
          <p:nvPr/>
        </p:nvSpPr>
        <p:spPr bwMode="auto">
          <a:xfrm>
            <a:off x="2441972" y="3912394"/>
            <a:ext cx="537006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Laboratory </a:t>
            </a:r>
            <a:endParaRPr lang="en-US" altLang="en-US" sz="1350"/>
          </a:p>
        </p:txBody>
      </p:sp>
      <p:sp>
        <p:nvSpPr>
          <p:cNvPr id="25657" name="Rectangle 57"/>
          <p:cNvSpPr>
            <a:spLocks noChangeArrowheads="1"/>
          </p:cNvSpPr>
          <p:nvPr/>
        </p:nvSpPr>
        <p:spPr bwMode="auto">
          <a:xfrm>
            <a:off x="2441973" y="4018360"/>
            <a:ext cx="455253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Research</a:t>
            </a:r>
            <a:endParaRPr lang="en-US" altLang="en-US" sz="1350"/>
          </a:p>
        </p:txBody>
      </p:sp>
      <p:sp>
        <p:nvSpPr>
          <p:cNvPr id="25658" name="Rectangle 58"/>
          <p:cNvSpPr>
            <a:spLocks noChangeArrowheads="1"/>
          </p:cNvSpPr>
          <p:nvPr/>
        </p:nvSpPr>
        <p:spPr bwMode="auto">
          <a:xfrm>
            <a:off x="2419351" y="4198144"/>
            <a:ext cx="605935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Start up/Pilot</a:t>
            </a:r>
            <a:endParaRPr lang="en-US" altLang="en-US" sz="1350"/>
          </a:p>
        </p:txBody>
      </p:sp>
      <p:sp>
        <p:nvSpPr>
          <p:cNvPr id="25659" name="Rectangle 59"/>
          <p:cNvSpPr>
            <a:spLocks noChangeArrowheads="1"/>
          </p:cNvSpPr>
          <p:nvPr/>
        </p:nvSpPr>
        <p:spPr bwMode="auto">
          <a:xfrm>
            <a:off x="2408636" y="4382692"/>
            <a:ext cx="67326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Manufacturing</a:t>
            </a:r>
            <a:endParaRPr lang="en-US" altLang="en-US" sz="1350"/>
          </a:p>
        </p:txBody>
      </p:sp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2424113" y="4588669"/>
            <a:ext cx="508152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Production</a:t>
            </a:r>
            <a:endParaRPr lang="en-US" altLang="en-US" sz="1350"/>
          </a:p>
        </p:txBody>
      </p:sp>
      <p:sp>
        <p:nvSpPr>
          <p:cNvPr id="25661" name="Rectangle 61"/>
          <p:cNvSpPr>
            <a:spLocks noChangeArrowheads="1"/>
          </p:cNvSpPr>
          <p:nvPr/>
        </p:nvSpPr>
        <p:spPr bwMode="auto">
          <a:xfrm>
            <a:off x="2426494" y="4785123"/>
            <a:ext cx="408766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Disposal</a:t>
            </a:r>
            <a:endParaRPr lang="en-US" altLang="en-US" sz="1350"/>
          </a:p>
        </p:txBody>
      </p:sp>
      <p:sp>
        <p:nvSpPr>
          <p:cNvPr id="25662" name="Line 62"/>
          <p:cNvSpPr>
            <a:spLocks noChangeShapeType="1"/>
          </p:cNvSpPr>
          <p:nvPr/>
        </p:nvSpPr>
        <p:spPr bwMode="auto">
          <a:xfrm flipV="1">
            <a:off x="3786188" y="3184924"/>
            <a:ext cx="0" cy="1783556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63" name="Rectangle 63"/>
          <p:cNvSpPr>
            <a:spLocks noChangeArrowheads="1"/>
          </p:cNvSpPr>
          <p:nvPr/>
        </p:nvSpPr>
        <p:spPr bwMode="auto">
          <a:xfrm>
            <a:off x="3134916" y="3036095"/>
            <a:ext cx="13097" cy="1932385"/>
          </a:xfrm>
          <a:prstGeom prst="rect">
            <a:avLst/>
          </a:pr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endParaRPr lang="en-US" altLang="en-US" sz="1350"/>
          </a:p>
        </p:txBody>
      </p:sp>
      <p:sp>
        <p:nvSpPr>
          <p:cNvPr id="25664" name="Line 64"/>
          <p:cNvSpPr>
            <a:spLocks noChangeShapeType="1"/>
          </p:cNvSpPr>
          <p:nvPr/>
        </p:nvSpPr>
        <p:spPr bwMode="auto">
          <a:xfrm flipV="1">
            <a:off x="4276725" y="3184924"/>
            <a:ext cx="0" cy="1783556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65" name="Line 65"/>
          <p:cNvSpPr>
            <a:spLocks noChangeShapeType="1"/>
          </p:cNvSpPr>
          <p:nvPr/>
        </p:nvSpPr>
        <p:spPr bwMode="auto">
          <a:xfrm flipV="1">
            <a:off x="4960144" y="3184924"/>
            <a:ext cx="0" cy="1783556"/>
          </a:xfrm>
          <a:prstGeom prst="line">
            <a:avLst/>
          </a:prstGeom>
          <a:noFill/>
          <a:ln w="12700">
            <a:solidFill>
              <a:srgbClr val="1F1A1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5666" name="Rectangle 66"/>
          <p:cNvSpPr>
            <a:spLocks noChangeArrowheads="1"/>
          </p:cNvSpPr>
          <p:nvPr/>
        </p:nvSpPr>
        <p:spPr bwMode="auto">
          <a:xfrm>
            <a:off x="2465785" y="3392092"/>
            <a:ext cx="55463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>
                <a:solidFill>
                  <a:srgbClr val="1F1A17"/>
                </a:solidFill>
                <a:latin typeface="Arial" panose="020B0604020202020204" pitchFamily="34" charset="0"/>
              </a:rPr>
              <a:t>Workplaces</a:t>
            </a:r>
            <a:endParaRPr lang="en-US" altLang="en-US" sz="1350"/>
          </a:p>
        </p:txBody>
      </p:sp>
      <p:sp>
        <p:nvSpPr>
          <p:cNvPr id="25667" name="Rectangle 67"/>
          <p:cNvSpPr>
            <a:spLocks noChangeArrowheads="1"/>
          </p:cNvSpPr>
          <p:nvPr/>
        </p:nvSpPr>
        <p:spPr bwMode="auto">
          <a:xfrm>
            <a:off x="4092178" y="3046810"/>
            <a:ext cx="897682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>
                <a:solidFill>
                  <a:srgbClr val="1F1A17"/>
                </a:solidFill>
                <a:latin typeface="Arial" panose="020B0604020202020204" pitchFamily="34" charset="0"/>
              </a:rPr>
              <a:t>Nanomaterial Type</a:t>
            </a:r>
            <a:endParaRPr lang="en-US" altLang="en-US" sz="1350"/>
          </a:p>
        </p:txBody>
      </p:sp>
      <p:sp>
        <p:nvSpPr>
          <p:cNvPr id="25668" name="Rectangle 68"/>
          <p:cNvSpPr>
            <a:spLocks noChangeArrowheads="1"/>
          </p:cNvSpPr>
          <p:nvPr/>
        </p:nvSpPr>
        <p:spPr bwMode="auto">
          <a:xfrm>
            <a:off x="2439592" y="2892029"/>
            <a:ext cx="84058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Sector: </a:t>
            </a:r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Materials</a:t>
            </a:r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 </a:t>
            </a:r>
            <a:endParaRPr lang="en-US" altLang="en-US" sz="1350"/>
          </a:p>
        </p:txBody>
      </p:sp>
      <p:sp>
        <p:nvSpPr>
          <p:cNvPr id="25669" name="Rectangle 69"/>
          <p:cNvSpPr>
            <a:spLocks noChangeArrowheads="1"/>
          </p:cNvSpPr>
          <p:nvPr/>
        </p:nvSpPr>
        <p:spPr bwMode="auto">
          <a:xfrm>
            <a:off x="2849167" y="2076451"/>
            <a:ext cx="64531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Sector: </a:t>
            </a:r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Food</a:t>
            </a:r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 </a:t>
            </a:r>
            <a:endParaRPr lang="en-US" altLang="en-US" sz="1350"/>
          </a:p>
        </p:txBody>
      </p:sp>
      <p:sp>
        <p:nvSpPr>
          <p:cNvPr id="25670" name="Rectangle 70"/>
          <p:cNvSpPr>
            <a:spLocks noChangeArrowheads="1"/>
          </p:cNvSpPr>
          <p:nvPr/>
        </p:nvSpPr>
        <p:spPr bwMode="auto">
          <a:xfrm>
            <a:off x="2559844" y="2652713"/>
            <a:ext cx="744141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Sector: </a:t>
            </a:r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Energy</a:t>
            </a:r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 </a:t>
            </a:r>
            <a:endParaRPr lang="en-US" altLang="en-US" sz="1350"/>
          </a:p>
        </p:txBody>
      </p:sp>
      <p:sp>
        <p:nvSpPr>
          <p:cNvPr id="25671" name="Rectangle 71"/>
          <p:cNvSpPr>
            <a:spLocks noChangeArrowheads="1"/>
          </p:cNvSpPr>
          <p:nvPr/>
        </p:nvSpPr>
        <p:spPr bwMode="auto">
          <a:xfrm>
            <a:off x="2747963" y="2266951"/>
            <a:ext cx="952500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Sector: </a:t>
            </a:r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Electronics</a:t>
            </a:r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 </a:t>
            </a:r>
            <a:endParaRPr lang="en-US" altLang="en-US" sz="1350"/>
          </a:p>
        </p:txBody>
      </p:sp>
      <p:sp>
        <p:nvSpPr>
          <p:cNvPr id="25672" name="Rectangle 72"/>
          <p:cNvSpPr>
            <a:spLocks noChangeArrowheads="1"/>
          </p:cNvSpPr>
          <p:nvPr/>
        </p:nvSpPr>
        <p:spPr bwMode="auto">
          <a:xfrm>
            <a:off x="2651523" y="2462213"/>
            <a:ext cx="83581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Sector: </a:t>
            </a:r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Medicine</a:t>
            </a:r>
            <a:r>
              <a:rPr lang="en-US" altLang="en-US" sz="825" i="0">
                <a:solidFill>
                  <a:srgbClr val="1F1A17"/>
                </a:solidFill>
                <a:latin typeface="Arial" panose="020B0604020202020204" pitchFamily="34" charset="0"/>
              </a:rPr>
              <a:t> </a:t>
            </a:r>
            <a:endParaRPr lang="en-US" altLang="en-US" sz="1350"/>
          </a:p>
        </p:txBody>
      </p:sp>
      <p:sp>
        <p:nvSpPr>
          <p:cNvPr id="25673" name="Rectangle 73"/>
          <p:cNvSpPr>
            <a:spLocks noChangeArrowheads="1"/>
          </p:cNvSpPr>
          <p:nvPr/>
        </p:nvSpPr>
        <p:spPr bwMode="auto">
          <a:xfrm>
            <a:off x="3177779" y="1887142"/>
            <a:ext cx="208359" cy="1269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r>
              <a:rPr lang="en-US" altLang="en-US" sz="825" b="1" i="0">
                <a:solidFill>
                  <a:srgbClr val="1F1A17"/>
                </a:solidFill>
                <a:latin typeface="Arial" panose="020B0604020202020204" pitchFamily="34" charset="0"/>
              </a:rPr>
              <a:t>etc. </a:t>
            </a:r>
            <a:endParaRPr lang="en-US" altLang="en-US" sz="1350" b="1"/>
          </a:p>
        </p:txBody>
      </p:sp>
    </p:spTree>
    <p:extLst>
      <p:ext uri="{BB962C8B-B14F-4D97-AF65-F5344CB8AC3E}">
        <p14:creationId xmlns:p14="http://schemas.microsoft.com/office/powerpoint/2010/main" val="84689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issues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Heterogeneity of nanoparticles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Identification of study population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Temporal factors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Exposure characterization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Disease endpoints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Design and analysis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08B7-6062-4660-BAEB-6D89D9EDF5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20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535</Words>
  <Application>Microsoft Office PowerPoint</Application>
  <PresentationFormat>On-screen Show (4:3)</PresentationFormat>
  <Paragraphs>153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Garamond</vt:lpstr>
      <vt:lpstr>Tahoma</vt:lpstr>
      <vt:lpstr>Wingdings</vt:lpstr>
      <vt:lpstr>Office Theme</vt:lpstr>
      <vt:lpstr>Assessing exposure and health effects for nanomaterial workers: Epidemiologic and biomarker approaches</vt:lpstr>
      <vt:lpstr>Increasing and coalescing evidence from animal studies of some engineered nanomaterials</vt:lpstr>
      <vt:lpstr>Epidemiologic issues</vt:lpstr>
      <vt:lpstr>Critical issues</vt:lpstr>
      <vt:lpstr>PowerPoint Presentation</vt:lpstr>
      <vt:lpstr>Critical issues</vt:lpstr>
      <vt:lpstr>PowerPoint Presentation</vt:lpstr>
      <vt:lpstr>PowerPoint Presentation</vt:lpstr>
      <vt:lpstr>Critical issues</vt:lpstr>
      <vt:lpstr>Dilemmas in identifying workers exposed to engineered nanoparticles</vt:lpstr>
      <vt:lpstr>Critical issues</vt:lpstr>
      <vt:lpstr>Exposure characterization</vt:lpstr>
      <vt:lpstr>Disease endpoints</vt:lpstr>
      <vt:lpstr>Design issues</vt:lpstr>
      <vt:lpstr>Exposure registry</vt:lpstr>
      <vt:lpstr>Exposure registry (cont.)</vt:lpstr>
      <vt:lpstr>Questions about exposure registries</vt:lpstr>
      <vt:lpstr>Model for a Nanomaterials Worker Health Study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exposure and health effects for nanomaterial workers: Epidemiologic and biomarker approaches</dc:title>
  <dc:creator>Keenan, Amanda K. (CDC/NIOSH/EID)</dc:creator>
  <cp:lastModifiedBy>Kristin Roy</cp:lastModifiedBy>
  <cp:revision>5</cp:revision>
  <dcterms:created xsi:type="dcterms:W3CDTF">2018-10-01T14:47:34Z</dcterms:created>
  <dcterms:modified xsi:type="dcterms:W3CDTF">2018-10-04T19:01:16Z</dcterms:modified>
</cp:coreProperties>
</file>