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86" r:id="rId5"/>
    <p:sldId id="372" r:id="rId6"/>
    <p:sldId id="370" r:id="rId7"/>
    <p:sldId id="373" r:id="rId8"/>
    <p:sldId id="257" r:id="rId9"/>
    <p:sldId id="3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A4A3A4"/>
          </p15:clr>
        </p15:guide>
        <p15:guide id="2" pos="7272" userDrawn="1">
          <p15:clr>
            <a:srgbClr val="A4A3A4"/>
          </p15:clr>
        </p15:guide>
        <p15:guide id="3" orient="horz" pos="2260" userDrawn="1">
          <p15:clr>
            <a:srgbClr val="A4A3A4"/>
          </p15:clr>
        </p15:guide>
        <p15:guide id="4" pos="5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makia, Tarek H." initials="STH" lastIdx="22" clrIdx="0">
    <p:extLst>
      <p:ext uri="{19B8F6BF-5375-455C-9EA6-DF929625EA0E}">
        <p15:presenceInfo xmlns:p15="http://schemas.microsoft.com/office/powerpoint/2012/main" userId="c12fb836-1104-40db-9d88-9ac62cd312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85298" autoAdjust="0"/>
  </p:normalViewPr>
  <p:slideViewPr>
    <p:cSldViewPr snapToGrid="0">
      <p:cViewPr varScale="1">
        <p:scale>
          <a:sx n="61" d="100"/>
          <a:sy n="61" d="100"/>
        </p:scale>
        <p:origin x="136" y="204"/>
      </p:cViewPr>
      <p:guideLst>
        <p:guide orient="horz" pos="3576"/>
        <p:guide pos="7272"/>
        <p:guide orient="horz" pos="2260"/>
        <p:guide pos="576"/>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BB6BF-C33F-4392-BC3D-2E27EB2B758D}" type="datetimeFigureOut">
              <a:rPr lang="en-US" smtClean="0"/>
              <a:t>10/10/2018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349A-219E-45A4-A6E4-E9799664F31B}" type="slidenum">
              <a:rPr lang="en-US" smtClean="0"/>
              <a:t>‹#›</a:t>
            </a:fld>
            <a:endParaRPr lang="en-US" dirty="0"/>
          </a:p>
        </p:txBody>
      </p:sp>
    </p:spTree>
    <p:extLst>
      <p:ext uri="{BB962C8B-B14F-4D97-AF65-F5344CB8AC3E}">
        <p14:creationId xmlns:p14="http://schemas.microsoft.com/office/powerpoint/2010/main" val="14763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1</a:t>
            </a:fld>
            <a:endParaRPr lang="en-US" dirty="0"/>
          </a:p>
        </p:txBody>
      </p:sp>
    </p:spTree>
    <p:extLst>
      <p:ext uri="{BB962C8B-B14F-4D97-AF65-F5344CB8AC3E}">
        <p14:creationId xmlns:p14="http://schemas.microsoft.com/office/powerpoint/2010/main" val="201837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8" name="Slide Number Placeholder 5">
            <a:extLst>
              <a:ext uri="{FF2B5EF4-FFF2-40B4-BE49-F238E27FC236}">
                <a16:creationId xmlns:a16="http://schemas.microsoft.com/office/drawing/2014/main" id="{83E34887-EAC3-486C-9869-77154EEAAF9D}"/>
              </a:ext>
            </a:extLst>
          </p:cNvPr>
          <p:cNvSpPr>
            <a:spLocks noGrp="1"/>
          </p:cNvSpPr>
          <p:nvPr>
            <p:ph type="sldNum" sz="quarter" idx="4"/>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166541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364472D5-2C4D-4CF5-AFA0-C41B3459DF38}"/>
              </a:ext>
            </a:extLst>
          </p:cNvPr>
          <p:cNvSpPr>
            <a:spLocks noGrp="1"/>
          </p:cNvSpPr>
          <p:nvPr>
            <p:ph type="sldNum" sz="quarter" idx="4"/>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322547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D95062C-25E8-4376-98A2-0D20714838AF}"/>
              </a:ext>
            </a:extLst>
          </p:cNvPr>
          <p:cNvSpPr>
            <a:spLocks noGrp="1"/>
          </p:cNvSpPr>
          <p:nvPr>
            <p:ph type="sldNum" sz="quarter" idx="4"/>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84649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1E992AA-59CE-47E6-8AFB-7BC284F7F587}"/>
              </a:ext>
            </a:extLst>
          </p:cNvPr>
          <p:cNvSpPr>
            <a:spLocks noGrp="1"/>
          </p:cNvSpPr>
          <p:nvPr>
            <p:ph type="sldNum" sz="quarter" idx="4"/>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168507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FED2DC38-69EF-406A-8D5E-D35F3B382169}"/>
              </a:ext>
            </a:extLst>
          </p:cNvPr>
          <p:cNvSpPr>
            <a:spLocks noGrp="1"/>
          </p:cNvSpPr>
          <p:nvPr>
            <p:ph type="sldNum" sz="quarter" idx="4"/>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396654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6BC6C88-09CB-4D85-90C4-B7E7B0E02B7D}"/>
              </a:ext>
            </a:extLst>
          </p:cNvPr>
          <p:cNvSpPr>
            <a:spLocks noGrp="1"/>
          </p:cNvSpPr>
          <p:nvPr>
            <p:ph type="sldNum" sz="quarter" idx="4"/>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340970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22E58310-715E-4310-AF2F-17B99010342D}"/>
              </a:ext>
            </a:extLst>
          </p:cNvPr>
          <p:cNvSpPr>
            <a:spLocks noGrp="1"/>
          </p:cNvSpPr>
          <p:nvPr>
            <p:ph type="sldNum" sz="quarter" idx="10"/>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48955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2B8432A-6F42-4B2F-BD06-6B8F913A51E2}"/>
              </a:ext>
            </a:extLst>
          </p:cNvPr>
          <p:cNvSpPr>
            <a:spLocks noGrp="1"/>
          </p:cNvSpPr>
          <p:nvPr>
            <p:ph type="sldNum" sz="quarter" idx="4"/>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392061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8C7B847-0985-4269-960C-DADFB904565E}"/>
              </a:ext>
            </a:extLst>
          </p:cNvPr>
          <p:cNvSpPr>
            <a:spLocks noGrp="1"/>
          </p:cNvSpPr>
          <p:nvPr>
            <p:ph type="sldNum" sz="quarter" idx="4"/>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276680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8AF5B88B-58AE-40A8-A85D-04FDB123186C}"/>
              </a:ext>
            </a:extLst>
          </p:cNvPr>
          <p:cNvSpPr>
            <a:spLocks noGrp="1"/>
          </p:cNvSpPr>
          <p:nvPr>
            <p:ph type="sldNum" sz="quarter" idx="4"/>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29597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AD2F4AC-CD1A-4FB0-80C2-4A948112A05D}"/>
              </a:ext>
            </a:extLst>
          </p:cNvPr>
          <p:cNvSpPr>
            <a:spLocks noGrp="1"/>
          </p:cNvSpPr>
          <p:nvPr>
            <p:ph type="sldNum" sz="quarter" idx="4"/>
          </p:nvPr>
        </p:nvSpPr>
        <p:spPr>
          <a:xfrm>
            <a:off x="166517" y="6356350"/>
            <a:ext cx="2743200" cy="365125"/>
          </a:xfrm>
          <a:prstGeom prst="rect">
            <a:avLst/>
          </a:prstGeom>
        </p:spPr>
        <p:txBody>
          <a:bodyPr/>
          <a:lstStyle>
            <a:lvl1pPr algn="l">
              <a:defRPr>
                <a:solidFill>
                  <a:schemeClr val="tx1"/>
                </a:solidFill>
              </a:defRPr>
            </a:lvl1pPr>
          </a:lstStyle>
          <a:p>
            <a:fld id="{8F4BEAD3-91E3-4FFC-B7DC-935959D17485}" type="slidenum">
              <a:rPr lang="en-US" smtClean="0"/>
              <a:pPr/>
              <a:t>‹#›</a:t>
            </a:fld>
            <a:endParaRPr lang="en-US" dirty="0"/>
          </a:p>
        </p:txBody>
      </p:sp>
    </p:spTree>
    <p:extLst>
      <p:ext uri="{BB962C8B-B14F-4D97-AF65-F5344CB8AC3E}">
        <p14:creationId xmlns:p14="http://schemas.microsoft.com/office/powerpoint/2010/main" val="388715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2B7228-A470-42A5-B5D7-36AC60001E6F}"/>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44259" t="88253"/>
          <a:stretch/>
        </p:blipFill>
        <p:spPr>
          <a:xfrm>
            <a:off x="5396088" y="6052406"/>
            <a:ext cx="6795911" cy="805593"/>
          </a:xfrm>
          <a:prstGeom prst="rect">
            <a:avLst/>
          </a:prstGeom>
        </p:spPr>
      </p:pic>
      <p:sp>
        <p:nvSpPr>
          <p:cNvPr id="2" name="Title Placeholder 1"/>
          <p:cNvSpPr>
            <a:spLocks noGrp="1"/>
          </p:cNvSpPr>
          <p:nvPr>
            <p:ph type="title"/>
          </p:nvPr>
        </p:nvSpPr>
        <p:spPr>
          <a:xfrm>
            <a:off x="438150" y="12498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5D6C8F16-7AEB-45F7-B23F-6255B8056C6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9200" y="6052407"/>
            <a:ext cx="743256" cy="747141"/>
          </a:xfrm>
          <a:prstGeom prst="rect">
            <a:avLst/>
          </a:prstGeom>
        </p:spPr>
      </p:pic>
    </p:spTree>
    <p:extLst>
      <p:ext uri="{BB962C8B-B14F-4D97-AF65-F5344CB8AC3E}">
        <p14:creationId xmlns:p14="http://schemas.microsoft.com/office/powerpoint/2010/main" val="15527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sf.gov/pubs/2018/nsf18067/nsf18067.jsp" TargetMode="Externa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7" Type="http://schemas.openxmlformats.org/officeDocument/2006/relationships/image" Target="../media/image11.jpeg"/><Relationship Id="rId2" Type="http://schemas.openxmlformats.org/officeDocument/2006/relationships/hyperlink" Target="https://www.nsf.gov/pubs/2017/nsf17120/nsf17120.jsp"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tiff"/><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7DEAC4-7E59-4FF6-BD31-AE888AAFF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532"/>
            <a:ext cx="12192000" cy="6858000"/>
          </a:xfrm>
          <a:prstGeom prst="rect">
            <a:avLst/>
          </a:prstGeom>
        </p:spPr>
      </p:pic>
      <p:sp>
        <p:nvSpPr>
          <p:cNvPr id="3" name="TextBox 2"/>
          <p:cNvSpPr txBox="1"/>
          <p:nvPr/>
        </p:nvSpPr>
        <p:spPr>
          <a:xfrm>
            <a:off x="462065" y="5676900"/>
            <a:ext cx="3428999" cy="923330"/>
          </a:xfrm>
          <a:prstGeom prst="rect">
            <a:avLst/>
          </a:prstGeom>
          <a:noFill/>
        </p:spPr>
        <p:txBody>
          <a:bodyPr wrap="square" rtlCol="0">
            <a:spAutoFit/>
          </a:bodyPr>
          <a:lstStyle/>
          <a:p>
            <a:pPr algn="ctr"/>
            <a:r>
              <a:rPr lang="en-US" dirty="0">
                <a:solidFill>
                  <a:schemeClr val="bg1"/>
                </a:solidFill>
              </a:rPr>
              <a:t>Dr. Nora Savage</a:t>
            </a:r>
          </a:p>
          <a:p>
            <a:pPr algn="ctr"/>
            <a:r>
              <a:rPr lang="en-US" dirty="0">
                <a:solidFill>
                  <a:schemeClr val="bg1"/>
                </a:solidFill>
              </a:rPr>
              <a:t>Engineering Directorate/CBET</a:t>
            </a:r>
          </a:p>
          <a:p>
            <a:pPr algn="ctr"/>
            <a:r>
              <a:rPr lang="en-US" dirty="0">
                <a:solidFill>
                  <a:schemeClr val="bg1"/>
                </a:solidFill>
              </a:rPr>
              <a:t>October 2018</a:t>
            </a:r>
          </a:p>
        </p:txBody>
      </p:sp>
      <p:pic>
        <p:nvPicPr>
          <p:cNvPr id="5" name="Picture 4">
            <a:extLst>
              <a:ext uri="{FF2B5EF4-FFF2-40B4-BE49-F238E27FC236}">
                <a16:creationId xmlns:a16="http://schemas.microsoft.com/office/drawing/2014/main" id="{9683BF1A-2330-4931-93BE-EA3DBBD63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196" y="4472748"/>
            <a:ext cx="1052736" cy="1058238"/>
          </a:xfrm>
          <a:prstGeom prst="rect">
            <a:avLst/>
          </a:prstGeom>
        </p:spPr>
      </p:pic>
      <p:sp>
        <p:nvSpPr>
          <p:cNvPr id="2" name="Slide Number Placeholder 1">
            <a:extLst>
              <a:ext uri="{FF2B5EF4-FFF2-40B4-BE49-F238E27FC236}">
                <a16:creationId xmlns:a16="http://schemas.microsoft.com/office/drawing/2014/main" id="{3CFCFCE2-059D-40CC-A90D-8C1C8C452AD2}"/>
              </a:ext>
            </a:extLst>
          </p:cNvPr>
          <p:cNvSpPr>
            <a:spLocks noGrp="1"/>
          </p:cNvSpPr>
          <p:nvPr>
            <p:ph type="sldNum" sz="quarter" idx="4"/>
          </p:nvPr>
        </p:nvSpPr>
        <p:spPr/>
        <p:txBody>
          <a:bodyPr/>
          <a:lstStyle/>
          <a:p>
            <a:fld id="{8F4BEAD3-91E3-4FFC-B7DC-935959D17485}" type="slidenum">
              <a:rPr lang="en-US" smtClean="0"/>
              <a:pPr/>
              <a:t>1</a:t>
            </a:fld>
            <a:endParaRPr lang="en-US" dirty="0"/>
          </a:p>
        </p:txBody>
      </p:sp>
      <p:sp>
        <p:nvSpPr>
          <p:cNvPr id="7" name="TextBox 6">
            <a:extLst>
              <a:ext uri="{FF2B5EF4-FFF2-40B4-BE49-F238E27FC236}">
                <a16:creationId xmlns:a16="http://schemas.microsoft.com/office/drawing/2014/main" id="{D1F0FAED-B5E7-491B-9F82-FED1428B94AB}"/>
              </a:ext>
            </a:extLst>
          </p:cNvPr>
          <p:cNvSpPr txBox="1"/>
          <p:nvPr/>
        </p:nvSpPr>
        <p:spPr>
          <a:xfrm>
            <a:off x="423334" y="532481"/>
            <a:ext cx="11024253" cy="1138773"/>
          </a:xfrm>
          <a:prstGeom prst="rect">
            <a:avLst/>
          </a:prstGeom>
          <a:solidFill>
            <a:schemeClr val="accent1">
              <a:lumMod val="40000"/>
              <a:lumOff val="60000"/>
            </a:schemeClr>
          </a:solidFill>
        </p:spPr>
        <p:txBody>
          <a:bodyPr wrap="square" rtlCol="0">
            <a:spAutoFit/>
          </a:bodyPr>
          <a:lstStyle/>
          <a:p>
            <a:r>
              <a:rPr lang="en-US" sz="4000" dirty="0">
                <a:solidFill>
                  <a:schemeClr val="accent5">
                    <a:lumMod val="75000"/>
                  </a:schemeClr>
                </a:solidFill>
              </a:rPr>
              <a:t>				</a:t>
            </a:r>
            <a:r>
              <a:rPr lang="en-US" sz="2800" b="1" dirty="0"/>
              <a:t>National Science Foundation</a:t>
            </a:r>
          </a:p>
          <a:p>
            <a:r>
              <a:rPr lang="en-US" sz="2800" b="1" dirty="0"/>
              <a:t>				WHERE DISCOVERIES BEGIN</a:t>
            </a:r>
            <a:endParaRPr lang="en-US" sz="2400" b="1" dirty="0"/>
          </a:p>
        </p:txBody>
      </p:sp>
      <p:sp>
        <p:nvSpPr>
          <p:cNvPr id="12" name="TextBox 11">
            <a:extLst>
              <a:ext uri="{FF2B5EF4-FFF2-40B4-BE49-F238E27FC236}">
                <a16:creationId xmlns:a16="http://schemas.microsoft.com/office/drawing/2014/main" id="{BFCC2EE9-D934-4A54-823D-2EC64C78BFF7}"/>
              </a:ext>
            </a:extLst>
          </p:cNvPr>
          <p:cNvSpPr txBox="1"/>
          <p:nvPr/>
        </p:nvSpPr>
        <p:spPr>
          <a:xfrm>
            <a:off x="1205345" y="2729345"/>
            <a:ext cx="9379528"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dirty="0">
                <a:ln w="0"/>
                <a:effectLst>
                  <a:outerShdw blurRad="38100" dist="19050" dir="2700000" algn="tl" rotWithShape="0">
                    <a:schemeClr val="dk1">
                      <a:alpha val="40000"/>
                    </a:schemeClr>
                  </a:outerShdw>
                </a:effectLst>
              </a:rPr>
              <a:t>US-EU International Research Collaboration</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916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AA851F-9035-41CF-A026-628D0EBF5355}"/>
              </a:ext>
            </a:extLst>
          </p:cNvPr>
          <p:cNvSpPr>
            <a:spLocks noGrp="1"/>
          </p:cNvSpPr>
          <p:nvPr>
            <p:ph type="sldNum" sz="quarter" idx="4"/>
          </p:nvPr>
        </p:nvSpPr>
        <p:spPr/>
        <p:txBody>
          <a:bodyPr/>
          <a:lstStyle/>
          <a:p>
            <a:fld id="{8F4BEAD3-91E3-4FFC-B7DC-935959D17485}" type="slidenum">
              <a:rPr lang="en-US" smtClean="0"/>
              <a:pPr/>
              <a:t>2</a:t>
            </a:fld>
            <a:endParaRPr lang="en-US" dirty="0"/>
          </a:p>
        </p:txBody>
      </p:sp>
      <p:sp>
        <p:nvSpPr>
          <p:cNvPr id="5" name="Title 1">
            <a:extLst>
              <a:ext uri="{FF2B5EF4-FFF2-40B4-BE49-F238E27FC236}">
                <a16:creationId xmlns:a16="http://schemas.microsoft.com/office/drawing/2014/main" id="{9C76B7C3-5AC5-495F-8237-3DD23D643F6A}"/>
              </a:ext>
            </a:extLst>
          </p:cNvPr>
          <p:cNvSpPr txBox="1">
            <a:spLocks/>
          </p:cNvSpPr>
          <p:nvPr/>
        </p:nvSpPr>
        <p:spPr>
          <a:xfrm>
            <a:off x="228223" y="176845"/>
            <a:ext cx="11227462" cy="986948"/>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solidFill>
                  <a:schemeClr val="tx1"/>
                </a:solidFill>
              </a:rPr>
              <a:t>Accelerating Research through International Network-to-Network Collaborations   (AccelNet)</a:t>
            </a:r>
          </a:p>
        </p:txBody>
      </p:sp>
      <p:sp>
        <p:nvSpPr>
          <p:cNvPr id="2" name="TextBox 1">
            <a:extLst>
              <a:ext uri="{FF2B5EF4-FFF2-40B4-BE49-F238E27FC236}">
                <a16:creationId xmlns:a16="http://schemas.microsoft.com/office/drawing/2014/main" id="{1E8D0B45-3130-4F05-B52D-6AE4D4AEDE2B}"/>
              </a:ext>
            </a:extLst>
          </p:cNvPr>
          <p:cNvSpPr txBox="1"/>
          <p:nvPr/>
        </p:nvSpPr>
        <p:spPr>
          <a:xfrm>
            <a:off x="1017913" y="1288749"/>
            <a:ext cx="7869233" cy="1200329"/>
          </a:xfrm>
          <a:prstGeom prst="rect">
            <a:avLst/>
          </a:prstGeom>
          <a:noFill/>
        </p:spPr>
        <p:txBody>
          <a:bodyPr wrap="square" rtlCol="0">
            <a:spAutoFit/>
          </a:bodyPr>
          <a:lstStyle/>
          <a:p>
            <a:r>
              <a:rPr lang="en-US" sz="2400" b="1" dirty="0"/>
              <a:t>Letter of Intent Deadline Date - </a:t>
            </a:r>
            <a:r>
              <a:rPr lang="en-US" sz="2400" dirty="0"/>
              <a:t> December 21, 2018</a:t>
            </a:r>
          </a:p>
          <a:p>
            <a:endParaRPr lang="en-US" sz="2400" dirty="0"/>
          </a:p>
          <a:p>
            <a:r>
              <a:rPr lang="en-US" sz="2400" b="1" dirty="0"/>
              <a:t>Full Proposal Deadline Date - </a:t>
            </a:r>
            <a:r>
              <a:rPr lang="en-US" sz="2400" dirty="0"/>
              <a:t> February 28, 2019</a:t>
            </a:r>
          </a:p>
        </p:txBody>
      </p:sp>
      <p:sp>
        <p:nvSpPr>
          <p:cNvPr id="3" name="TextBox 2">
            <a:extLst>
              <a:ext uri="{FF2B5EF4-FFF2-40B4-BE49-F238E27FC236}">
                <a16:creationId xmlns:a16="http://schemas.microsoft.com/office/drawing/2014/main" id="{563960DF-689F-434F-8337-5BFD7E0CC863}"/>
              </a:ext>
            </a:extLst>
          </p:cNvPr>
          <p:cNvSpPr txBox="1"/>
          <p:nvPr/>
        </p:nvSpPr>
        <p:spPr>
          <a:xfrm>
            <a:off x="379527" y="2614035"/>
            <a:ext cx="11076158" cy="1323439"/>
          </a:xfrm>
          <a:prstGeom prst="rect">
            <a:avLst/>
          </a:prstGeom>
          <a:noFill/>
        </p:spPr>
        <p:txBody>
          <a:bodyPr wrap="square" rtlCol="0">
            <a:spAutoFit/>
          </a:bodyPr>
          <a:lstStyle/>
          <a:p>
            <a:r>
              <a:rPr lang="en-US" sz="2400" b="1" dirty="0"/>
              <a:t>Goals</a:t>
            </a:r>
            <a:r>
              <a:rPr lang="en-US" sz="3200" b="1" dirty="0"/>
              <a:t>:</a:t>
            </a:r>
          </a:p>
          <a:p>
            <a:pPr marL="571500" indent="-571500">
              <a:buFont typeface="Arial" panose="020B0604020202020204" pitchFamily="34" charset="0"/>
              <a:buChar char="•"/>
            </a:pPr>
            <a:r>
              <a:rPr lang="en-US" sz="2400" dirty="0"/>
              <a:t>Accelerate the process of scientific discovery</a:t>
            </a:r>
          </a:p>
          <a:p>
            <a:pPr marL="571500" indent="-571500">
              <a:buFont typeface="Arial" panose="020B0604020202020204" pitchFamily="34" charset="0"/>
              <a:buChar char="•"/>
            </a:pPr>
            <a:r>
              <a:rPr lang="en-US" sz="2400" dirty="0"/>
              <a:t>Prepare the next generation of U.S. researchers for multiteam intl.  collaborations</a:t>
            </a:r>
          </a:p>
        </p:txBody>
      </p:sp>
      <p:sp>
        <p:nvSpPr>
          <p:cNvPr id="6" name="TextBox 5">
            <a:extLst>
              <a:ext uri="{FF2B5EF4-FFF2-40B4-BE49-F238E27FC236}">
                <a16:creationId xmlns:a16="http://schemas.microsoft.com/office/drawing/2014/main" id="{7E644DD1-7C5E-4047-B5F7-46112427E9C7}"/>
              </a:ext>
            </a:extLst>
          </p:cNvPr>
          <p:cNvSpPr txBox="1"/>
          <p:nvPr/>
        </p:nvSpPr>
        <p:spPr>
          <a:xfrm>
            <a:off x="238466" y="4128260"/>
            <a:ext cx="11556267"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AccelNet program supports strategic linkages among U.S. research networks and complementary networks abroad that will leverage research and educational resources to tackle grand scientific challenges that require significant coordinated international efforts.  The program seeks to foster high-impact science and engineering by providing opportunities to create new collaborations and new combinations of resources and ideas among linked global networks.</a:t>
            </a:r>
          </a:p>
          <a:p>
            <a:r>
              <a:rPr lang="en-US" dirty="0"/>
              <a:t>This solicitation invites proposals for the creation of international networks of networks in research areas aligned either with one of the NSF Big Ideas or a community-identified scientific challenge with international dimensions</a:t>
            </a:r>
          </a:p>
        </p:txBody>
      </p:sp>
      <p:sp>
        <p:nvSpPr>
          <p:cNvPr id="7" name="TextBox 6">
            <a:extLst>
              <a:ext uri="{FF2B5EF4-FFF2-40B4-BE49-F238E27FC236}">
                <a16:creationId xmlns:a16="http://schemas.microsoft.com/office/drawing/2014/main" id="{DFDB2AE8-0700-48C8-84AA-BD71BD655509}"/>
              </a:ext>
            </a:extLst>
          </p:cNvPr>
          <p:cNvSpPr txBox="1"/>
          <p:nvPr/>
        </p:nvSpPr>
        <p:spPr>
          <a:xfrm>
            <a:off x="491233" y="5942491"/>
            <a:ext cx="4836968" cy="738664"/>
          </a:xfrm>
          <a:prstGeom prst="rect">
            <a:avLst/>
          </a:prstGeom>
          <a:noFill/>
        </p:spPr>
        <p:txBody>
          <a:bodyPr wrap="square" rtlCol="0">
            <a:spAutoFit/>
          </a:bodyPr>
          <a:lstStyle/>
          <a:p>
            <a:r>
              <a:rPr lang="en-US" sz="1400" dirty="0"/>
              <a:t>CONTACTS:</a:t>
            </a:r>
          </a:p>
          <a:p>
            <a:r>
              <a:rPr lang="en-US" sz="1400" dirty="0"/>
              <a:t>Fahmida  Chowdhury fchowdhu@nsf.gov  (703) 292-4672    </a:t>
            </a:r>
          </a:p>
          <a:p>
            <a:r>
              <a:rPr lang="en-US" sz="1400" dirty="0"/>
              <a:t> Claire A. Hemingway  chemingw@nsf.gov  (703) 292-7135 </a:t>
            </a:r>
          </a:p>
        </p:txBody>
      </p:sp>
    </p:spTree>
    <p:extLst>
      <p:ext uri="{BB962C8B-B14F-4D97-AF65-F5344CB8AC3E}">
        <p14:creationId xmlns:p14="http://schemas.microsoft.com/office/powerpoint/2010/main" val="230022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81F11B0-7383-449D-A04E-44E8C30C94EA}"/>
              </a:ext>
            </a:extLst>
          </p:cNvPr>
          <p:cNvSpPr txBox="1"/>
          <p:nvPr/>
        </p:nvSpPr>
        <p:spPr>
          <a:xfrm>
            <a:off x="123083" y="5778210"/>
            <a:ext cx="47359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ENG Contact: </a:t>
            </a:r>
          </a:p>
        </p:txBody>
      </p:sp>
      <p:sp>
        <p:nvSpPr>
          <p:cNvPr id="8" name="TextBox 7"/>
          <p:cNvSpPr txBox="1"/>
          <p:nvPr/>
        </p:nvSpPr>
        <p:spPr>
          <a:xfrm>
            <a:off x="-388189" y="121925"/>
            <a:ext cx="1219199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Tahoma" panose="020B0604030504040204" pitchFamily="34" charset="0"/>
                <a:cs typeface="Tahoma" panose="020B0604030504040204" pitchFamily="34" charset="0"/>
              </a:rPr>
              <a:t>CBET International Opportunities</a:t>
            </a:r>
          </a:p>
        </p:txBody>
      </p:sp>
      <p:sp>
        <p:nvSpPr>
          <p:cNvPr id="4" name="TextBox 3">
            <a:extLst>
              <a:ext uri="{FF2B5EF4-FFF2-40B4-BE49-F238E27FC236}">
                <a16:creationId xmlns:a16="http://schemas.microsoft.com/office/drawing/2014/main" id="{DE31399E-43DD-4267-BB1D-71A949BD8479}"/>
              </a:ext>
            </a:extLst>
          </p:cNvPr>
          <p:cNvSpPr txBox="1"/>
          <p:nvPr/>
        </p:nvSpPr>
        <p:spPr>
          <a:xfrm>
            <a:off x="123083" y="1079790"/>
            <a:ext cx="11913078"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panose="020F0502020204030204"/>
                <a:ea typeface="+mn-ea"/>
                <a:cs typeface="+mn-cs"/>
              </a:rPr>
              <a:t>NSF 18-067: Dear Colleague Letter: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panose="020F0502020204030204"/>
                <a:ea typeface="+mn-ea"/>
                <a:cs typeface="+mn-cs"/>
              </a:rPr>
              <a:t>Special Guidelines for Submitting Collaborative Proposals under the Division of Chemical, Bioengineering, Environmental, and Transport Systems (CBET), the Division of Civil, Mechanical and Manufacturing Innovation (CMMI), and the Division of Electrical, Communications and Cyber Systems (ECCS) - the UK Engineering and Physical Sciences Research Council (ENG-EPSRC) Lead Agency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 </a:t>
            </a:r>
            <a:r>
              <a:rPr kumimoji="0" lang="en-US" sz="1800" b="1" i="0" u="none" strike="noStrike" kern="1200" cap="none" spc="0" normalizeH="0" baseline="0" noProof="0" dirty="0">
                <a:ln>
                  <a:noFill/>
                </a:ln>
                <a:effectLst/>
                <a:uLnTx/>
                <a:uFillTx/>
                <a:latin typeface="Calibri" panose="020F0502020204030204"/>
                <a:ea typeface="+mn-ea"/>
                <a:cs typeface="+mn-cs"/>
              </a:rPr>
              <a:t>(see </a:t>
            </a:r>
            <a:r>
              <a:rPr kumimoji="0" lang="en-US" sz="1800" b="1" i="0" u="none" strike="noStrike" kern="1200" cap="none" spc="0" normalizeH="0" baseline="0" noProof="0" dirty="0">
                <a:ln>
                  <a:noFill/>
                </a:ln>
                <a:effectLst/>
                <a:uLnTx/>
                <a:uFillTx/>
                <a:latin typeface="Calibri" panose="020F0502020204030204"/>
                <a:ea typeface="+mn-ea"/>
                <a:cs typeface="+mn-cs"/>
                <a:hlinkClick r:id="rId2"/>
              </a:rPr>
              <a:t>https://www.nsf.gov/pubs/2018/nsf18067/nsf18067.jsp</a:t>
            </a:r>
            <a:r>
              <a:rPr kumimoji="0" lang="en-US" sz="1800" b="1" i="0" u="none" strike="noStrike" kern="1200" cap="none" spc="0" normalizeH="0" baseline="0" noProof="0" dirty="0">
                <a:ln>
                  <a:noFill/>
                </a:ln>
                <a:effectLst/>
                <a:uLnTx/>
                <a:uFillTx/>
                <a:latin typeface="Calibri" panose="020F0502020204030204"/>
                <a:ea typeface="+mn-ea"/>
                <a:cs typeface="+mn-cs"/>
              </a:rPr>
              <a:t> for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BAFD1B9-44B9-480B-9EBB-BA039E7DF9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206" y="160060"/>
            <a:ext cx="2132581" cy="853260"/>
          </a:xfrm>
          <a:prstGeom prst="rect">
            <a:avLst/>
          </a:prstGeom>
        </p:spPr>
      </p:pic>
      <p:sp>
        <p:nvSpPr>
          <p:cNvPr id="2" name="Rectangle 1">
            <a:extLst>
              <a:ext uri="{FF2B5EF4-FFF2-40B4-BE49-F238E27FC236}">
                <a16:creationId xmlns:a16="http://schemas.microsoft.com/office/drawing/2014/main" id="{3BBDD076-E720-447D-8BAD-E62D4780E48D}"/>
              </a:ext>
            </a:extLst>
          </p:cNvPr>
          <p:cNvSpPr/>
          <p:nvPr/>
        </p:nvSpPr>
        <p:spPr>
          <a:xfrm>
            <a:off x="101336" y="4120404"/>
            <a:ext cx="1268082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Calibri" panose="020F0502020204030204"/>
                <a:ea typeface="+mn-ea"/>
                <a:cs typeface="+mn-cs"/>
              </a:rPr>
              <a:t>Research Team</a:t>
            </a: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least 1 US PI/Institution and 1 UK PI/Institution</a:t>
            </a:r>
          </a:p>
        </p:txBody>
      </p:sp>
      <p:sp>
        <p:nvSpPr>
          <p:cNvPr id="11" name="Rectangle 10">
            <a:extLst>
              <a:ext uri="{FF2B5EF4-FFF2-40B4-BE49-F238E27FC236}">
                <a16:creationId xmlns:a16="http://schemas.microsoft.com/office/drawing/2014/main" id="{A5A9A126-69C9-44D1-BBB3-856286745BA6}"/>
              </a:ext>
            </a:extLst>
          </p:cNvPr>
          <p:cNvSpPr/>
          <p:nvPr/>
        </p:nvSpPr>
        <p:spPr>
          <a:xfrm>
            <a:off x="123083" y="4360417"/>
            <a:ext cx="1135955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Calibri" panose="020F0502020204030204"/>
                <a:ea typeface="+mn-ea"/>
                <a:cs typeface="+mn-cs"/>
              </a:rPr>
              <a:t>Due Dates</a:t>
            </a: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NSF as Lead: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Research Concept Outlines due annually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July 1, 2018</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full (invited) proposal due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October 22, 2018</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EPSRC as Lead: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Research Concept Outlines accepted anytime, full (invited) proposal due 90 days after invitation to submit.  </a:t>
            </a:r>
          </a:p>
        </p:txBody>
      </p:sp>
      <p:sp>
        <p:nvSpPr>
          <p:cNvPr id="12" name="TextBox 11">
            <a:extLst>
              <a:ext uri="{FF2B5EF4-FFF2-40B4-BE49-F238E27FC236}">
                <a16:creationId xmlns:a16="http://schemas.microsoft.com/office/drawing/2014/main" id="{BE858BF0-2871-41CA-8C48-6374A575D976}"/>
              </a:ext>
            </a:extLst>
          </p:cNvPr>
          <p:cNvSpPr txBox="1"/>
          <p:nvPr/>
        </p:nvSpPr>
        <p:spPr>
          <a:xfrm flipH="1">
            <a:off x="101336" y="3751072"/>
            <a:ext cx="115847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Calibri" panose="020F0502020204030204"/>
                <a:ea typeface="+mn-ea"/>
                <a:cs typeface="+mn-cs"/>
              </a:rPr>
              <a:t>Purpose</a:t>
            </a: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Stimulate international research collaboration</a:t>
            </a:r>
          </a:p>
        </p:txBody>
      </p:sp>
      <p:sp>
        <p:nvSpPr>
          <p:cNvPr id="13" name="TextBox 12">
            <a:extLst>
              <a:ext uri="{FF2B5EF4-FFF2-40B4-BE49-F238E27FC236}">
                <a16:creationId xmlns:a16="http://schemas.microsoft.com/office/drawing/2014/main" id="{A77DE192-D70D-457E-B7C0-65CE4C808B21}"/>
              </a:ext>
            </a:extLst>
          </p:cNvPr>
          <p:cNvSpPr txBox="1"/>
          <p:nvPr/>
        </p:nvSpPr>
        <p:spPr>
          <a:xfrm>
            <a:off x="1650181" y="5736509"/>
            <a:ext cx="369844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Brandi Schottel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EES Associate Program Director - CBET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bschotte@nsf.gov</a:t>
            </a:r>
          </a:p>
        </p:txBody>
      </p:sp>
      <p:pic>
        <p:nvPicPr>
          <p:cNvPr id="14" name="Picture 13">
            <a:extLst>
              <a:ext uri="{FF2B5EF4-FFF2-40B4-BE49-F238E27FC236}">
                <a16:creationId xmlns:a16="http://schemas.microsoft.com/office/drawing/2014/main" id="{41D0CB24-87E3-4C7D-A71C-89FD2263D4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336" y="55163"/>
            <a:ext cx="1548845" cy="968028"/>
          </a:xfrm>
          <a:prstGeom prst="rect">
            <a:avLst/>
          </a:prstGeom>
        </p:spPr>
      </p:pic>
    </p:spTree>
    <p:extLst>
      <p:ext uri="{BB962C8B-B14F-4D97-AF65-F5344CB8AC3E}">
        <p14:creationId xmlns:p14="http://schemas.microsoft.com/office/powerpoint/2010/main" val="307317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4621" y="0"/>
            <a:ext cx="1219199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Tahoma" panose="020B0604030504040204" pitchFamily="34" charset="0"/>
                <a:cs typeface="Tahoma" panose="020B0604030504040204" pitchFamily="34" charset="0"/>
              </a:rPr>
              <a:t>CBET International Opportunities (Continued)</a:t>
            </a:r>
          </a:p>
        </p:txBody>
      </p:sp>
      <p:sp>
        <p:nvSpPr>
          <p:cNvPr id="4" name="TextBox 3">
            <a:extLst>
              <a:ext uri="{FF2B5EF4-FFF2-40B4-BE49-F238E27FC236}">
                <a16:creationId xmlns:a16="http://schemas.microsoft.com/office/drawing/2014/main" id="{DE31399E-43DD-4267-BB1D-71A949BD8479}"/>
              </a:ext>
            </a:extLst>
          </p:cNvPr>
          <p:cNvSpPr txBox="1"/>
          <p:nvPr/>
        </p:nvSpPr>
        <p:spPr>
          <a:xfrm>
            <a:off x="1745438" y="816633"/>
            <a:ext cx="10483406" cy="178510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panose="020F0502020204030204"/>
                <a:ea typeface="+mn-ea"/>
                <a:cs typeface="+mn-cs"/>
              </a:rPr>
              <a:t>NSF 17-120: Dear Colleague Letter: Special Guidelines for Submitting Collaborative Proposals under National Science Foundation (NSF) and US-Israel Binational Science Foundation (BSF) Collaborative Research Opportunities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(see </a:t>
            </a:r>
            <a:r>
              <a:rPr kumimoji="0" lang="en-US" sz="2000" b="1" i="0" u="none" strike="noStrike" kern="1200" cap="none" spc="0" normalizeH="0" baseline="0" noProof="0" dirty="0">
                <a:ln>
                  <a:noFill/>
                </a:ln>
                <a:effectLst/>
                <a:uLnTx/>
                <a:uFillTx/>
                <a:latin typeface="Calibri" panose="020F0502020204030204"/>
                <a:ea typeface="+mn-ea"/>
                <a:cs typeface="+mn-cs"/>
                <a:hlinkClick r:id="rId2"/>
              </a:rPr>
              <a:t>https://www.nsf.gov/pubs/2017/nsf17120/nsf17120.jsp</a:t>
            </a:r>
            <a:r>
              <a:rPr kumimoji="0" lang="en-US" sz="2000" b="1" i="0" u="none" strike="noStrike" kern="1200" cap="none" spc="0" normalizeH="0" baseline="0" noProof="0" dirty="0">
                <a:ln>
                  <a:noFill/>
                </a:ln>
                <a:effectLst/>
                <a:uLnTx/>
                <a:uFillTx/>
                <a:latin typeface="Calibri" panose="020F0502020204030204"/>
                <a:ea typeface="+mn-ea"/>
                <a:cs typeface="+mn-cs"/>
              </a:rPr>
              <a:t> for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5A9A126-69C9-44D1-BBB3-856286745BA6}"/>
              </a:ext>
            </a:extLst>
          </p:cNvPr>
          <p:cNvSpPr/>
          <p:nvPr/>
        </p:nvSpPr>
        <p:spPr>
          <a:xfrm>
            <a:off x="1990698" y="2525050"/>
            <a:ext cx="928252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Calibri" panose="020F0502020204030204"/>
                <a:ea typeface="+mn-ea"/>
                <a:cs typeface="+mn-cs"/>
              </a:rPr>
              <a:t>Due Date</a:t>
            </a: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No Deadline for CBET proposals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proposal will come in as a regular unsolicited proposal.  A copy of the proposal must be submitted to BSF within 1 week of submission to NSF. </a:t>
            </a:r>
          </a:p>
        </p:txBody>
      </p:sp>
      <p:pic>
        <p:nvPicPr>
          <p:cNvPr id="5" name="Picture 4">
            <a:extLst>
              <a:ext uri="{FF2B5EF4-FFF2-40B4-BE49-F238E27FC236}">
                <a16:creationId xmlns:a16="http://schemas.microsoft.com/office/drawing/2014/main" id="{525BBCC9-1529-4124-A896-BD3793A04B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590" y="2051505"/>
            <a:ext cx="1466850" cy="796711"/>
          </a:xfrm>
          <a:prstGeom prst="rect">
            <a:avLst/>
          </a:prstGeom>
        </p:spPr>
      </p:pic>
      <p:sp>
        <p:nvSpPr>
          <p:cNvPr id="6" name="Rectangle 5">
            <a:extLst>
              <a:ext uri="{FF2B5EF4-FFF2-40B4-BE49-F238E27FC236}">
                <a16:creationId xmlns:a16="http://schemas.microsoft.com/office/drawing/2014/main" id="{31A1CBFF-8AE0-4B18-BE66-F5B05F76B4B0}"/>
              </a:ext>
            </a:extLst>
          </p:cNvPr>
          <p:cNvSpPr/>
          <p:nvPr/>
        </p:nvSpPr>
        <p:spPr>
          <a:xfrm>
            <a:off x="1643689" y="4501718"/>
            <a:ext cx="436876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Calibri" panose="020F0502020204030204"/>
                <a:ea typeface="+mn-ea"/>
                <a:cs typeface="+mn-cs"/>
              </a:rPr>
              <a:t>United States/Ireland R&amp;D Partnership </a:t>
            </a:r>
          </a:p>
        </p:txBody>
      </p:sp>
      <p:sp>
        <p:nvSpPr>
          <p:cNvPr id="17" name="Rectangle 16">
            <a:extLst>
              <a:ext uri="{FF2B5EF4-FFF2-40B4-BE49-F238E27FC236}">
                <a16:creationId xmlns:a16="http://schemas.microsoft.com/office/drawing/2014/main" id="{6F66DA61-E3F6-414B-A690-24C9D3D3F350}"/>
              </a:ext>
            </a:extLst>
          </p:cNvPr>
          <p:cNvSpPr/>
          <p:nvPr/>
        </p:nvSpPr>
        <p:spPr>
          <a:xfrm>
            <a:off x="192685" y="760622"/>
            <a:ext cx="11864561" cy="3332135"/>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6959D456-41E2-4B46-95FF-C87C5555FB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635" y="5178974"/>
            <a:ext cx="1453301" cy="619525"/>
          </a:xfrm>
          <a:prstGeom prst="rect">
            <a:avLst/>
          </a:prstGeom>
        </p:spPr>
      </p:pic>
      <p:pic>
        <p:nvPicPr>
          <p:cNvPr id="22" name="Picture 21">
            <a:extLst>
              <a:ext uri="{FF2B5EF4-FFF2-40B4-BE49-F238E27FC236}">
                <a16:creationId xmlns:a16="http://schemas.microsoft.com/office/drawing/2014/main" id="{2A94BAA2-9400-45E0-9842-A0DDA7E01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936" y="5927739"/>
            <a:ext cx="884864" cy="796378"/>
          </a:xfrm>
          <a:prstGeom prst="rect">
            <a:avLst/>
          </a:prstGeom>
        </p:spPr>
      </p:pic>
      <p:sp>
        <p:nvSpPr>
          <p:cNvPr id="25" name="Rectangle 24">
            <a:extLst>
              <a:ext uri="{FF2B5EF4-FFF2-40B4-BE49-F238E27FC236}">
                <a16:creationId xmlns:a16="http://schemas.microsoft.com/office/drawing/2014/main" id="{3765E0AE-F55A-4E95-A74A-C2422540C71D}"/>
              </a:ext>
            </a:extLst>
          </p:cNvPr>
          <p:cNvSpPr/>
          <p:nvPr/>
        </p:nvSpPr>
        <p:spPr>
          <a:xfrm>
            <a:off x="1846295" y="4956103"/>
            <a:ext cx="554197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FF"/>
                </a:solidFill>
                <a:effectLst/>
                <a:uLnTx/>
                <a:uFillTx/>
                <a:latin typeface="Calibri" panose="020F0502020204030204"/>
                <a:ea typeface="+mn-ea"/>
                <a:cs typeface="+mn-cs"/>
              </a:rPr>
              <a:t>Due Date</a:t>
            </a: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No Deadline for CBET proposals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proposal will come in as a regular unsolicited proposal.  </a:t>
            </a:r>
          </a:p>
        </p:txBody>
      </p:sp>
      <p:sp>
        <p:nvSpPr>
          <p:cNvPr id="26" name="Rectangle 25">
            <a:extLst>
              <a:ext uri="{FF2B5EF4-FFF2-40B4-BE49-F238E27FC236}">
                <a16:creationId xmlns:a16="http://schemas.microsoft.com/office/drawing/2014/main" id="{A8AAF98E-9AFF-4CFE-BCED-2ABF9C9B8503}"/>
              </a:ext>
            </a:extLst>
          </p:cNvPr>
          <p:cNvSpPr/>
          <p:nvPr/>
        </p:nvSpPr>
        <p:spPr>
          <a:xfrm>
            <a:off x="191898" y="4087271"/>
            <a:ext cx="10620645" cy="2682367"/>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DC9AF564-FB31-4C9B-82B1-495867C7D3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7943" y="948525"/>
            <a:ext cx="1062237" cy="1067155"/>
          </a:xfrm>
          <a:prstGeom prst="rect">
            <a:avLst/>
          </a:prstGeom>
        </p:spPr>
      </p:pic>
      <p:pic>
        <p:nvPicPr>
          <p:cNvPr id="30" name="Picture 29">
            <a:extLst>
              <a:ext uri="{FF2B5EF4-FFF2-40B4-BE49-F238E27FC236}">
                <a16:creationId xmlns:a16="http://schemas.microsoft.com/office/drawing/2014/main" id="{817A102E-A54D-4594-9C8A-15F1978BF5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0511" y="4125012"/>
            <a:ext cx="1016997" cy="1021706"/>
          </a:xfrm>
          <a:prstGeom prst="rect">
            <a:avLst/>
          </a:prstGeom>
        </p:spPr>
      </p:pic>
    </p:spTree>
    <p:extLst>
      <p:ext uri="{BB962C8B-B14F-4D97-AF65-F5344CB8AC3E}">
        <p14:creationId xmlns:p14="http://schemas.microsoft.com/office/powerpoint/2010/main" val="299594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2359DC-E46A-774F-BBAC-E3E67368D912}" type="slidenum">
              <a:rPr lang="en-US" smtClean="0"/>
              <a:t>5</a:t>
            </a:fld>
            <a:endParaRPr lang="en-US" dirty="0"/>
          </a:p>
        </p:txBody>
      </p:sp>
      <p:pic>
        <p:nvPicPr>
          <p:cNvPr id="5" name="Picture 47"/>
          <p:cNvPicPr>
            <a:picLocks noGrp="1" noChangeAspect="1" noChangeArrowheads="1"/>
          </p:cNvPicPr>
          <p:nvPr>
            <p:ph idx="1"/>
          </p:nvPr>
        </p:nvPicPr>
        <p:blipFill>
          <a:blip r:embed="rId2" cstate="print"/>
          <a:srcRect r="33333"/>
          <a:stretch>
            <a:fillRect/>
          </a:stretch>
        </p:blipFill>
        <p:spPr bwMode="auto">
          <a:xfrm>
            <a:off x="198120" y="1373540"/>
            <a:ext cx="4866542" cy="986948"/>
          </a:xfrm>
          <a:prstGeom prst="rect">
            <a:avLst/>
          </a:prstGeom>
          <a:noFill/>
          <a:ln w="9525">
            <a:noFill/>
            <a:miter lim="800000"/>
            <a:headEnd/>
            <a:tailEnd/>
          </a:ln>
        </p:spPr>
      </p:pic>
      <p:sp>
        <p:nvSpPr>
          <p:cNvPr id="9" name="Title 1"/>
          <p:cNvSpPr>
            <a:spLocks noGrp="1"/>
          </p:cNvSpPr>
          <p:nvPr>
            <p:ph type="title"/>
          </p:nvPr>
        </p:nvSpPr>
        <p:spPr>
          <a:xfrm>
            <a:off x="449173" y="171857"/>
            <a:ext cx="11227462" cy="986948"/>
          </a:xfrm>
        </p:spPr>
        <p:txBody>
          <a:bodyPr>
            <a:normAutofit fontScale="90000"/>
          </a:bodyPr>
          <a:lstStyle/>
          <a:p>
            <a:r>
              <a:rPr lang="en-US" dirty="0">
                <a:solidFill>
                  <a:schemeClr val="tx1"/>
                </a:solidFill>
              </a:rPr>
              <a:t>International Research In Nanotechnology</a:t>
            </a:r>
            <a:br>
              <a:rPr lang="en-US" dirty="0">
                <a:solidFill>
                  <a:schemeClr val="tx1"/>
                </a:solidFill>
              </a:rPr>
            </a:br>
            <a:r>
              <a:rPr lang="en-US" dirty="0">
                <a:solidFill>
                  <a:schemeClr val="tx1"/>
                </a:solidFill>
              </a:rPr>
              <a:t>ERA NET SIINN</a:t>
            </a:r>
          </a:p>
        </p:txBody>
      </p:sp>
      <p:pic>
        <p:nvPicPr>
          <p:cNvPr id="10" name="Picture 48"/>
          <p:cNvPicPr>
            <a:picLocks noChangeAspect="1" noChangeArrowheads="1"/>
          </p:cNvPicPr>
          <p:nvPr/>
        </p:nvPicPr>
        <p:blipFill>
          <a:blip r:embed="rId3" cstate="print"/>
          <a:srcRect/>
          <a:stretch>
            <a:fillRect/>
          </a:stretch>
        </p:blipFill>
        <p:spPr bwMode="auto">
          <a:xfrm>
            <a:off x="9421640" y="-106332"/>
            <a:ext cx="2254995" cy="1598996"/>
          </a:xfrm>
          <a:prstGeom prst="rect">
            <a:avLst/>
          </a:prstGeom>
          <a:noFill/>
          <a:ln w="9525">
            <a:noFill/>
            <a:miter lim="800000"/>
            <a:headEnd/>
            <a:tailEnd/>
          </a:ln>
        </p:spPr>
      </p:pic>
      <p:sp>
        <p:nvSpPr>
          <p:cNvPr id="8" name="TextBox 6"/>
          <p:cNvSpPr txBox="1"/>
          <p:nvPr/>
        </p:nvSpPr>
        <p:spPr>
          <a:xfrm>
            <a:off x="198120" y="2575223"/>
            <a:ext cx="11547678" cy="39087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European Area Research Network (ERA NET) Safe Implementation of Innovative  Nanoscience &amp; Nanotechnology (SIINN)</a:t>
            </a:r>
          </a:p>
          <a:p>
            <a:pPr marL="609585" indent="-609585">
              <a:buFont typeface="Arial" panose="020B0604020202020204" pitchFamily="34" charset="0"/>
              <a:buChar char="•"/>
            </a:pPr>
            <a:r>
              <a:rPr lang="en-US" sz="2400" dirty="0"/>
              <a:t>Collaborative research – U.S. and Europe</a:t>
            </a:r>
          </a:p>
          <a:p>
            <a:pPr marL="609585" indent="-609585">
              <a:buFont typeface="Arial" panose="020B0604020202020204" pitchFamily="34" charset="0"/>
              <a:buChar char="•"/>
            </a:pPr>
            <a:r>
              <a:rPr lang="en-US" sz="2400" dirty="0"/>
              <a:t>Participating U.S. Agencies - NSF. CPSC &amp; NIEHS/NIH</a:t>
            </a:r>
          </a:p>
          <a:p>
            <a:pPr marL="609585" indent="-609585">
              <a:buFont typeface="Arial" panose="020B0604020202020204" pitchFamily="34" charset="0"/>
              <a:buChar char="•"/>
            </a:pPr>
            <a:r>
              <a:rPr lang="en-US" sz="2400" dirty="0"/>
              <a:t>NSF DCL Issued Nov 2014 15-022 (DCL 15-022)</a:t>
            </a:r>
          </a:p>
          <a:p>
            <a:pPr marL="609585" indent="-609585">
              <a:buFont typeface="Arial" panose="020B0604020202020204" pitchFamily="34" charset="0"/>
              <a:buChar char="•"/>
            </a:pPr>
            <a:r>
              <a:rPr lang="en-US" sz="2400" dirty="0"/>
              <a:t>48  collaborative proposals received, 18 w/ U.S. PIs</a:t>
            </a:r>
          </a:p>
          <a:p>
            <a:pPr marL="609585" indent="-609585">
              <a:buFont typeface="Arial" panose="020B0604020202020204" pitchFamily="34" charset="0"/>
              <a:buChar char="•"/>
            </a:pPr>
            <a:r>
              <a:rPr lang="en-US" sz="2400" dirty="0"/>
              <a:t>International Review Panel -  June 29-30  2015 in Portugal</a:t>
            </a:r>
          </a:p>
          <a:p>
            <a:pPr marL="609585" indent="-609585">
              <a:buFont typeface="Arial" panose="020B0604020202020204" pitchFamily="34" charset="0"/>
              <a:buChar char="•"/>
            </a:pPr>
            <a:r>
              <a:rPr lang="en-US" sz="2400" dirty="0"/>
              <a:t>Top 3 proposals had U.S. teams</a:t>
            </a:r>
          </a:p>
          <a:p>
            <a:pPr marL="609585" indent="-609585">
              <a:buFont typeface="Arial" panose="020B0604020202020204" pitchFamily="34" charset="0"/>
              <a:buChar char="•"/>
            </a:pPr>
            <a:r>
              <a:rPr lang="en-US" sz="2400" dirty="0"/>
              <a:t>Approximately 10collaborative awards, 5 with U.S. PIs</a:t>
            </a:r>
          </a:p>
          <a:p>
            <a:pPr marL="609585" indent="-609585">
              <a:buFont typeface="Arial" panose="020B0604020202020204" pitchFamily="34" charset="0"/>
              <a:buChar char="•"/>
            </a:pPr>
            <a:r>
              <a:rPr lang="en-US" sz="2400" dirty="0"/>
              <a:t>~ $2 M, 4 M €</a:t>
            </a:r>
            <a:endParaRPr lang="en-US" sz="2800" dirty="0"/>
          </a:p>
        </p:txBody>
      </p:sp>
    </p:spTree>
    <p:extLst>
      <p:ext uri="{BB962C8B-B14F-4D97-AF65-F5344CB8AC3E}">
        <p14:creationId xmlns:p14="http://schemas.microsoft.com/office/powerpoint/2010/main" val="424833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AA851F-9035-41CF-A026-628D0EBF5355}"/>
              </a:ext>
            </a:extLst>
          </p:cNvPr>
          <p:cNvSpPr>
            <a:spLocks noGrp="1"/>
          </p:cNvSpPr>
          <p:nvPr>
            <p:ph type="sldNum" sz="quarter" idx="4"/>
          </p:nvPr>
        </p:nvSpPr>
        <p:spPr/>
        <p:txBody>
          <a:bodyPr/>
          <a:lstStyle/>
          <a:p>
            <a:fld id="{8F4BEAD3-91E3-4FFC-B7DC-935959D17485}" type="slidenum">
              <a:rPr lang="en-US" smtClean="0"/>
              <a:pPr/>
              <a:t>6</a:t>
            </a:fld>
            <a:endParaRPr lang="en-US" dirty="0"/>
          </a:p>
        </p:txBody>
      </p:sp>
      <p:sp>
        <p:nvSpPr>
          <p:cNvPr id="5" name="Title 1">
            <a:extLst>
              <a:ext uri="{FF2B5EF4-FFF2-40B4-BE49-F238E27FC236}">
                <a16:creationId xmlns:a16="http://schemas.microsoft.com/office/drawing/2014/main" id="{9C76B7C3-5AC5-495F-8237-3DD23D643F6A}"/>
              </a:ext>
            </a:extLst>
          </p:cNvPr>
          <p:cNvSpPr txBox="1">
            <a:spLocks/>
          </p:cNvSpPr>
          <p:nvPr/>
        </p:nvSpPr>
        <p:spPr>
          <a:xfrm>
            <a:off x="536713" y="-84784"/>
            <a:ext cx="11227462" cy="986948"/>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solidFill>
                  <a:schemeClr val="tx1"/>
                </a:solidFill>
              </a:rPr>
              <a:t>Considerations for International Research Collaboration</a:t>
            </a:r>
          </a:p>
        </p:txBody>
      </p:sp>
      <p:sp>
        <p:nvSpPr>
          <p:cNvPr id="6" name="TextBox 5">
            <a:extLst>
              <a:ext uri="{FF2B5EF4-FFF2-40B4-BE49-F238E27FC236}">
                <a16:creationId xmlns:a16="http://schemas.microsoft.com/office/drawing/2014/main" id="{001C2B81-C533-4281-AA82-20C0C1A689C3}"/>
              </a:ext>
            </a:extLst>
          </p:cNvPr>
          <p:cNvSpPr txBox="1"/>
          <p:nvPr/>
        </p:nvSpPr>
        <p:spPr>
          <a:xfrm>
            <a:off x="766890" y="1144078"/>
            <a:ext cx="10724322" cy="4708981"/>
          </a:xfrm>
          <a:prstGeom prst="rect">
            <a:avLst/>
          </a:prstGeom>
          <a:noFill/>
        </p:spPr>
        <p:txBody>
          <a:bodyPr wrap="square" rtlCol="0">
            <a:spAutoFit/>
          </a:bodyPr>
          <a:lstStyle/>
          <a:p>
            <a:pPr marL="285750" indent="-285750">
              <a:buFont typeface="Arial" panose="020B0604020202020204" pitchFamily="34" charset="0"/>
              <a:buChar char="•"/>
            </a:pPr>
            <a:r>
              <a:rPr lang="en-US" sz="3600" dirty="0"/>
              <a:t>Parity of funding levels</a:t>
            </a:r>
          </a:p>
          <a:p>
            <a:pPr marL="285750" indent="-285750">
              <a:buFont typeface="Arial" panose="020B0604020202020204" pitchFamily="34" charset="0"/>
              <a:buChar char="•"/>
            </a:pPr>
            <a:r>
              <a:rPr lang="en-US" sz="3600" dirty="0"/>
              <a:t>Understanding &amp; agreement on topics</a:t>
            </a:r>
          </a:p>
          <a:p>
            <a:pPr marL="285750" indent="-285750">
              <a:buFont typeface="Arial" panose="020B0604020202020204" pitchFamily="34" charset="0"/>
              <a:buChar char="•"/>
            </a:pPr>
            <a:r>
              <a:rPr lang="en-US" sz="3600" dirty="0"/>
              <a:t>Agreement on IP</a:t>
            </a:r>
          </a:p>
          <a:p>
            <a:pPr marL="285750" indent="-285750">
              <a:buFont typeface="Arial" panose="020B0604020202020204" pitchFamily="34" charset="0"/>
              <a:buChar char="•"/>
            </a:pPr>
            <a:r>
              <a:rPr lang="en-US" sz="3600" dirty="0"/>
              <a:t>Publication freedom</a:t>
            </a:r>
          </a:p>
          <a:p>
            <a:pPr marL="285750" indent="-285750">
              <a:buFont typeface="Arial" panose="020B0604020202020204" pitchFamily="34" charset="0"/>
              <a:buChar char="•"/>
            </a:pPr>
            <a:r>
              <a:rPr lang="en-US" sz="3600" dirty="0"/>
              <a:t>Coordination of timelines</a:t>
            </a:r>
          </a:p>
          <a:p>
            <a:pPr marL="285750" indent="-285750">
              <a:buFont typeface="Arial" panose="020B0604020202020204" pitchFamily="34" charset="0"/>
              <a:buChar char="•"/>
            </a:pPr>
            <a:r>
              <a:rPr lang="en-US" sz="3600" dirty="0"/>
              <a:t>Development of review policy</a:t>
            </a:r>
          </a:p>
          <a:p>
            <a:pPr marL="285750" indent="-285750">
              <a:buFont typeface="Arial" panose="020B0604020202020204" pitchFamily="34" charset="0"/>
              <a:buChar char="•"/>
            </a:pPr>
            <a:r>
              <a:rPr lang="en-US" sz="3600" dirty="0"/>
              <a:t>Integration of research, segregation of funds</a:t>
            </a:r>
          </a:p>
          <a:p>
            <a:pPr marL="285750" indent="-285750">
              <a:buFont typeface="Arial" panose="020B0604020202020204" pitchFamily="34" charset="0"/>
              <a:buChar char="•"/>
            </a:pPr>
            <a:r>
              <a:rPr lang="en-US" sz="3600" dirty="0"/>
              <a:t>Connection of researchers  - </a:t>
            </a:r>
            <a:r>
              <a:rPr lang="en-US" sz="4800" b="1" dirty="0"/>
              <a:t>π to</a:t>
            </a:r>
            <a:r>
              <a:rPr lang="en-US" sz="4800" b="1" dirty="0">
                <a:solidFill>
                  <a:prstClr val="black"/>
                </a:solidFill>
              </a:rPr>
              <a:t> π</a:t>
            </a:r>
            <a:endParaRPr lang="en-US" dirty="0"/>
          </a:p>
        </p:txBody>
      </p:sp>
    </p:spTree>
    <p:extLst>
      <p:ext uri="{BB962C8B-B14F-4D97-AF65-F5344CB8AC3E}">
        <p14:creationId xmlns:p14="http://schemas.microsoft.com/office/powerpoint/2010/main" val="1311655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9AB21F91937A4CA511AA968E3C7EE3" ma:contentTypeVersion="0" ma:contentTypeDescription="Create a new document." ma:contentTypeScope="" ma:versionID="0fd6099a21d5e75f97fb2bdac0ed5ddf">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DFC211-F349-44AE-AAB8-FB5D83394DC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3091684F-B77D-4AFB-8266-A9EDB3FA3ADE}">
  <ds:schemaRefs>
    <ds:schemaRef ds:uri="http://schemas.microsoft.com/sharepoint/v3/contenttype/forms"/>
  </ds:schemaRefs>
</ds:datastoreItem>
</file>

<file path=customXml/itemProps3.xml><?xml version="1.0" encoding="utf-8"?>
<ds:datastoreItem xmlns:ds="http://schemas.openxmlformats.org/officeDocument/2006/customXml" ds:itemID="{D9FE26CD-334C-4C4F-B5D4-89C21C6895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1820</TotalTime>
  <Words>569</Words>
  <Application>Microsoft Office PowerPoint</Application>
  <PresentationFormat>Widescreen</PresentationFormat>
  <Paragraphs>61</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International Research In Nanotechnology ERA NET SIINN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Kensill, Trinka (Contractor)</dc:creator>
  <cp:lastModifiedBy>Savage, Nora F</cp:lastModifiedBy>
  <cp:revision>128</cp:revision>
  <dcterms:created xsi:type="dcterms:W3CDTF">2017-05-04T14:12:29Z</dcterms:created>
  <dcterms:modified xsi:type="dcterms:W3CDTF">2018-10-10T16:28:48Z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0x010100A19AB21F91937A4CA511AA968E3C7EE3</vt:lpwstr>
  </property>
</Properties>
</file>