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0" r:id="rId1"/>
  </p:sldMasterIdLst>
  <p:notesMasterIdLst>
    <p:notesMasterId r:id="rId16"/>
  </p:notesMasterIdLst>
  <p:handoutMasterIdLst>
    <p:handoutMasterId r:id="rId17"/>
  </p:handoutMasterIdLst>
  <p:sldIdLst>
    <p:sldId id="292" r:id="rId2"/>
    <p:sldId id="840" r:id="rId3"/>
    <p:sldId id="1048" r:id="rId4"/>
    <p:sldId id="1039" r:id="rId5"/>
    <p:sldId id="1049" r:id="rId6"/>
    <p:sldId id="1046" r:id="rId7"/>
    <p:sldId id="1044" r:id="rId8"/>
    <p:sldId id="976" r:id="rId9"/>
    <p:sldId id="1045" r:id="rId10"/>
    <p:sldId id="1051" r:id="rId11"/>
    <p:sldId id="921" r:id="rId12"/>
    <p:sldId id="925" r:id="rId13"/>
    <p:sldId id="954" r:id="rId14"/>
    <p:sldId id="1050" r:id="rId15"/>
  </p:sldIdLst>
  <p:sldSz cx="9144000" cy="6858000" type="screen4x3"/>
  <p:notesSz cx="6881813" cy="91201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2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bitha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0FF2E"/>
    <a:srgbClr val="492F90"/>
    <a:srgbClr val="FF9908"/>
    <a:srgbClr val="FFD40D"/>
    <a:srgbClr val="FF6600"/>
    <a:srgbClr val="B9CADF"/>
    <a:srgbClr val="C10B0B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31" autoAdjust="0"/>
  </p:normalViewPr>
  <p:slideViewPr>
    <p:cSldViewPr snapToGrid="0" snapToObjects="1">
      <p:cViewPr varScale="1">
        <p:scale>
          <a:sx n="96" d="100"/>
          <a:sy n="96" d="100"/>
        </p:scale>
        <p:origin x="15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528" y="-104"/>
      </p:cViewPr>
      <p:guideLst>
        <p:guide orient="horz" pos="2872"/>
        <p:guide pos="216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libi\Desktop\Nanoparticle-RBC%20Association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Sheet1!$D$5</c:f>
              <c:strCache>
                <c:ptCount val="1"/>
                <c:pt idx="0">
                  <c:v>NP Association</c:v>
                </c:pt>
              </c:strCache>
            </c:strRef>
          </c:tx>
          <c:spPr>
            <a:solidFill>
              <a:srgbClr val="40FF2E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Sheet1!$E$6:$E$13</c:f>
                <c:numCache>
                  <c:formatCode>General</c:formatCode>
                  <c:ptCount val="8"/>
                  <c:pt idx="0">
                    <c:v>0.04</c:v>
                  </c:pt>
                  <c:pt idx="1">
                    <c:v>0.34</c:v>
                  </c:pt>
                  <c:pt idx="2">
                    <c:v>0.71</c:v>
                  </c:pt>
                  <c:pt idx="3">
                    <c:v>0.02</c:v>
                  </c:pt>
                  <c:pt idx="4">
                    <c:v>0.1</c:v>
                  </c:pt>
                  <c:pt idx="5">
                    <c:v>0.39</c:v>
                  </c:pt>
                  <c:pt idx="6">
                    <c:v>0.28000000000000003</c:v>
                  </c:pt>
                  <c:pt idx="7">
                    <c:v>0.45</c:v>
                  </c:pt>
                </c:numCache>
              </c:numRef>
            </c:plus>
            <c:minus>
              <c:numRef>
                <c:f>Sheet1!$E$6:$E$13</c:f>
                <c:numCache>
                  <c:formatCode>General</c:formatCode>
                  <c:ptCount val="8"/>
                  <c:pt idx="0">
                    <c:v>0.04</c:v>
                  </c:pt>
                  <c:pt idx="1">
                    <c:v>0.34</c:v>
                  </c:pt>
                  <c:pt idx="2">
                    <c:v>0.71</c:v>
                  </c:pt>
                  <c:pt idx="3">
                    <c:v>0.02</c:v>
                  </c:pt>
                  <c:pt idx="4">
                    <c:v>0.1</c:v>
                  </c:pt>
                  <c:pt idx="5">
                    <c:v>0.39</c:v>
                  </c:pt>
                  <c:pt idx="6">
                    <c:v>0.28000000000000003</c:v>
                  </c:pt>
                  <c:pt idx="7">
                    <c:v>0.45</c:v>
                  </c:pt>
                </c:numCache>
              </c:numRef>
            </c:minus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errBars>
          <c:cat>
            <c:strRef>
              <c:f>Sheet1!$C$6:$C$14</c:f>
              <c:strCache>
                <c:ptCount val="9"/>
                <c:pt idx="0">
                  <c:v>Negative Control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8</c:v>
                </c:pt>
                <c:pt idx="5">
                  <c:v>10</c:v>
                </c:pt>
                <c:pt idx="6">
                  <c:v>20</c:v>
                </c:pt>
                <c:pt idx="7">
                  <c:v>50</c:v>
                </c:pt>
                <c:pt idx="8">
                  <c:v>Positive Control</c:v>
                </c:pt>
              </c:strCache>
            </c:strRef>
          </c:cat>
          <c:val>
            <c:numRef>
              <c:f>Sheet1!$D$6:$D$14</c:f>
              <c:numCache>
                <c:formatCode>General</c:formatCode>
                <c:ptCount val="9"/>
                <c:pt idx="0">
                  <c:v>0.22</c:v>
                </c:pt>
                <c:pt idx="1">
                  <c:v>13.95</c:v>
                </c:pt>
                <c:pt idx="2">
                  <c:v>17.41</c:v>
                </c:pt>
                <c:pt idx="3">
                  <c:v>23.32</c:v>
                </c:pt>
                <c:pt idx="4">
                  <c:v>29.92</c:v>
                </c:pt>
                <c:pt idx="5">
                  <c:v>37.21</c:v>
                </c:pt>
                <c:pt idx="6">
                  <c:v>49.71</c:v>
                </c:pt>
                <c:pt idx="7">
                  <c:v>73.459999999999994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78-43B5-A51D-1987869E27B6}"/>
            </c:ext>
          </c:extLst>
        </c:ser>
        <c:ser>
          <c:idx val="1"/>
          <c:order val="1"/>
          <c:tx>
            <c:strRef>
              <c:f>Sheet1!$F$5</c:f>
              <c:strCache>
                <c:ptCount val="1"/>
                <c:pt idx="0">
                  <c:v>Hemolysis</c:v>
                </c:pt>
              </c:strCache>
            </c:strRef>
          </c:tx>
          <c:spPr>
            <a:solidFill>
              <a:srgbClr val="FF5050"/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Sheet1!$G$6:$G$14</c:f>
                <c:numCache>
                  <c:formatCode>General</c:formatCode>
                  <c:ptCount val="9"/>
                  <c:pt idx="0">
                    <c:v>0</c:v>
                  </c:pt>
                  <c:pt idx="1">
                    <c:v>1.47</c:v>
                  </c:pt>
                  <c:pt idx="2">
                    <c:v>0.22</c:v>
                  </c:pt>
                  <c:pt idx="3">
                    <c:v>0.22</c:v>
                  </c:pt>
                  <c:pt idx="4">
                    <c:v>0.22</c:v>
                  </c:pt>
                  <c:pt idx="5">
                    <c:v>0.22</c:v>
                  </c:pt>
                  <c:pt idx="6">
                    <c:v>0.22</c:v>
                  </c:pt>
                  <c:pt idx="7">
                    <c:v>0</c:v>
                  </c:pt>
                  <c:pt idx="8">
                    <c:v>1.1200000000000001</c:v>
                  </c:pt>
                </c:numCache>
              </c:numRef>
            </c:plus>
            <c:minus>
              <c:numRef>
                <c:f>Sheet1!$G$6:$G$14</c:f>
                <c:numCache>
                  <c:formatCode>General</c:formatCode>
                  <c:ptCount val="9"/>
                  <c:pt idx="0">
                    <c:v>0</c:v>
                  </c:pt>
                  <c:pt idx="1">
                    <c:v>1.47</c:v>
                  </c:pt>
                  <c:pt idx="2">
                    <c:v>0.22</c:v>
                  </c:pt>
                  <c:pt idx="3">
                    <c:v>0.22</c:v>
                  </c:pt>
                  <c:pt idx="4">
                    <c:v>0.22</c:v>
                  </c:pt>
                  <c:pt idx="5">
                    <c:v>0.22</c:v>
                  </c:pt>
                  <c:pt idx="6">
                    <c:v>0.22</c:v>
                  </c:pt>
                  <c:pt idx="7">
                    <c:v>0</c:v>
                  </c:pt>
                  <c:pt idx="8">
                    <c:v>1.1200000000000001</c:v>
                  </c:pt>
                </c:numCache>
              </c:numRef>
            </c:minus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errBars>
          <c:cat>
            <c:strRef>
              <c:f>Sheet1!$C$6:$C$14</c:f>
              <c:strCache>
                <c:ptCount val="9"/>
                <c:pt idx="0">
                  <c:v>Negative Control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8</c:v>
                </c:pt>
                <c:pt idx="5">
                  <c:v>10</c:v>
                </c:pt>
                <c:pt idx="6">
                  <c:v>20</c:v>
                </c:pt>
                <c:pt idx="7">
                  <c:v>50</c:v>
                </c:pt>
                <c:pt idx="8">
                  <c:v>Positive Control</c:v>
                </c:pt>
              </c:strCache>
            </c:strRef>
          </c:cat>
          <c:val>
            <c:numRef>
              <c:f>Sheet1!$F$6:$F$14</c:f>
              <c:numCache>
                <c:formatCode>General</c:formatCode>
                <c:ptCount val="9"/>
                <c:pt idx="0">
                  <c:v>16.739999999999991</c:v>
                </c:pt>
                <c:pt idx="1">
                  <c:v>17.260000000000002</c:v>
                </c:pt>
                <c:pt idx="2">
                  <c:v>16.22</c:v>
                </c:pt>
                <c:pt idx="3">
                  <c:v>17.649999999999999</c:v>
                </c:pt>
                <c:pt idx="4">
                  <c:v>17.78</c:v>
                </c:pt>
                <c:pt idx="5">
                  <c:v>18.559999999999999</c:v>
                </c:pt>
                <c:pt idx="6">
                  <c:v>22.45</c:v>
                </c:pt>
                <c:pt idx="7">
                  <c:v>35.43</c:v>
                </c:pt>
                <c:pt idx="8">
                  <c:v>94.48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78-43B5-A51D-1987869E27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15"/>
        <c:axId val="-2026611752"/>
        <c:axId val="-2026605304"/>
      </c:barChart>
      <c:catAx>
        <c:axId val="-2026611752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Nanoparticle Concentration (mg/ml)</a:t>
                </a:r>
              </a:p>
            </c:rich>
          </c:tx>
          <c:layout>
            <c:manualLayout>
              <c:xMode val="edge"/>
              <c:yMode val="edge"/>
              <c:x val="0.395533244841686"/>
              <c:y val="0.8694302483818210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2026605304"/>
        <c:crosses val="autoZero"/>
        <c:auto val="1"/>
        <c:lblAlgn val="ctr"/>
        <c:lblOffset val="100"/>
        <c:noMultiLvlLbl val="0"/>
      </c:catAx>
      <c:valAx>
        <c:axId val="-2026605304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</a:t>
                </a:r>
              </a:p>
            </c:rich>
          </c:tx>
          <c:layout>
            <c:manualLayout>
              <c:xMode val="edge"/>
              <c:yMode val="edge"/>
              <c:x val="1.02925148838103E-2"/>
              <c:y val="0.5112984732542239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2026611752"/>
        <c:crosses val="autoZero"/>
        <c:crossBetween val="between"/>
        <c:majorUnit val="1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566449010946805E-2"/>
          <c:y val="9.6103840893127707E-2"/>
          <c:w val="0.37406557930258699"/>
          <c:h val="0.1157133700568680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641294838145"/>
          <c:y val="0.196189098088802"/>
          <c:w val="0.71286384697036298"/>
          <c:h val="0.60540531403089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'PLGA vs mg NP graphs daily dose'!$I$3</c:f>
              <c:strCache>
                <c:ptCount val="1"/>
                <c:pt idx="0">
                  <c:v>PLGA 7 days (% daily dose)</c:v>
                </c:pt>
              </c:strCache>
            </c:strRef>
          </c:tx>
          <c:spPr>
            <a:pattFill prst="pct60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'PLGA vs mg NP graphs daily dose'!$J$4:$P$4</c:f>
                <c:numCache>
                  <c:formatCode>General</c:formatCode>
                  <c:ptCount val="7"/>
                  <c:pt idx="0">
                    <c:v>20.57695274777625</c:v>
                  </c:pt>
                  <c:pt idx="1">
                    <c:v>12.02933268465649</c:v>
                  </c:pt>
                  <c:pt idx="2">
                    <c:v>3.69212535816439</c:v>
                  </c:pt>
                  <c:pt idx="3">
                    <c:v>1.57843629637306</c:v>
                  </c:pt>
                  <c:pt idx="4">
                    <c:v>2.1595448910954822</c:v>
                  </c:pt>
                  <c:pt idx="5">
                    <c:v>0.37932909726220798</c:v>
                  </c:pt>
                  <c:pt idx="6">
                    <c:v>1.2962806774951929</c:v>
                  </c:pt>
                </c:numCache>
              </c:numRef>
            </c:plus>
            <c:minus>
              <c:numRef>
                <c:f>'PLGA vs mg NP graphs daily dose'!$J$4:$P$4</c:f>
                <c:numCache>
                  <c:formatCode>General</c:formatCode>
                  <c:ptCount val="7"/>
                  <c:pt idx="0">
                    <c:v>20.57695274777625</c:v>
                  </c:pt>
                  <c:pt idx="1">
                    <c:v>12.02933268465649</c:v>
                  </c:pt>
                  <c:pt idx="2">
                    <c:v>3.69212535816439</c:v>
                  </c:pt>
                  <c:pt idx="3">
                    <c:v>1.57843629637306</c:v>
                  </c:pt>
                  <c:pt idx="4">
                    <c:v>2.1595448910954822</c:v>
                  </c:pt>
                  <c:pt idx="5">
                    <c:v>0.37932909726220798</c:v>
                  </c:pt>
                  <c:pt idx="6">
                    <c:v>1.2962806774951929</c:v>
                  </c:pt>
                </c:numCache>
              </c:numRef>
            </c:minus>
          </c:errBars>
          <c:cat>
            <c:strRef>
              <c:f>'PLGA vs mg NP graphs daily dose'!$J$2:$P$2</c:f>
              <c:strCache>
                <c:ptCount val="7"/>
                <c:pt idx="0">
                  <c:v>Int</c:v>
                </c:pt>
                <c:pt idx="1">
                  <c:v>Liver</c:v>
                </c:pt>
                <c:pt idx="2">
                  <c:v>Kidney</c:v>
                </c:pt>
                <c:pt idx="3">
                  <c:v>Spleen</c:v>
                </c:pt>
                <c:pt idx="4">
                  <c:v>Lung</c:v>
                </c:pt>
                <c:pt idx="5">
                  <c:v>Heart</c:v>
                </c:pt>
                <c:pt idx="6">
                  <c:v>Brain</c:v>
                </c:pt>
              </c:strCache>
            </c:strRef>
          </c:cat>
          <c:val>
            <c:numRef>
              <c:f>'PLGA vs mg NP graphs daily dose'!$J$3:$P$3</c:f>
              <c:numCache>
                <c:formatCode>0.0000</c:formatCode>
                <c:ptCount val="7"/>
                <c:pt idx="0">
                  <c:v>23.40933422596008</c:v>
                </c:pt>
                <c:pt idx="1">
                  <c:v>11.439431397208351</c:v>
                </c:pt>
                <c:pt idx="2">
                  <c:v>5.5059037313393304</c:v>
                </c:pt>
                <c:pt idx="3">
                  <c:v>2.4846930415701181</c:v>
                </c:pt>
                <c:pt idx="4">
                  <c:v>2.034806045233565</c:v>
                </c:pt>
                <c:pt idx="5">
                  <c:v>0.17518275523685201</c:v>
                </c:pt>
                <c:pt idx="6">
                  <c:v>1.0197176997638739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4C-4C08-8798-FF6CFE5401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29432696"/>
        <c:axId val="-2029427064"/>
      </c:barChart>
      <c:lineChart>
        <c:grouping val="standard"/>
        <c:varyColors val="0"/>
        <c:ser>
          <c:idx val="1"/>
          <c:order val="1"/>
          <c:tx>
            <c:strRef>
              <c:f>'PLGA vs mg NP graphs daily dose'!$I$5</c:f>
              <c:strCache>
                <c:ptCount val="1"/>
                <c:pt idx="0">
                  <c:v>PLGA 7 days (mg)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pattFill prst="pct90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'PLGA vs mg NP graphs daily dose'!$J$6:$P$6</c:f>
                <c:numCache>
                  <c:formatCode>General</c:formatCode>
                  <c:ptCount val="7"/>
                  <c:pt idx="0">
                    <c:v>0.61730858243328801</c:v>
                  </c:pt>
                  <c:pt idx="1">
                    <c:v>0.360879980539695</c:v>
                  </c:pt>
                  <c:pt idx="2">
                    <c:v>0.11076376074493199</c:v>
                  </c:pt>
                  <c:pt idx="3">
                    <c:v>4.7353088891191802E-2</c:v>
                  </c:pt>
                  <c:pt idx="4">
                    <c:v>6.4786346732864403E-2</c:v>
                  </c:pt>
                  <c:pt idx="5">
                    <c:v>1.1379872917866201E-2</c:v>
                  </c:pt>
                  <c:pt idx="6">
                    <c:v>3.8888420324855802E-2</c:v>
                  </c:pt>
                </c:numCache>
              </c:numRef>
            </c:plus>
            <c:minus>
              <c:numRef>
                <c:f>'PLGA vs mg NP graphs daily dose'!$J$6:$P$6</c:f>
                <c:numCache>
                  <c:formatCode>General</c:formatCode>
                  <c:ptCount val="7"/>
                  <c:pt idx="0">
                    <c:v>0.61730858243328801</c:v>
                  </c:pt>
                  <c:pt idx="1">
                    <c:v>0.360879980539695</c:v>
                  </c:pt>
                  <c:pt idx="2">
                    <c:v>0.11076376074493199</c:v>
                  </c:pt>
                  <c:pt idx="3">
                    <c:v>4.7353088891191802E-2</c:v>
                  </c:pt>
                  <c:pt idx="4">
                    <c:v>6.4786346732864403E-2</c:v>
                  </c:pt>
                  <c:pt idx="5">
                    <c:v>1.1379872917866201E-2</c:v>
                  </c:pt>
                  <c:pt idx="6">
                    <c:v>3.8888420324855802E-2</c:v>
                  </c:pt>
                </c:numCache>
              </c:numRef>
            </c:minus>
          </c:errBars>
          <c:cat>
            <c:strRef>
              <c:f>'PLGA vs mg NP graphs daily dose'!$J$2:$P$2</c:f>
              <c:strCache>
                <c:ptCount val="7"/>
                <c:pt idx="0">
                  <c:v>Int</c:v>
                </c:pt>
                <c:pt idx="1">
                  <c:v>Liver</c:v>
                </c:pt>
                <c:pt idx="2">
                  <c:v>Kidney</c:v>
                </c:pt>
                <c:pt idx="3">
                  <c:v>Spleen</c:v>
                </c:pt>
                <c:pt idx="4">
                  <c:v>Lung</c:v>
                </c:pt>
                <c:pt idx="5">
                  <c:v>Heart</c:v>
                </c:pt>
                <c:pt idx="6">
                  <c:v>Brain</c:v>
                </c:pt>
              </c:strCache>
            </c:strRef>
          </c:cat>
          <c:val>
            <c:numRef>
              <c:f>'PLGA vs mg NP graphs daily dose'!$J$5:$P$5</c:f>
              <c:numCache>
                <c:formatCode>0.000</c:formatCode>
                <c:ptCount val="7"/>
                <c:pt idx="0">
                  <c:v>0.70228002677880297</c:v>
                </c:pt>
                <c:pt idx="1">
                  <c:v>0.34318294191625098</c:v>
                </c:pt>
                <c:pt idx="2">
                  <c:v>0.16517711194018</c:v>
                </c:pt>
                <c:pt idx="3">
                  <c:v>7.4540791247103499E-2</c:v>
                </c:pt>
                <c:pt idx="4">
                  <c:v>6.1044181357007003E-2</c:v>
                </c:pt>
                <c:pt idx="5">
                  <c:v>5.2554826571055502E-3</c:v>
                </c:pt>
                <c:pt idx="6">
                  <c:v>3.0591530992916199E-2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4C-4C08-8798-FF6CFE5401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8227176"/>
        <c:axId val="-2029421128"/>
      </c:lineChart>
      <c:catAx>
        <c:axId val="-20294326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700" baseline="0"/>
                </a:pPr>
                <a:r>
                  <a:rPr lang="en-US" sz="700" baseline="0"/>
                  <a:t>Organ</a:t>
                </a:r>
              </a:p>
            </c:rich>
          </c:tx>
          <c:layout>
            <c:manualLayout>
              <c:xMode val="edge"/>
              <c:yMode val="edge"/>
              <c:x val="0.41056487991146201"/>
              <c:y val="0.9008583995699549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 baseline="0"/>
            </a:pPr>
            <a:endParaRPr lang="en-US"/>
          </a:p>
        </c:txPr>
        <c:crossAx val="-2029427064"/>
        <c:crosses val="autoZero"/>
        <c:auto val="1"/>
        <c:lblAlgn val="ctr"/>
        <c:lblOffset val="100"/>
        <c:noMultiLvlLbl val="0"/>
      </c:catAx>
      <c:valAx>
        <c:axId val="-2029427064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accent1">
                  <a:alpha val="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700"/>
                </a:pPr>
                <a:r>
                  <a:rPr lang="en-US" sz="700" baseline="0"/>
                  <a:t>% daily</a:t>
                </a:r>
                <a:r>
                  <a:rPr lang="en-US" sz="700"/>
                  <a:t> dose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700" baseline="0"/>
            </a:pPr>
            <a:endParaRPr lang="en-US"/>
          </a:p>
        </c:txPr>
        <c:crossAx val="-2029432696"/>
        <c:crosses val="autoZero"/>
        <c:crossBetween val="between"/>
      </c:valAx>
      <c:valAx>
        <c:axId val="-2029421128"/>
        <c:scaling>
          <c:orientation val="minMax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700" baseline="0"/>
                </a:pPr>
                <a:r>
                  <a:rPr lang="en-US" sz="700" baseline="0"/>
                  <a:t>mg NP after  7 days</a:t>
                </a:r>
              </a:p>
            </c:rich>
          </c:tx>
          <c:overlay val="0"/>
        </c:title>
        <c:numFmt formatCode="0.00" sourceLinked="0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-2078227176"/>
        <c:crosses val="max"/>
        <c:crossBetween val="between"/>
      </c:valAx>
      <c:catAx>
        <c:axId val="-20782271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2942112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33588173485898998"/>
          <c:y val="7.1619459761425294E-2"/>
          <c:w val="0.44516267233519802"/>
          <c:h val="0.1016379403568"/>
        </c:manualLayout>
      </c:layout>
      <c:overlay val="0"/>
      <c:txPr>
        <a:bodyPr/>
        <a:lstStyle/>
        <a:p>
          <a:pPr>
            <a:defRPr sz="5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250246719160099"/>
          <c:y val="0.18643596302054599"/>
          <c:w val="0.74221291405785395"/>
          <c:h val="0.62410819666649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'PLGAChi vs mgNP graph dail dose'!$I$2</c:f>
              <c:strCache>
                <c:ptCount val="1"/>
                <c:pt idx="0">
                  <c:v>PLGA/Chi 7 days (% daily dose)</c:v>
                </c:pt>
              </c:strCache>
            </c:strRef>
          </c:tx>
          <c:spPr>
            <a:pattFill prst="pct60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'PLGAChi vs mgNP graph dail dose'!$J$3:$P$3</c:f>
                <c:numCache>
                  <c:formatCode>General</c:formatCode>
                  <c:ptCount val="7"/>
                  <c:pt idx="0">
                    <c:v>21.748153156650151</c:v>
                  </c:pt>
                  <c:pt idx="1">
                    <c:v>3.5754468119220459</c:v>
                  </c:pt>
                  <c:pt idx="2">
                    <c:v>6.5014551480930711</c:v>
                  </c:pt>
                  <c:pt idx="3">
                    <c:v>1.8458381392534531</c:v>
                  </c:pt>
                  <c:pt idx="4">
                    <c:v>0.92643085138729597</c:v>
                  </c:pt>
                  <c:pt idx="5">
                    <c:v>3.4620444065784768</c:v>
                  </c:pt>
                  <c:pt idx="6">
                    <c:v>1.7866826745776301</c:v>
                  </c:pt>
                </c:numCache>
              </c:numRef>
            </c:plus>
            <c:minus>
              <c:numRef>
                <c:f>'PLGAChi vs mgNP graph dail dose'!$J$3:$P$3</c:f>
                <c:numCache>
                  <c:formatCode>General</c:formatCode>
                  <c:ptCount val="7"/>
                  <c:pt idx="0">
                    <c:v>21.748153156650151</c:v>
                  </c:pt>
                  <c:pt idx="1">
                    <c:v>3.5754468119220459</c:v>
                  </c:pt>
                  <c:pt idx="2">
                    <c:v>6.5014551480930711</c:v>
                  </c:pt>
                  <c:pt idx="3">
                    <c:v>1.8458381392534531</c:v>
                  </c:pt>
                  <c:pt idx="4">
                    <c:v>0.92643085138729597</c:v>
                  </c:pt>
                  <c:pt idx="5">
                    <c:v>3.4620444065784768</c:v>
                  </c:pt>
                  <c:pt idx="6">
                    <c:v>1.7866826745776301</c:v>
                  </c:pt>
                </c:numCache>
              </c:numRef>
            </c:minus>
          </c:errBars>
          <c:cat>
            <c:strRef>
              <c:f>'PLGAChi vs mgNP graph dail dose'!$J$1:$P$1</c:f>
              <c:strCache>
                <c:ptCount val="7"/>
                <c:pt idx="0">
                  <c:v>Int</c:v>
                </c:pt>
                <c:pt idx="1">
                  <c:v>Liver</c:v>
                </c:pt>
                <c:pt idx="2">
                  <c:v>Kidney</c:v>
                </c:pt>
                <c:pt idx="3">
                  <c:v>Spleen</c:v>
                </c:pt>
                <c:pt idx="4">
                  <c:v>Heart</c:v>
                </c:pt>
                <c:pt idx="5">
                  <c:v>Lung</c:v>
                </c:pt>
                <c:pt idx="6">
                  <c:v>Brain</c:v>
                </c:pt>
              </c:strCache>
            </c:strRef>
          </c:cat>
          <c:val>
            <c:numRef>
              <c:f>'PLGAChi vs mgNP graph dail dose'!$J$2:$P$2</c:f>
              <c:numCache>
                <c:formatCode>0.000</c:formatCode>
                <c:ptCount val="7"/>
                <c:pt idx="0">
                  <c:v>24.550601798878951</c:v>
                </c:pt>
                <c:pt idx="1">
                  <c:v>1.6832358080298211</c:v>
                </c:pt>
                <c:pt idx="2">
                  <c:v>7.1548039537045858</c:v>
                </c:pt>
                <c:pt idx="3">
                  <c:v>2.7735401934487531</c:v>
                </c:pt>
                <c:pt idx="4">
                  <c:v>0.60885417594735103</c:v>
                </c:pt>
                <c:pt idx="5">
                  <c:v>3.2721642781652922</c:v>
                </c:pt>
                <c:pt idx="6">
                  <c:v>1.00285204592821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5C-441E-8E74-2D296AF865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8121976"/>
        <c:axId val="-2078119720"/>
      </c:barChart>
      <c:lineChart>
        <c:grouping val="standard"/>
        <c:varyColors val="0"/>
        <c:ser>
          <c:idx val="1"/>
          <c:order val="1"/>
          <c:tx>
            <c:strRef>
              <c:f>'PLGAChi vs mgNP graph dail dose'!$I$4</c:f>
              <c:strCache>
                <c:ptCount val="1"/>
                <c:pt idx="0">
                  <c:v>PLGA/Chi 7 days (mg)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pattFill prst="pct80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'PLGAChi vs mgNP graph dail dose'!$J$5:$P$5</c:f>
                <c:numCache>
                  <c:formatCode>General</c:formatCode>
                  <c:ptCount val="7"/>
                  <c:pt idx="0">
                    <c:v>0.652444594699505</c:v>
                  </c:pt>
                  <c:pt idx="1">
                    <c:v>0.107263404357661</c:v>
                  </c:pt>
                  <c:pt idx="2">
                    <c:v>0.19504365444279201</c:v>
                  </c:pt>
                  <c:pt idx="3">
                    <c:v>5.53751441776036E-2</c:v>
                  </c:pt>
                  <c:pt idx="4">
                    <c:v>2.7792925541618899E-2</c:v>
                  </c:pt>
                  <c:pt idx="5">
                    <c:v>0.10386133219735399</c:v>
                  </c:pt>
                  <c:pt idx="6">
                    <c:v>5.3600480237328899E-2</c:v>
                  </c:pt>
                </c:numCache>
              </c:numRef>
            </c:plus>
            <c:minus>
              <c:numRef>
                <c:f>'PLGAChi vs mgNP graph dail dose'!$J$5:$P$5</c:f>
                <c:numCache>
                  <c:formatCode>General</c:formatCode>
                  <c:ptCount val="7"/>
                  <c:pt idx="0">
                    <c:v>0.652444594699505</c:v>
                  </c:pt>
                  <c:pt idx="1">
                    <c:v>0.107263404357661</c:v>
                  </c:pt>
                  <c:pt idx="2">
                    <c:v>0.19504365444279201</c:v>
                  </c:pt>
                  <c:pt idx="3">
                    <c:v>5.53751441776036E-2</c:v>
                  </c:pt>
                  <c:pt idx="4">
                    <c:v>2.7792925541618899E-2</c:v>
                  </c:pt>
                  <c:pt idx="5">
                    <c:v>0.10386133219735399</c:v>
                  </c:pt>
                  <c:pt idx="6">
                    <c:v>5.3600480237328899E-2</c:v>
                  </c:pt>
                </c:numCache>
              </c:numRef>
            </c:minus>
          </c:errBars>
          <c:cat>
            <c:strRef>
              <c:f>'PLGAChi vs mgNP graph dail dose'!$J$1:$P$1</c:f>
              <c:strCache>
                <c:ptCount val="7"/>
                <c:pt idx="0">
                  <c:v>Int</c:v>
                </c:pt>
                <c:pt idx="1">
                  <c:v>Liver</c:v>
                </c:pt>
                <c:pt idx="2">
                  <c:v>Kidney</c:v>
                </c:pt>
                <c:pt idx="3">
                  <c:v>Spleen</c:v>
                </c:pt>
                <c:pt idx="4">
                  <c:v>Heart</c:v>
                </c:pt>
                <c:pt idx="5">
                  <c:v>Lung</c:v>
                </c:pt>
                <c:pt idx="6">
                  <c:v>Brain</c:v>
                </c:pt>
              </c:strCache>
            </c:strRef>
          </c:cat>
          <c:val>
            <c:numRef>
              <c:f>'PLGAChi vs mgNP graph dail dose'!$J$4:$P$4</c:f>
              <c:numCache>
                <c:formatCode>0.000</c:formatCode>
                <c:ptCount val="7"/>
                <c:pt idx="0">
                  <c:v>0.73651805396636805</c:v>
                </c:pt>
                <c:pt idx="1">
                  <c:v>5.0497074240894599E-2</c:v>
                </c:pt>
                <c:pt idx="2">
                  <c:v>0.214644118611138</c:v>
                </c:pt>
                <c:pt idx="3">
                  <c:v>8.3206205803462593E-2</c:v>
                </c:pt>
                <c:pt idx="4">
                  <c:v>1.8265625278420499E-2</c:v>
                </c:pt>
                <c:pt idx="5">
                  <c:v>9.8164928344958699E-2</c:v>
                </c:pt>
                <c:pt idx="6">
                  <c:v>3.00855613778463E-2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5C-441E-8E74-2D296AF865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29381704"/>
        <c:axId val="-2077903496"/>
      </c:lineChart>
      <c:catAx>
        <c:axId val="-2078121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700"/>
                </a:pPr>
                <a:r>
                  <a:rPr lang="en-US" sz="700"/>
                  <a:t>Organ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-2078119720"/>
        <c:crosses val="autoZero"/>
        <c:auto val="1"/>
        <c:lblAlgn val="ctr"/>
        <c:lblOffset val="100"/>
        <c:noMultiLvlLbl val="0"/>
      </c:catAx>
      <c:valAx>
        <c:axId val="-2078119720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accent1">
                  <a:alpha val="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700"/>
                </a:pPr>
                <a:r>
                  <a:rPr lang="en-US" sz="700"/>
                  <a:t>% daily doe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-2078121976"/>
        <c:crosses val="autoZero"/>
        <c:crossBetween val="between"/>
      </c:valAx>
      <c:valAx>
        <c:axId val="-2077903496"/>
        <c:scaling>
          <c:orientation val="minMax"/>
          <c:max val="1.4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700"/>
                </a:pPr>
                <a:r>
                  <a:rPr lang="en-US" sz="700"/>
                  <a:t>mg Np after 7 days</a:t>
                </a:r>
              </a:p>
            </c:rich>
          </c:tx>
          <c:layout>
            <c:manualLayout>
              <c:xMode val="edge"/>
              <c:yMode val="edge"/>
              <c:x val="0.94334539405324602"/>
              <c:y val="0.25057566431988099"/>
            </c:manualLayout>
          </c:layout>
          <c:overlay val="0"/>
        </c:title>
        <c:numFmt formatCode="0.00" sourceLinked="0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-2029381704"/>
        <c:crosses val="max"/>
        <c:crossBetween val="between"/>
      </c:valAx>
      <c:catAx>
        <c:axId val="-20293817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77903496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38722309374248998"/>
          <c:y val="7.9947355477656301E-2"/>
          <c:w val="0.44269738367509698"/>
          <c:h val="0.102587001012876"/>
        </c:manualLayout>
      </c:layout>
      <c:overlay val="0"/>
      <c:txPr>
        <a:bodyPr/>
        <a:lstStyle/>
        <a:p>
          <a:pPr>
            <a:defRPr sz="500" baseline="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030183727034"/>
          <c:y val="0.147739611338389"/>
          <c:w val="0.72341955638315203"/>
          <c:h val="0.671662434918344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'PLGA vs mg NP graphs daily dose'!$I$7</c:f>
              <c:strCache>
                <c:ptCount val="1"/>
                <c:pt idx="0">
                  <c:v>PLGA 14 days (% daily dose)</c:v>
                </c:pt>
              </c:strCache>
            </c:strRef>
          </c:tx>
          <c:spPr>
            <a:pattFill prst="pct60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'PLGA vs mg NP graphs daily dose'!$J$8:$P$8</c:f>
                <c:numCache>
                  <c:formatCode>General</c:formatCode>
                  <c:ptCount val="7"/>
                  <c:pt idx="0">
                    <c:v>10.71211899614277</c:v>
                  </c:pt>
                  <c:pt idx="1">
                    <c:v>16.48361216335578</c:v>
                  </c:pt>
                  <c:pt idx="2">
                    <c:v>4.1127981868926149</c:v>
                  </c:pt>
                  <c:pt idx="3">
                    <c:v>1.147407114788265</c:v>
                  </c:pt>
                  <c:pt idx="4">
                    <c:v>1.985849875969713</c:v>
                  </c:pt>
                  <c:pt idx="5">
                    <c:v>0.22165899469648001</c:v>
                  </c:pt>
                  <c:pt idx="6">
                    <c:v>0.78236177940512897</c:v>
                  </c:pt>
                </c:numCache>
              </c:numRef>
            </c:plus>
            <c:minus>
              <c:numRef>
                <c:f>'PLGA vs mg NP graphs daily dose'!$J$8:$P$8</c:f>
                <c:numCache>
                  <c:formatCode>General</c:formatCode>
                  <c:ptCount val="7"/>
                  <c:pt idx="0">
                    <c:v>10.71211899614277</c:v>
                  </c:pt>
                  <c:pt idx="1">
                    <c:v>16.48361216335578</c:v>
                  </c:pt>
                  <c:pt idx="2">
                    <c:v>4.1127981868926149</c:v>
                  </c:pt>
                  <c:pt idx="3">
                    <c:v>1.147407114788265</c:v>
                  </c:pt>
                  <c:pt idx="4">
                    <c:v>1.985849875969713</c:v>
                  </c:pt>
                  <c:pt idx="5">
                    <c:v>0.22165899469648001</c:v>
                  </c:pt>
                  <c:pt idx="6">
                    <c:v>0.78236177940512897</c:v>
                  </c:pt>
                </c:numCache>
              </c:numRef>
            </c:minus>
          </c:errBars>
          <c:cat>
            <c:strRef>
              <c:f>'PLGA vs mg NP graphs daily dose'!$J$2:$P$2</c:f>
              <c:strCache>
                <c:ptCount val="7"/>
                <c:pt idx="0">
                  <c:v>Int</c:v>
                </c:pt>
                <c:pt idx="1">
                  <c:v>Liver</c:v>
                </c:pt>
                <c:pt idx="2">
                  <c:v>Kidney</c:v>
                </c:pt>
                <c:pt idx="3">
                  <c:v>Spleen</c:v>
                </c:pt>
                <c:pt idx="4">
                  <c:v>Lung</c:v>
                </c:pt>
                <c:pt idx="5">
                  <c:v>Heart</c:v>
                </c:pt>
                <c:pt idx="6">
                  <c:v>Brain</c:v>
                </c:pt>
              </c:strCache>
            </c:strRef>
          </c:cat>
          <c:val>
            <c:numRef>
              <c:f>'PLGA vs mg NP graphs daily dose'!$J$7:$P$7</c:f>
              <c:numCache>
                <c:formatCode>0.0000</c:formatCode>
                <c:ptCount val="7"/>
                <c:pt idx="0">
                  <c:v>14.383956432008819</c:v>
                </c:pt>
                <c:pt idx="1">
                  <c:v>16.219845396184422</c:v>
                </c:pt>
                <c:pt idx="2">
                  <c:v>3.9677101113283109</c:v>
                </c:pt>
                <c:pt idx="3">
                  <c:v>1.1454902853673341</c:v>
                </c:pt>
                <c:pt idx="4">
                  <c:v>1.895500595363911</c:v>
                </c:pt>
                <c:pt idx="5">
                  <c:v>5.5109761858699403E-2</c:v>
                </c:pt>
                <c:pt idx="6">
                  <c:v>0.41026238245102498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CE-4270-B234-B83BD59B8A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29331512"/>
        <c:axId val="-2029325880"/>
      </c:barChart>
      <c:lineChart>
        <c:grouping val="standard"/>
        <c:varyColors val="0"/>
        <c:ser>
          <c:idx val="1"/>
          <c:order val="1"/>
          <c:tx>
            <c:strRef>
              <c:f>'PLGA vs mg NP graphs daily dose'!$I$9</c:f>
              <c:strCache>
                <c:ptCount val="1"/>
                <c:pt idx="0">
                  <c:v>PLGA 14 days (mg)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pattFill prst="pct80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'PLGA vs mg NP graphs daily dose'!$J$10:$P$10</c:f>
                <c:numCache>
                  <c:formatCode>General</c:formatCode>
                  <c:ptCount val="7"/>
                  <c:pt idx="0">
                    <c:v>0.321363569884283</c:v>
                  </c:pt>
                  <c:pt idx="1">
                    <c:v>0.49450836490067401</c:v>
                  </c:pt>
                  <c:pt idx="2">
                    <c:v>0.123383945606778</c:v>
                  </c:pt>
                  <c:pt idx="3">
                    <c:v>3.4422213443648E-2</c:v>
                  </c:pt>
                  <c:pt idx="4">
                    <c:v>5.9575496279091401E-2</c:v>
                  </c:pt>
                  <c:pt idx="5">
                    <c:v>6.6497698408943904E-3</c:v>
                  </c:pt>
                  <c:pt idx="6">
                    <c:v>2.3470853382153899E-2</c:v>
                  </c:pt>
                </c:numCache>
              </c:numRef>
            </c:plus>
            <c:minus>
              <c:numRef>
                <c:f>'PLGA vs mg NP graphs daily dose'!$J$10:$P$10</c:f>
                <c:numCache>
                  <c:formatCode>General</c:formatCode>
                  <c:ptCount val="7"/>
                  <c:pt idx="0">
                    <c:v>0.321363569884283</c:v>
                  </c:pt>
                  <c:pt idx="1">
                    <c:v>0.49450836490067401</c:v>
                  </c:pt>
                  <c:pt idx="2">
                    <c:v>0.123383945606778</c:v>
                  </c:pt>
                  <c:pt idx="3">
                    <c:v>3.4422213443648E-2</c:v>
                  </c:pt>
                  <c:pt idx="4">
                    <c:v>5.9575496279091401E-2</c:v>
                  </c:pt>
                  <c:pt idx="5">
                    <c:v>6.6497698408943904E-3</c:v>
                  </c:pt>
                  <c:pt idx="6">
                    <c:v>2.3470853382153899E-2</c:v>
                  </c:pt>
                </c:numCache>
              </c:numRef>
            </c:minus>
          </c:errBars>
          <c:val>
            <c:numRef>
              <c:f>'PLGA vs mg NP graphs daily dose'!$J$9:$P$9</c:f>
              <c:numCache>
                <c:formatCode>0.000</c:formatCode>
                <c:ptCount val="7"/>
                <c:pt idx="0">
                  <c:v>0.43151869296026502</c:v>
                </c:pt>
                <c:pt idx="1">
                  <c:v>0.48659536188553199</c:v>
                </c:pt>
                <c:pt idx="2">
                  <c:v>0.119031303339849</c:v>
                </c:pt>
                <c:pt idx="3">
                  <c:v>3.4364708561020002E-2</c:v>
                </c:pt>
                <c:pt idx="4">
                  <c:v>5.68650178609173E-2</c:v>
                </c:pt>
                <c:pt idx="5">
                  <c:v>1.6532928557609801E-3</c:v>
                </c:pt>
                <c:pt idx="6">
                  <c:v>1.2307871473530701E-2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6CE-4270-B234-B83BD59B8A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29314584"/>
        <c:axId val="-2029320056"/>
      </c:lineChart>
      <c:catAx>
        <c:axId val="-20293315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700" baseline="0"/>
                </a:pPr>
                <a:r>
                  <a:rPr lang="en-US" sz="700" baseline="0"/>
                  <a:t>Organ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-2029325880"/>
        <c:crosses val="autoZero"/>
        <c:auto val="1"/>
        <c:lblAlgn val="ctr"/>
        <c:lblOffset val="100"/>
        <c:noMultiLvlLbl val="0"/>
      </c:catAx>
      <c:valAx>
        <c:axId val="-2029325880"/>
        <c:scaling>
          <c:orientation val="minMax"/>
          <c:max val="50"/>
          <c:min val="0"/>
        </c:scaling>
        <c:delete val="0"/>
        <c:axPos val="l"/>
        <c:majorGridlines>
          <c:spPr>
            <a:ln>
              <a:solidFill>
                <a:schemeClr val="accent1">
                  <a:alpha val="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700"/>
                </a:pPr>
                <a:r>
                  <a:rPr lang="en-US" sz="700"/>
                  <a:t>% daily dose</a:t>
                </a:r>
              </a:p>
            </c:rich>
          </c:tx>
          <c:layout>
            <c:manualLayout>
              <c:xMode val="edge"/>
              <c:yMode val="edge"/>
              <c:x val="1.0499562554680699E-2"/>
              <c:y val="0.30648330417031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-2029331512"/>
        <c:crosses val="autoZero"/>
        <c:crossBetween val="between"/>
      </c:valAx>
      <c:valAx>
        <c:axId val="-2029320056"/>
        <c:scaling>
          <c:orientation val="minMax"/>
          <c:max val="1.4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700"/>
                </a:pPr>
                <a:r>
                  <a:rPr lang="en-US" sz="700"/>
                  <a:t>mg Np after 14 days</a:t>
                </a:r>
              </a:p>
            </c:rich>
          </c:tx>
          <c:overlay val="0"/>
        </c:title>
        <c:numFmt formatCode="0.00" sourceLinked="0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-2029314584"/>
        <c:crosses val="max"/>
        <c:crossBetween val="between"/>
      </c:valAx>
      <c:catAx>
        <c:axId val="-2029314584"/>
        <c:scaling>
          <c:orientation val="minMax"/>
        </c:scaling>
        <c:delete val="1"/>
        <c:axPos val="b"/>
        <c:majorTickMark val="out"/>
        <c:minorTickMark val="none"/>
        <c:tickLblPos val="nextTo"/>
        <c:crossAx val="-2029320056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32654555321767198"/>
          <c:y val="9.7600083793701095E-2"/>
          <c:w val="0.44111181407261202"/>
          <c:h val="9.6369608533644499E-2"/>
        </c:manualLayout>
      </c:layout>
      <c:overlay val="0"/>
      <c:txPr>
        <a:bodyPr/>
        <a:lstStyle/>
        <a:p>
          <a:pPr>
            <a:defRPr sz="5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0017718188249"/>
          <c:y val="0.20679967151345299"/>
          <c:w val="0.74161677727415698"/>
          <c:h val="0.63589520635074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'PLGAChi vs mgNP graph dail dose'!$I$6</c:f>
              <c:strCache>
                <c:ptCount val="1"/>
                <c:pt idx="0">
                  <c:v>PLGA/Chi 14 days (% daily dose)</c:v>
                </c:pt>
              </c:strCache>
            </c:strRef>
          </c:tx>
          <c:spPr>
            <a:pattFill prst="pct60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'PLGAChi vs mgNP graph dail dose'!$J$7:$P$7</c:f>
                <c:numCache>
                  <c:formatCode>General</c:formatCode>
                  <c:ptCount val="7"/>
                  <c:pt idx="0">
                    <c:v>19.90789016985028</c:v>
                  </c:pt>
                  <c:pt idx="1">
                    <c:v>13.54966352288613</c:v>
                  </c:pt>
                  <c:pt idx="2">
                    <c:v>3.505867204706425</c:v>
                  </c:pt>
                  <c:pt idx="3">
                    <c:v>1.0936907067028341</c:v>
                  </c:pt>
                  <c:pt idx="4">
                    <c:v>0.41785788909463201</c:v>
                  </c:pt>
                  <c:pt idx="5">
                    <c:v>1.5919116182868731</c:v>
                  </c:pt>
                  <c:pt idx="6">
                    <c:v>1.597513397324924</c:v>
                  </c:pt>
                </c:numCache>
              </c:numRef>
            </c:plus>
            <c:minus>
              <c:numRef>
                <c:f>'PLGAChi vs mgNP graph dail dose'!$J$7:$P$7</c:f>
                <c:numCache>
                  <c:formatCode>General</c:formatCode>
                  <c:ptCount val="7"/>
                  <c:pt idx="0">
                    <c:v>19.90789016985028</c:v>
                  </c:pt>
                  <c:pt idx="1">
                    <c:v>13.54966352288613</c:v>
                  </c:pt>
                  <c:pt idx="2">
                    <c:v>3.505867204706425</c:v>
                  </c:pt>
                  <c:pt idx="3">
                    <c:v>1.0936907067028341</c:v>
                  </c:pt>
                  <c:pt idx="4">
                    <c:v>0.41785788909463201</c:v>
                  </c:pt>
                  <c:pt idx="5">
                    <c:v>1.5919116182868731</c:v>
                  </c:pt>
                  <c:pt idx="6">
                    <c:v>1.597513397324924</c:v>
                  </c:pt>
                </c:numCache>
              </c:numRef>
            </c:minus>
          </c:errBars>
          <c:cat>
            <c:strRef>
              <c:f>'PLGAChi vs mgNP graph dail dose'!$J$1:$P$1</c:f>
              <c:strCache>
                <c:ptCount val="7"/>
                <c:pt idx="0">
                  <c:v>Int</c:v>
                </c:pt>
                <c:pt idx="1">
                  <c:v>Liver</c:v>
                </c:pt>
                <c:pt idx="2">
                  <c:v>Kidney</c:v>
                </c:pt>
                <c:pt idx="3">
                  <c:v>Spleen</c:v>
                </c:pt>
                <c:pt idx="4">
                  <c:v>Heart</c:v>
                </c:pt>
                <c:pt idx="5">
                  <c:v>Lung</c:v>
                </c:pt>
                <c:pt idx="6">
                  <c:v>Brain</c:v>
                </c:pt>
              </c:strCache>
            </c:strRef>
          </c:cat>
          <c:val>
            <c:numRef>
              <c:f>'PLGAChi vs mgNP graph dail dose'!$J$6:$P$6</c:f>
              <c:numCache>
                <c:formatCode>0.000</c:formatCode>
                <c:ptCount val="7"/>
                <c:pt idx="0">
                  <c:v>17.157058978543169</c:v>
                </c:pt>
                <c:pt idx="1">
                  <c:v>13.324932598934121</c:v>
                </c:pt>
                <c:pt idx="2">
                  <c:v>5.866034302929827</c:v>
                </c:pt>
                <c:pt idx="3">
                  <c:v>0.785466887225861</c:v>
                </c:pt>
                <c:pt idx="4">
                  <c:v>0.112987872673394</c:v>
                </c:pt>
                <c:pt idx="5">
                  <c:v>0.65695496488879501</c:v>
                </c:pt>
                <c:pt idx="6">
                  <c:v>0.79767822501418895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40-4125-9CF3-A339678A81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8468472"/>
        <c:axId val="-2078545064"/>
      </c:barChart>
      <c:lineChart>
        <c:grouping val="standard"/>
        <c:varyColors val="0"/>
        <c:ser>
          <c:idx val="1"/>
          <c:order val="1"/>
          <c:tx>
            <c:strRef>
              <c:f>'PLGAChi vs mgNP graph dail dose'!$I$8</c:f>
              <c:strCache>
                <c:ptCount val="1"/>
                <c:pt idx="0">
                  <c:v>PLGA/Chi 14 days (mg)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pattFill prst="pct80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'PLGAChi vs mgNP graph dail dose'!$J$9:$P$9</c:f>
                <c:numCache>
                  <c:formatCode>General</c:formatCode>
                  <c:ptCount val="7"/>
                  <c:pt idx="0">
                    <c:v>0.59723670509550797</c:v>
                  </c:pt>
                  <c:pt idx="1">
                    <c:v>0.406489905686584</c:v>
                  </c:pt>
                  <c:pt idx="2">
                    <c:v>0.105176016141193</c:v>
                  </c:pt>
                  <c:pt idx="3">
                    <c:v>3.2810721201084997E-2</c:v>
                  </c:pt>
                  <c:pt idx="4">
                    <c:v>1.2535736672839E-2</c:v>
                  </c:pt>
                  <c:pt idx="5">
                    <c:v>4.77573485486062E-2</c:v>
                  </c:pt>
                  <c:pt idx="6">
                    <c:v>4.7925401919747701E-2</c:v>
                  </c:pt>
                </c:numCache>
              </c:numRef>
            </c:plus>
            <c:minus>
              <c:numRef>
                <c:f>'PLGAChi vs mgNP graph dail dose'!$J$9:$P$9</c:f>
                <c:numCache>
                  <c:formatCode>General</c:formatCode>
                  <c:ptCount val="7"/>
                  <c:pt idx="0">
                    <c:v>0.59723670509550797</c:v>
                  </c:pt>
                  <c:pt idx="1">
                    <c:v>0.406489905686584</c:v>
                  </c:pt>
                  <c:pt idx="2">
                    <c:v>0.105176016141193</c:v>
                  </c:pt>
                  <c:pt idx="3">
                    <c:v>3.2810721201084997E-2</c:v>
                  </c:pt>
                  <c:pt idx="4">
                    <c:v>1.2535736672839E-2</c:v>
                  </c:pt>
                  <c:pt idx="5">
                    <c:v>4.77573485486062E-2</c:v>
                  </c:pt>
                  <c:pt idx="6">
                    <c:v>4.7925401919747701E-2</c:v>
                  </c:pt>
                </c:numCache>
              </c:numRef>
            </c:minus>
          </c:errBars>
          <c:cat>
            <c:strRef>
              <c:f>'PLGAChi vs mgNP graph dail dose'!$J$1:$P$1</c:f>
              <c:strCache>
                <c:ptCount val="7"/>
                <c:pt idx="0">
                  <c:v>Int</c:v>
                </c:pt>
                <c:pt idx="1">
                  <c:v>Liver</c:v>
                </c:pt>
                <c:pt idx="2">
                  <c:v>Kidney</c:v>
                </c:pt>
                <c:pt idx="3">
                  <c:v>Spleen</c:v>
                </c:pt>
                <c:pt idx="4">
                  <c:v>Heart</c:v>
                </c:pt>
                <c:pt idx="5">
                  <c:v>Lung</c:v>
                </c:pt>
                <c:pt idx="6">
                  <c:v>Brain</c:v>
                </c:pt>
              </c:strCache>
            </c:strRef>
          </c:cat>
          <c:val>
            <c:numRef>
              <c:f>'PLGAChi vs mgNP graph dail dose'!$J$8:$P$8</c:f>
              <c:numCache>
                <c:formatCode>0.000</c:formatCode>
                <c:ptCount val="7"/>
                <c:pt idx="0">
                  <c:v>0.51471176935629503</c:v>
                </c:pt>
                <c:pt idx="1">
                  <c:v>0.39974797796802303</c:v>
                </c:pt>
                <c:pt idx="2">
                  <c:v>0.17598102908789501</c:v>
                </c:pt>
                <c:pt idx="3">
                  <c:v>2.3564006616775799E-2</c:v>
                </c:pt>
                <c:pt idx="4">
                  <c:v>3.3896361802018301E-3</c:v>
                </c:pt>
                <c:pt idx="5">
                  <c:v>1.9708648946663802E-2</c:v>
                </c:pt>
                <c:pt idx="6">
                  <c:v>2.3930346750425699E-2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40-4125-9CF3-A339678A81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8748248"/>
        <c:axId val="-2078539272"/>
      </c:lineChart>
      <c:catAx>
        <c:axId val="-2078468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Organ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-2078545064"/>
        <c:crosses val="autoZero"/>
        <c:auto val="1"/>
        <c:lblAlgn val="ctr"/>
        <c:lblOffset val="100"/>
        <c:noMultiLvlLbl val="0"/>
      </c:catAx>
      <c:valAx>
        <c:axId val="-2078545064"/>
        <c:scaling>
          <c:orientation val="minMax"/>
          <c:max val="50"/>
          <c:min val="0"/>
        </c:scaling>
        <c:delete val="0"/>
        <c:axPos val="l"/>
        <c:majorGridlines>
          <c:spPr>
            <a:ln>
              <a:solidFill>
                <a:schemeClr val="accent1">
                  <a:alpha val="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daily dose</a:t>
                </a:r>
              </a:p>
            </c:rich>
          </c:tx>
          <c:layout>
            <c:manualLayout>
              <c:xMode val="edge"/>
              <c:yMode val="edge"/>
              <c:x val="3.5833333333333299E-3"/>
              <c:y val="0.332912656751238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-2078468472"/>
        <c:crosses val="autoZero"/>
        <c:crossBetween val="between"/>
      </c:valAx>
      <c:valAx>
        <c:axId val="-2078539272"/>
        <c:scaling>
          <c:orientation val="minMax"/>
          <c:max val="1.4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mg NP after 14 days</a:t>
                </a:r>
              </a:p>
            </c:rich>
          </c:tx>
          <c:layout>
            <c:manualLayout>
              <c:xMode val="edge"/>
              <c:yMode val="edge"/>
              <c:x val="0.94721238185109002"/>
              <c:y val="0.26863816985440497"/>
            </c:manualLayout>
          </c:layout>
          <c:overlay val="0"/>
        </c:title>
        <c:numFmt formatCode="0.00" sourceLinked="0"/>
        <c:majorTickMark val="out"/>
        <c:minorTickMark val="none"/>
        <c:tickLblPos val="nextTo"/>
        <c:crossAx val="-2078748248"/>
        <c:crosses val="max"/>
        <c:crossBetween val="between"/>
      </c:valAx>
      <c:catAx>
        <c:axId val="-20787482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78539272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37776304277754702"/>
          <c:y val="7.0636691198834506E-2"/>
          <c:w val="0.429643136713174"/>
          <c:h val="0.11291203735513899"/>
        </c:manualLayout>
      </c:layout>
      <c:overlay val="0"/>
      <c:txPr>
        <a:bodyPr/>
        <a:lstStyle/>
        <a:p>
          <a:pPr>
            <a:defRPr sz="5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700"/>
      </a:pPr>
      <a:endParaRPr lang="en-U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807685447086"/>
          <c:y val="0.19532027069291999"/>
          <c:w val="0.73748107727951795"/>
          <c:h val="0.592005047203514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'PLGA vs mg NP graphs daily dose'!$I$11</c:f>
              <c:strCache>
                <c:ptCount val="1"/>
                <c:pt idx="0">
                  <c:v>PLGA 21 days (% daily dose)</c:v>
                </c:pt>
              </c:strCache>
            </c:strRef>
          </c:tx>
          <c:spPr>
            <a:pattFill prst="pct60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'PLGA vs mg NP graphs daily dose'!$J$12:$P$12</c:f>
                <c:numCache>
                  <c:formatCode>General</c:formatCode>
                  <c:ptCount val="7"/>
                  <c:pt idx="0">
                    <c:v>13.675718439020709</c:v>
                  </c:pt>
                  <c:pt idx="1">
                    <c:v>16.06701091886865</c:v>
                  </c:pt>
                  <c:pt idx="2">
                    <c:v>3.921503309437357</c:v>
                  </c:pt>
                  <c:pt idx="3">
                    <c:v>0.74121787282138996</c:v>
                  </c:pt>
                  <c:pt idx="4">
                    <c:v>0.90461972698410997</c:v>
                  </c:pt>
                  <c:pt idx="5">
                    <c:v>1.089435234276686</c:v>
                  </c:pt>
                  <c:pt idx="6">
                    <c:v>0.50280051584056196</c:v>
                  </c:pt>
                </c:numCache>
              </c:numRef>
            </c:plus>
            <c:minus>
              <c:numRef>
                <c:f>'PLGA vs mg NP graphs daily dose'!$J$12:$P$12</c:f>
                <c:numCache>
                  <c:formatCode>General</c:formatCode>
                  <c:ptCount val="7"/>
                  <c:pt idx="0">
                    <c:v>13.675718439020709</c:v>
                  </c:pt>
                  <c:pt idx="1">
                    <c:v>16.06701091886865</c:v>
                  </c:pt>
                  <c:pt idx="2">
                    <c:v>3.921503309437357</c:v>
                  </c:pt>
                  <c:pt idx="3">
                    <c:v>0.74121787282138996</c:v>
                  </c:pt>
                  <c:pt idx="4">
                    <c:v>0.90461972698410997</c:v>
                  </c:pt>
                  <c:pt idx="5">
                    <c:v>1.089435234276686</c:v>
                  </c:pt>
                  <c:pt idx="6">
                    <c:v>0.50280051584056196</c:v>
                  </c:pt>
                </c:numCache>
              </c:numRef>
            </c:minus>
          </c:errBars>
          <c:cat>
            <c:strRef>
              <c:f>'PLGA vs mg NP graphs daily dose'!$J$2:$P$2</c:f>
              <c:strCache>
                <c:ptCount val="7"/>
                <c:pt idx="0">
                  <c:v>Int</c:v>
                </c:pt>
                <c:pt idx="1">
                  <c:v>Liver</c:v>
                </c:pt>
                <c:pt idx="2">
                  <c:v>Kidney</c:v>
                </c:pt>
                <c:pt idx="3">
                  <c:v>Spleen</c:v>
                </c:pt>
                <c:pt idx="4">
                  <c:v>Lung</c:v>
                </c:pt>
                <c:pt idx="5">
                  <c:v>Heart</c:v>
                </c:pt>
                <c:pt idx="6">
                  <c:v>Brain</c:v>
                </c:pt>
              </c:strCache>
            </c:strRef>
          </c:cat>
          <c:val>
            <c:numRef>
              <c:f>'PLGA vs mg NP graphs daily dose'!$J$11:$P$11</c:f>
              <c:numCache>
                <c:formatCode>0.000</c:formatCode>
                <c:ptCount val="7"/>
                <c:pt idx="0">
                  <c:v>12.16456014662897</c:v>
                </c:pt>
                <c:pt idx="1">
                  <c:v>12.397271428290651</c:v>
                </c:pt>
                <c:pt idx="2">
                  <c:v>3.7208818523992679</c:v>
                </c:pt>
                <c:pt idx="3">
                  <c:v>1.2112306663397661</c:v>
                </c:pt>
                <c:pt idx="4">
                  <c:v>0.49338220719133902</c:v>
                </c:pt>
                <c:pt idx="5">
                  <c:v>0.73646721680442395</c:v>
                </c:pt>
                <c:pt idx="6">
                  <c:v>0.159119524780476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3E-4784-9B28-DED82A380C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9012184"/>
        <c:axId val="-2079295096"/>
      </c:barChart>
      <c:lineChart>
        <c:grouping val="standard"/>
        <c:varyColors val="0"/>
        <c:ser>
          <c:idx val="1"/>
          <c:order val="1"/>
          <c:tx>
            <c:strRef>
              <c:f>'PLGA vs mg NP graphs daily dose'!$I$13</c:f>
              <c:strCache>
                <c:ptCount val="1"/>
                <c:pt idx="0">
                  <c:v>PLGA 21 days (mg)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pattFill prst="pct80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'PLGA vs mg NP graphs daily dose'!$J$14:$P$14</c:f>
                <c:numCache>
                  <c:formatCode>General</c:formatCode>
                  <c:ptCount val="7"/>
                  <c:pt idx="0">
                    <c:v>0.41027155317062097</c:v>
                  </c:pt>
                  <c:pt idx="1">
                    <c:v>0.48201032756605899</c:v>
                  </c:pt>
                  <c:pt idx="2">
                    <c:v>0.117645099283121</c:v>
                  </c:pt>
                  <c:pt idx="3">
                    <c:v>2.2236536184641699E-2</c:v>
                  </c:pt>
                  <c:pt idx="4">
                    <c:v>2.7138591809523299E-2</c:v>
                  </c:pt>
                  <c:pt idx="5">
                    <c:v>3.2683057028300599E-2</c:v>
                  </c:pt>
                  <c:pt idx="6">
                    <c:v>1.50840154752169E-2</c:v>
                  </c:pt>
                </c:numCache>
              </c:numRef>
            </c:plus>
            <c:minus>
              <c:numRef>
                <c:f>'PLGA vs mg NP graphs daily dose'!$J$14:$P$14</c:f>
                <c:numCache>
                  <c:formatCode>General</c:formatCode>
                  <c:ptCount val="7"/>
                  <c:pt idx="0">
                    <c:v>0.41027155317062097</c:v>
                  </c:pt>
                  <c:pt idx="1">
                    <c:v>0.48201032756605899</c:v>
                  </c:pt>
                  <c:pt idx="2">
                    <c:v>0.117645099283121</c:v>
                  </c:pt>
                  <c:pt idx="3">
                    <c:v>2.2236536184641699E-2</c:v>
                  </c:pt>
                  <c:pt idx="4">
                    <c:v>2.7138591809523299E-2</c:v>
                  </c:pt>
                  <c:pt idx="5">
                    <c:v>3.2683057028300599E-2</c:v>
                  </c:pt>
                  <c:pt idx="6">
                    <c:v>1.50840154752169E-2</c:v>
                  </c:pt>
                </c:numCache>
              </c:numRef>
            </c:minus>
          </c:errBars>
          <c:val>
            <c:numRef>
              <c:f>'PLGA vs mg NP graphs daily dose'!$J$13:$P$13</c:f>
              <c:numCache>
                <c:formatCode>0.000</c:formatCode>
                <c:ptCount val="7"/>
                <c:pt idx="0">
                  <c:v>0.364936804398869</c:v>
                </c:pt>
                <c:pt idx="1">
                  <c:v>0.37191814284871999</c:v>
                </c:pt>
                <c:pt idx="2">
                  <c:v>0.11162645557197801</c:v>
                </c:pt>
                <c:pt idx="3">
                  <c:v>3.6336919990192999E-2</c:v>
                </c:pt>
                <c:pt idx="4">
                  <c:v>1.4801466215740199E-2</c:v>
                </c:pt>
                <c:pt idx="5">
                  <c:v>2.2094016504132698E-2</c:v>
                </c:pt>
                <c:pt idx="6">
                  <c:v>4.7735857434142801E-3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03E-4784-9B28-DED82A380C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8976552"/>
        <c:axId val="-2078965512"/>
      </c:lineChart>
      <c:catAx>
        <c:axId val="-20790121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Organ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-2079295096"/>
        <c:crosses val="autoZero"/>
        <c:auto val="1"/>
        <c:lblAlgn val="ctr"/>
        <c:lblOffset val="100"/>
        <c:noMultiLvlLbl val="0"/>
      </c:catAx>
      <c:valAx>
        <c:axId val="-2079295096"/>
        <c:scaling>
          <c:orientation val="minMax"/>
          <c:max val="50"/>
          <c:min val="0"/>
        </c:scaling>
        <c:delete val="0"/>
        <c:axPos val="l"/>
        <c:majorGridlines>
          <c:spPr>
            <a:ln>
              <a:solidFill>
                <a:schemeClr val="accent1">
                  <a:alpha val="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daily dose</a:t>
                </a:r>
              </a:p>
            </c:rich>
          </c:tx>
          <c:layout>
            <c:manualLayout>
              <c:xMode val="edge"/>
              <c:yMode val="edge"/>
              <c:x val="5.9564763142471297E-3"/>
              <c:y val="0.2734490754552579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-2079012184"/>
        <c:crosses val="autoZero"/>
        <c:crossBetween val="between"/>
      </c:valAx>
      <c:valAx>
        <c:axId val="-2078965512"/>
        <c:scaling>
          <c:orientation val="minMax"/>
          <c:max val="1.4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mg NP after 21 days</a:t>
                </a:r>
              </a:p>
            </c:rich>
          </c:tx>
          <c:overlay val="0"/>
        </c:title>
        <c:numFmt formatCode="0.00" sourceLinked="0"/>
        <c:majorTickMark val="out"/>
        <c:minorTickMark val="none"/>
        <c:tickLblPos val="nextTo"/>
        <c:crossAx val="-2078976552"/>
        <c:crosses val="max"/>
        <c:crossBetween val="between"/>
      </c:valAx>
      <c:catAx>
        <c:axId val="-2078976552"/>
        <c:scaling>
          <c:orientation val="minMax"/>
        </c:scaling>
        <c:delete val="1"/>
        <c:axPos val="b"/>
        <c:majorTickMark val="out"/>
        <c:minorTickMark val="none"/>
        <c:tickLblPos val="nextTo"/>
        <c:crossAx val="-2078965512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345433661190583"/>
          <c:y val="4.6775984080121798E-2"/>
          <c:w val="0.39206256457761801"/>
          <c:h val="9.5765773192871106E-2"/>
        </c:manualLayout>
      </c:layout>
      <c:overlay val="0"/>
      <c:txPr>
        <a:bodyPr/>
        <a:lstStyle/>
        <a:p>
          <a:pPr>
            <a:defRPr sz="5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700"/>
      </a:pPr>
      <a:endParaRPr lang="en-US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44728783902001"/>
          <c:y val="0.20282919180556999"/>
          <c:w val="0.719036908725459"/>
          <c:h val="0.58683437297610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'PLGAChi vs mgNP graph dail dose'!$I$10</c:f>
              <c:strCache>
                <c:ptCount val="1"/>
                <c:pt idx="0">
                  <c:v>PLGA/Chi 21 days (% daily dose)</c:v>
                </c:pt>
              </c:strCache>
            </c:strRef>
          </c:tx>
          <c:spPr>
            <a:pattFill prst="pct60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'PLGAChi vs mgNP graph dail dose'!$J$11:$P$11</c:f>
                <c:numCache>
                  <c:formatCode>General</c:formatCode>
                  <c:ptCount val="7"/>
                  <c:pt idx="0">
                    <c:v>17.800009627484311</c:v>
                  </c:pt>
                  <c:pt idx="1">
                    <c:v>18.121882779589431</c:v>
                  </c:pt>
                  <c:pt idx="2">
                    <c:v>5.87720962559903</c:v>
                  </c:pt>
                  <c:pt idx="3">
                    <c:v>1.2273679773026831</c:v>
                  </c:pt>
                  <c:pt idx="4">
                    <c:v>1.4997029658675629</c:v>
                  </c:pt>
                  <c:pt idx="5">
                    <c:v>2.8775996530851229</c:v>
                  </c:pt>
                  <c:pt idx="6">
                    <c:v>0.84829817623235104</c:v>
                  </c:pt>
                </c:numCache>
              </c:numRef>
            </c:plus>
            <c:minus>
              <c:numRef>
                <c:f>'PLGAChi vs mgNP graph dail dose'!$J$11:$P$11</c:f>
                <c:numCache>
                  <c:formatCode>General</c:formatCode>
                  <c:ptCount val="7"/>
                  <c:pt idx="0">
                    <c:v>17.800009627484311</c:v>
                  </c:pt>
                  <c:pt idx="1">
                    <c:v>18.121882779589431</c:v>
                  </c:pt>
                  <c:pt idx="2">
                    <c:v>5.87720962559903</c:v>
                  </c:pt>
                  <c:pt idx="3">
                    <c:v>1.2273679773026831</c:v>
                  </c:pt>
                  <c:pt idx="4">
                    <c:v>1.4997029658675629</c:v>
                  </c:pt>
                  <c:pt idx="5">
                    <c:v>2.8775996530851229</c:v>
                  </c:pt>
                  <c:pt idx="6">
                    <c:v>0.84829817623235104</c:v>
                  </c:pt>
                </c:numCache>
              </c:numRef>
            </c:minus>
          </c:errBars>
          <c:cat>
            <c:strRef>
              <c:f>'PLGAChi vs mgNP graph dail dose'!$J$1:$P$1</c:f>
              <c:strCache>
                <c:ptCount val="7"/>
                <c:pt idx="0">
                  <c:v>Int</c:v>
                </c:pt>
                <c:pt idx="1">
                  <c:v>Liver</c:v>
                </c:pt>
                <c:pt idx="2">
                  <c:v>Kidney</c:v>
                </c:pt>
                <c:pt idx="3">
                  <c:v>Spleen</c:v>
                </c:pt>
                <c:pt idx="4">
                  <c:v>Heart</c:v>
                </c:pt>
                <c:pt idx="5">
                  <c:v>Lung</c:v>
                </c:pt>
                <c:pt idx="6">
                  <c:v>Brain</c:v>
                </c:pt>
              </c:strCache>
            </c:strRef>
          </c:cat>
          <c:val>
            <c:numRef>
              <c:f>'PLGAChi vs mgNP graph dail dose'!$J$10:$P$10</c:f>
              <c:numCache>
                <c:formatCode>0.000</c:formatCode>
                <c:ptCount val="7"/>
                <c:pt idx="0">
                  <c:v>14.51690115218052</c:v>
                </c:pt>
                <c:pt idx="1">
                  <c:v>13.356387139323809</c:v>
                </c:pt>
                <c:pt idx="2">
                  <c:v>6.2714055747445103</c:v>
                </c:pt>
                <c:pt idx="3">
                  <c:v>0.94697227917320004</c:v>
                </c:pt>
                <c:pt idx="4">
                  <c:v>1.169528800031904</c:v>
                </c:pt>
                <c:pt idx="5">
                  <c:v>2.0305656018485898</c:v>
                </c:pt>
                <c:pt idx="6">
                  <c:v>0.234640031782999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8B-4154-B26A-7429A5BC0D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8817080"/>
        <c:axId val="-2110620888"/>
      </c:barChart>
      <c:lineChart>
        <c:grouping val="standard"/>
        <c:varyColors val="0"/>
        <c:ser>
          <c:idx val="1"/>
          <c:order val="1"/>
          <c:tx>
            <c:strRef>
              <c:f>'PLGAChi vs mgNP graph dail dose'!$I$12</c:f>
              <c:strCache>
                <c:ptCount val="1"/>
                <c:pt idx="0">
                  <c:v>PLGA/Chi 21 days (mg)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pattFill prst="pct80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'PLGAChi vs mgNP graph dail dose'!$J$13:$P$13</c:f>
                <c:numCache>
                  <c:formatCode>General</c:formatCode>
                  <c:ptCount val="7"/>
                  <c:pt idx="0">
                    <c:v>0.53400028882452999</c:v>
                  </c:pt>
                  <c:pt idx="1">
                    <c:v>0.54365648338768302</c:v>
                  </c:pt>
                  <c:pt idx="2">
                    <c:v>0.17631628876797101</c:v>
                  </c:pt>
                  <c:pt idx="3">
                    <c:v>3.6821039319080498E-2</c:v>
                  </c:pt>
                  <c:pt idx="4">
                    <c:v>4.4991088976026897E-2</c:v>
                  </c:pt>
                  <c:pt idx="5">
                    <c:v>8.6327989592553694E-2</c:v>
                  </c:pt>
                  <c:pt idx="6">
                    <c:v>2.54489452869705E-2</c:v>
                  </c:pt>
                </c:numCache>
              </c:numRef>
            </c:plus>
            <c:minus>
              <c:numRef>
                <c:f>'PLGAChi vs mgNP graph dail dose'!$J$13:$P$13</c:f>
                <c:numCache>
                  <c:formatCode>General</c:formatCode>
                  <c:ptCount val="7"/>
                  <c:pt idx="0">
                    <c:v>0.53400028882452999</c:v>
                  </c:pt>
                  <c:pt idx="1">
                    <c:v>0.54365648338768302</c:v>
                  </c:pt>
                  <c:pt idx="2">
                    <c:v>0.17631628876797101</c:v>
                  </c:pt>
                  <c:pt idx="3">
                    <c:v>3.6821039319080498E-2</c:v>
                  </c:pt>
                  <c:pt idx="4">
                    <c:v>4.4991088976026897E-2</c:v>
                  </c:pt>
                  <c:pt idx="5">
                    <c:v>8.6327989592553694E-2</c:v>
                  </c:pt>
                  <c:pt idx="6">
                    <c:v>2.54489452869705E-2</c:v>
                  </c:pt>
                </c:numCache>
              </c:numRef>
            </c:minus>
          </c:errBars>
          <c:cat>
            <c:strRef>
              <c:f>'PLGAChi vs mgNP graph dail dose'!$J$1:$P$1</c:f>
              <c:strCache>
                <c:ptCount val="7"/>
                <c:pt idx="0">
                  <c:v>Int</c:v>
                </c:pt>
                <c:pt idx="1">
                  <c:v>Liver</c:v>
                </c:pt>
                <c:pt idx="2">
                  <c:v>Kidney</c:v>
                </c:pt>
                <c:pt idx="3">
                  <c:v>Spleen</c:v>
                </c:pt>
                <c:pt idx="4">
                  <c:v>Heart</c:v>
                </c:pt>
                <c:pt idx="5">
                  <c:v>Lung</c:v>
                </c:pt>
                <c:pt idx="6">
                  <c:v>Brain</c:v>
                </c:pt>
              </c:strCache>
            </c:strRef>
          </c:cat>
          <c:val>
            <c:numRef>
              <c:f>'PLGAChi vs mgNP graph dail dose'!$J$12:$P$12</c:f>
              <c:numCache>
                <c:formatCode>0.000</c:formatCode>
                <c:ptCount val="7"/>
                <c:pt idx="0">
                  <c:v>0.43550703456541601</c:v>
                </c:pt>
                <c:pt idx="1">
                  <c:v>0.400691614179714</c:v>
                </c:pt>
                <c:pt idx="2">
                  <c:v>0.18814216724233501</c:v>
                </c:pt>
                <c:pt idx="3">
                  <c:v>2.8409168375196001E-2</c:v>
                </c:pt>
                <c:pt idx="4">
                  <c:v>3.5085864000957097E-2</c:v>
                </c:pt>
                <c:pt idx="5">
                  <c:v>6.0916968055457703E-2</c:v>
                </c:pt>
                <c:pt idx="6">
                  <c:v>7.0392009534899604E-3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8B-4154-B26A-7429A5BC0D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8947896"/>
        <c:axId val="-2078805880"/>
      </c:lineChart>
      <c:catAx>
        <c:axId val="-20788170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700"/>
                </a:pPr>
                <a:r>
                  <a:rPr lang="en-US" sz="700"/>
                  <a:t>Organ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-2110620888"/>
        <c:crosses val="autoZero"/>
        <c:auto val="1"/>
        <c:lblAlgn val="ctr"/>
        <c:lblOffset val="100"/>
        <c:noMultiLvlLbl val="0"/>
      </c:catAx>
      <c:valAx>
        <c:axId val="-2110620888"/>
        <c:scaling>
          <c:orientation val="minMax"/>
          <c:max val="50"/>
          <c:min val="0"/>
        </c:scaling>
        <c:delete val="0"/>
        <c:axPos val="l"/>
        <c:majorGridlines>
          <c:spPr>
            <a:ln>
              <a:solidFill>
                <a:schemeClr val="accent1">
                  <a:alpha val="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700"/>
                </a:pPr>
                <a:r>
                  <a:rPr lang="en-US" sz="700"/>
                  <a:t>% daily dose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-2078817080"/>
        <c:crosses val="autoZero"/>
        <c:crossBetween val="between"/>
      </c:valAx>
      <c:valAx>
        <c:axId val="-2078805880"/>
        <c:scaling>
          <c:orientation val="minMax"/>
          <c:max val="1.4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700"/>
                </a:pPr>
                <a:r>
                  <a:rPr lang="en-US" sz="700"/>
                  <a:t>mg NP after 21 days</a:t>
                </a:r>
              </a:p>
            </c:rich>
          </c:tx>
          <c:layout>
            <c:manualLayout>
              <c:xMode val="edge"/>
              <c:yMode val="edge"/>
              <c:x val="0.939563103362692"/>
              <c:y val="0.28559764949154898"/>
            </c:manualLayout>
          </c:layout>
          <c:overlay val="0"/>
        </c:title>
        <c:numFmt formatCode="0.00" sourceLinked="0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-2078947896"/>
        <c:crosses val="max"/>
        <c:crossBetween val="between"/>
      </c:valAx>
      <c:catAx>
        <c:axId val="-2078947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7880588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35756393608693599"/>
          <c:y val="6.0640828987285698E-2"/>
          <c:w val="0.46946115946033101"/>
          <c:h val="0.119014247940984"/>
        </c:manualLayout>
      </c:layout>
      <c:overlay val="0"/>
      <c:txPr>
        <a:bodyPr/>
        <a:lstStyle/>
        <a:p>
          <a:pPr>
            <a:defRPr sz="5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50DBEC-7B33-48B3-ABF4-6E6171110972}" type="doc">
      <dgm:prSet loTypeId="urn:microsoft.com/office/officeart/2005/8/layout/hChevron3" loCatId="process" qsTypeId="urn:microsoft.com/office/officeart/2005/8/quickstyle/simple1" qsCatId="simple" csTypeId="urn:microsoft.com/office/officeart/2005/8/colors/colorful1#26" csCatId="colorful" phldr="1"/>
      <dgm:spPr/>
    </dgm:pt>
    <dgm:pt modelId="{33B936B8-C5F7-492F-BF99-AED01C018025}">
      <dgm:prSet phldrT="[Text]"/>
      <dgm:spPr/>
      <dgm:t>
        <a:bodyPr/>
        <a:lstStyle/>
        <a:p>
          <a:r>
            <a:rPr lang="en-US" b="1" dirty="0" smtClean="0"/>
            <a:t>0 hrs</a:t>
          </a:r>
          <a:endParaRPr lang="en-US" b="1" dirty="0"/>
        </a:p>
      </dgm:t>
    </dgm:pt>
    <dgm:pt modelId="{BF32A241-11D3-4CEE-BE4F-24F7B5DA5E36}" type="parTrans" cxnId="{1EAE10F9-571B-4C71-AEDF-1A926B873A44}">
      <dgm:prSet/>
      <dgm:spPr/>
      <dgm:t>
        <a:bodyPr/>
        <a:lstStyle/>
        <a:p>
          <a:endParaRPr lang="en-US" b="1"/>
        </a:p>
      </dgm:t>
    </dgm:pt>
    <dgm:pt modelId="{9018D422-7B89-45AD-B386-FD2BDA3311B9}" type="sibTrans" cxnId="{1EAE10F9-571B-4C71-AEDF-1A926B873A44}">
      <dgm:prSet/>
      <dgm:spPr/>
      <dgm:t>
        <a:bodyPr/>
        <a:lstStyle/>
        <a:p>
          <a:endParaRPr lang="en-US" b="1"/>
        </a:p>
      </dgm:t>
    </dgm:pt>
    <dgm:pt modelId="{DD24B5F0-4706-44F4-A76F-ED1B4C6C3C1F}">
      <dgm:prSet phldrT="[Text]"/>
      <dgm:spPr/>
      <dgm:t>
        <a:bodyPr/>
        <a:lstStyle/>
        <a:p>
          <a:r>
            <a:rPr lang="en-US" b="1" dirty="0" smtClean="0"/>
            <a:t>6 hrs</a:t>
          </a:r>
          <a:endParaRPr lang="en-US" b="1" dirty="0"/>
        </a:p>
      </dgm:t>
    </dgm:pt>
    <dgm:pt modelId="{071F6D92-5E47-4FD7-AA54-7F0D0E693F46}" type="parTrans" cxnId="{46346575-D75C-47DF-A294-EEEF76BBA3C5}">
      <dgm:prSet/>
      <dgm:spPr/>
      <dgm:t>
        <a:bodyPr/>
        <a:lstStyle/>
        <a:p>
          <a:endParaRPr lang="en-US" b="1"/>
        </a:p>
      </dgm:t>
    </dgm:pt>
    <dgm:pt modelId="{E296B22E-E4D1-445C-B00E-4E1ED3541C35}" type="sibTrans" cxnId="{46346575-D75C-47DF-A294-EEEF76BBA3C5}">
      <dgm:prSet/>
      <dgm:spPr/>
      <dgm:t>
        <a:bodyPr/>
        <a:lstStyle/>
        <a:p>
          <a:endParaRPr lang="en-US" b="1"/>
        </a:p>
      </dgm:t>
    </dgm:pt>
    <dgm:pt modelId="{61B0E4A5-6989-4610-AB0E-5D58B9FB2449}">
      <dgm:prSet phldrT="[Text]"/>
      <dgm:spPr/>
      <dgm:t>
        <a:bodyPr/>
        <a:lstStyle/>
        <a:p>
          <a:r>
            <a:rPr lang="en-US" b="1" dirty="0" smtClean="0"/>
            <a:t>24 hrs</a:t>
          </a:r>
          <a:endParaRPr lang="en-US" b="1" dirty="0"/>
        </a:p>
      </dgm:t>
    </dgm:pt>
    <dgm:pt modelId="{BF019152-A458-4A93-81A6-B63247A96674}" type="parTrans" cxnId="{E0EFE59E-D296-4FA3-944D-D7B3602884D7}">
      <dgm:prSet/>
      <dgm:spPr/>
      <dgm:t>
        <a:bodyPr/>
        <a:lstStyle/>
        <a:p>
          <a:endParaRPr lang="en-US" b="1"/>
        </a:p>
      </dgm:t>
    </dgm:pt>
    <dgm:pt modelId="{294434C8-02C1-41B7-953D-E7BE4ACD9FB3}" type="sibTrans" cxnId="{E0EFE59E-D296-4FA3-944D-D7B3602884D7}">
      <dgm:prSet/>
      <dgm:spPr/>
      <dgm:t>
        <a:bodyPr/>
        <a:lstStyle/>
        <a:p>
          <a:endParaRPr lang="en-US" b="1"/>
        </a:p>
      </dgm:t>
    </dgm:pt>
    <dgm:pt modelId="{02E19803-2577-4974-AC65-E1025A27913F}" type="pres">
      <dgm:prSet presAssocID="{2050DBEC-7B33-48B3-ABF4-6E6171110972}" presName="Name0" presStyleCnt="0">
        <dgm:presLayoutVars>
          <dgm:dir/>
          <dgm:resizeHandles val="exact"/>
        </dgm:presLayoutVars>
      </dgm:prSet>
      <dgm:spPr/>
    </dgm:pt>
    <dgm:pt modelId="{3774FA5F-BDEF-4250-A881-33E2E025F0EA}" type="pres">
      <dgm:prSet presAssocID="{33B936B8-C5F7-492F-BF99-AED01C018025}" presName="parTxOnly" presStyleLbl="node1" presStyleIdx="0" presStyleCnt="3" custLinFactNeighborX="-572" custLinFactNeighborY="37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08C00E-0DD2-4B23-9ECB-BF4B2C0A0EFE}" type="pres">
      <dgm:prSet presAssocID="{9018D422-7B89-45AD-B386-FD2BDA3311B9}" presName="parSpace" presStyleCnt="0"/>
      <dgm:spPr/>
    </dgm:pt>
    <dgm:pt modelId="{37FF3D75-99E5-4A62-81A5-099B39344CB6}" type="pres">
      <dgm:prSet presAssocID="{DD24B5F0-4706-44F4-A76F-ED1B4C6C3C1F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679D5D-A5B0-4F63-86DF-7A1539B6173B}" type="pres">
      <dgm:prSet presAssocID="{E296B22E-E4D1-445C-B00E-4E1ED3541C35}" presName="parSpace" presStyleCnt="0"/>
      <dgm:spPr/>
    </dgm:pt>
    <dgm:pt modelId="{242D20B3-5FC0-4EDD-BA7E-F53B5C076F61}" type="pres">
      <dgm:prSet presAssocID="{61B0E4A5-6989-4610-AB0E-5D58B9FB2449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EFE59E-D296-4FA3-944D-D7B3602884D7}" srcId="{2050DBEC-7B33-48B3-ABF4-6E6171110972}" destId="{61B0E4A5-6989-4610-AB0E-5D58B9FB2449}" srcOrd="2" destOrd="0" parTransId="{BF019152-A458-4A93-81A6-B63247A96674}" sibTransId="{294434C8-02C1-41B7-953D-E7BE4ACD9FB3}"/>
    <dgm:cxn modelId="{1EAE10F9-571B-4C71-AEDF-1A926B873A44}" srcId="{2050DBEC-7B33-48B3-ABF4-6E6171110972}" destId="{33B936B8-C5F7-492F-BF99-AED01C018025}" srcOrd="0" destOrd="0" parTransId="{BF32A241-11D3-4CEE-BE4F-24F7B5DA5E36}" sibTransId="{9018D422-7B89-45AD-B386-FD2BDA3311B9}"/>
    <dgm:cxn modelId="{5E869555-E5F5-B747-990A-2DD516B360EA}" type="presOf" srcId="{2050DBEC-7B33-48B3-ABF4-6E6171110972}" destId="{02E19803-2577-4974-AC65-E1025A27913F}" srcOrd="0" destOrd="0" presId="urn:microsoft.com/office/officeart/2005/8/layout/hChevron3"/>
    <dgm:cxn modelId="{B15C80F2-A14F-5A4D-80A8-B02EB4E306A3}" type="presOf" srcId="{61B0E4A5-6989-4610-AB0E-5D58B9FB2449}" destId="{242D20B3-5FC0-4EDD-BA7E-F53B5C076F61}" srcOrd="0" destOrd="0" presId="urn:microsoft.com/office/officeart/2005/8/layout/hChevron3"/>
    <dgm:cxn modelId="{BFA1331C-F29A-4044-B1FA-930696185AED}" type="presOf" srcId="{DD24B5F0-4706-44F4-A76F-ED1B4C6C3C1F}" destId="{37FF3D75-99E5-4A62-81A5-099B39344CB6}" srcOrd="0" destOrd="0" presId="urn:microsoft.com/office/officeart/2005/8/layout/hChevron3"/>
    <dgm:cxn modelId="{46346575-D75C-47DF-A294-EEEF76BBA3C5}" srcId="{2050DBEC-7B33-48B3-ABF4-6E6171110972}" destId="{DD24B5F0-4706-44F4-A76F-ED1B4C6C3C1F}" srcOrd="1" destOrd="0" parTransId="{071F6D92-5E47-4FD7-AA54-7F0D0E693F46}" sibTransId="{E296B22E-E4D1-445C-B00E-4E1ED3541C35}"/>
    <dgm:cxn modelId="{3199B527-00F6-454C-8E4B-93E4755117A0}" type="presOf" srcId="{33B936B8-C5F7-492F-BF99-AED01C018025}" destId="{3774FA5F-BDEF-4250-A881-33E2E025F0EA}" srcOrd="0" destOrd="0" presId="urn:microsoft.com/office/officeart/2005/8/layout/hChevron3"/>
    <dgm:cxn modelId="{D6686B79-5044-3649-BCBF-8519531BC480}" type="presParOf" srcId="{02E19803-2577-4974-AC65-E1025A27913F}" destId="{3774FA5F-BDEF-4250-A881-33E2E025F0EA}" srcOrd="0" destOrd="0" presId="urn:microsoft.com/office/officeart/2005/8/layout/hChevron3"/>
    <dgm:cxn modelId="{BF77F757-E28B-7C4E-9C03-B958DF750855}" type="presParOf" srcId="{02E19803-2577-4974-AC65-E1025A27913F}" destId="{B408C00E-0DD2-4B23-9ECB-BF4B2C0A0EFE}" srcOrd="1" destOrd="0" presId="urn:microsoft.com/office/officeart/2005/8/layout/hChevron3"/>
    <dgm:cxn modelId="{2052E9F2-19C4-5E4F-82C7-6C45C729E2C4}" type="presParOf" srcId="{02E19803-2577-4974-AC65-E1025A27913F}" destId="{37FF3D75-99E5-4A62-81A5-099B39344CB6}" srcOrd="2" destOrd="0" presId="urn:microsoft.com/office/officeart/2005/8/layout/hChevron3"/>
    <dgm:cxn modelId="{D49CCFBE-B0A8-054D-AE8B-0F5D1A6657E8}" type="presParOf" srcId="{02E19803-2577-4974-AC65-E1025A27913F}" destId="{10679D5D-A5B0-4F63-86DF-7A1539B6173B}" srcOrd="3" destOrd="0" presId="urn:microsoft.com/office/officeart/2005/8/layout/hChevron3"/>
    <dgm:cxn modelId="{8D444CB8-98B1-EF48-ABE4-54E8BAC9F401}" type="presParOf" srcId="{02E19803-2577-4974-AC65-E1025A27913F}" destId="{242D20B3-5FC0-4EDD-BA7E-F53B5C076F61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4FA5F-BDEF-4250-A881-33E2E025F0EA}">
      <dsp:nvSpPr>
        <dsp:cNvPr id="0" name=""/>
        <dsp:cNvSpPr/>
      </dsp:nvSpPr>
      <dsp:spPr>
        <a:xfrm>
          <a:off x="0" y="0"/>
          <a:ext cx="2781783" cy="30480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0 hrs</a:t>
          </a:r>
          <a:endParaRPr lang="en-US" sz="1500" b="1" kern="1200" dirty="0"/>
        </a:p>
      </dsp:txBody>
      <dsp:txXfrm>
        <a:off x="0" y="0"/>
        <a:ext cx="2705583" cy="304800"/>
      </dsp:txXfrm>
    </dsp:sp>
    <dsp:sp modelId="{37FF3D75-99E5-4A62-81A5-099B39344CB6}">
      <dsp:nvSpPr>
        <dsp:cNvPr id="0" name=""/>
        <dsp:cNvSpPr/>
      </dsp:nvSpPr>
      <dsp:spPr>
        <a:xfrm>
          <a:off x="2228608" y="0"/>
          <a:ext cx="2781783" cy="30480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6 hrs</a:t>
          </a:r>
          <a:endParaRPr lang="en-US" sz="1500" b="1" kern="1200" dirty="0"/>
        </a:p>
      </dsp:txBody>
      <dsp:txXfrm>
        <a:off x="2381008" y="0"/>
        <a:ext cx="2476983" cy="304800"/>
      </dsp:txXfrm>
    </dsp:sp>
    <dsp:sp modelId="{242D20B3-5FC0-4EDD-BA7E-F53B5C076F61}">
      <dsp:nvSpPr>
        <dsp:cNvPr id="0" name=""/>
        <dsp:cNvSpPr/>
      </dsp:nvSpPr>
      <dsp:spPr>
        <a:xfrm>
          <a:off x="4454035" y="0"/>
          <a:ext cx="2781783" cy="30480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24 hrs</a:t>
          </a:r>
          <a:endParaRPr lang="en-US" sz="1500" b="1" kern="1200" dirty="0"/>
        </a:p>
      </dsp:txBody>
      <dsp:txXfrm>
        <a:off x="4606435" y="0"/>
        <a:ext cx="2476983" cy="30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0.1484</cdr:x>
      <cdr:y>0.13979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0" y="0"/>
          <a:ext cx="397565" cy="2067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b="1"/>
            <a:t>(a)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0.14488</cdr:x>
      <cdr:y>0.16561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0" y="0"/>
          <a:ext cx="390525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b="1"/>
            <a:t>(d)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0.16061</cdr:x>
      <cdr:y>0.13616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0" y="0"/>
          <a:ext cx="421420" cy="2067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b="1"/>
            <a:t>(b)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0.15439</cdr:x>
      <cdr:y>0.15951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0" y="0"/>
          <a:ext cx="41910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b="1"/>
            <a:t>(e)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0.13032</cdr:x>
      <cdr:y>0.13815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0" y="-2695492"/>
          <a:ext cx="365760" cy="1987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b="1"/>
            <a:t>(c)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0.01299</cdr:y>
    </cdr:from>
    <cdr:to>
      <cdr:x>0.19298</cdr:x>
      <cdr:y>0.17532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0" y="19050"/>
          <a:ext cx="523875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b="1"/>
            <a:t>(f)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56009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56009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DC3F5B8F-C4F9-484F-A368-24F55A34206E}" type="datetimeFigureOut">
              <a:rPr lang="en-US" smtClean="0"/>
              <a:pPr/>
              <a:t>10/4/2018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62596"/>
            <a:ext cx="2982119" cy="456009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662596"/>
            <a:ext cx="2982119" cy="456009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45140C99-F0D8-48EF-BEA0-01204D1E0F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684353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56009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56009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4F73DC05-8CE1-4E33-92C0-1E039721D54C}" type="datetimeFigureOut">
              <a:rPr lang="en-US" smtClean="0"/>
              <a:pPr/>
              <a:t>10/4/2018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84213"/>
            <a:ext cx="4559300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332089"/>
            <a:ext cx="5505450" cy="4104085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62596"/>
            <a:ext cx="2982119" cy="456009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662596"/>
            <a:ext cx="2982119" cy="456009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C50D6CA7-C4B1-487F-B0E0-75F8520239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0852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73DC05-8CE1-4E33-92C0-1E039721D54C}" type="datetimeFigureOut">
              <a:rPr lang="en-US" smtClean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6CA7-C4B1-487F-B0E0-75F8520239F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216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73DC05-8CE1-4E33-92C0-1E039721D54C}" type="datetimeFigureOut">
              <a:rPr lang="en-US" smtClean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6CA7-C4B1-487F-B0E0-75F8520239F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74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790A5-1CE4-6042-8C98-8072316FC6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64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73DC05-8CE1-4E33-92C0-1E039721D54C}" type="datetimeFigureOut">
              <a:rPr lang="en-US" smtClean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6CA7-C4B1-487F-B0E0-75F8520239F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759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790A5-1CE4-6042-8C98-8072316FC6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98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73DC05-8CE1-4E33-92C0-1E039721D54C}" type="datetimeFigureOut">
              <a:rPr lang="en-US" smtClean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6CA7-C4B1-487F-B0E0-75F8520239F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585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73DC05-8CE1-4E33-92C0-1E039721D54C}" type="datetimeFigureOut">
              <a:rPr lang="en-US" smtClean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6CA7-C4B1-487F-B0E0-75F8520239F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84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73DC05-8CE1-4E33-92C0-1E039721D54C}" type="datetimeFigureOut">
              <a:rPr lang="en-US" smtClean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6CA7-C4B1-487F-B0E0-75F8520239F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868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73DC05-8CE1-4E33-92C0-1E039721D54C}" type="datetimeFigureOut">
              <a:rPr lang="en-US" smtClean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6CA7-C4B1-487F-B0E0-75F8520239F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608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73DC05-8CE1-4E33-92C0-1E039721D54C}" type="datetimeFigureOut">
              <a:rPr lang="en-US" smtClean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D6CA7-C4B1-487F-B0E0-75F8520239F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425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4370-E14D-CF43-806E-B47568782F0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4370-E14D-CF43-806E-B47568782F0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B474-D387-4AB9-BB1F-DDE9AC47E8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4370-E14D-CF43-806E-B47568782F0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B474-D387-4AB9-BB1F-DDE9AC47E8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52400" y="236538"/>
            <a:ext cx="7800393" cy="365125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The Ohio State University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6CB474-D387-4AB9-BB1F-DDE9AC47E8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4370-E14D-CF43-806E-B47568782F0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B474-D387-4AB9-BB1F-DDE9AC47E8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4370-E14D-CF43-806E-B47568782F0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B474-D387-4AB9-BB1F-DDE9AC47E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 September 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Ohio State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B474-D387-4AB9-BB1F-DDE9AC47E8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4370-E14D-CF43-806E-B47568782F0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B474-D387-4AB9-BB1F-DDE9AC47E81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4370-E14D-CF43-806E-B47568782F0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B474-D387-4AB9-BB1F-DDE9AC47E8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4370-E14D-CF43-806E-B47568782F0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57BBD-9057-F64A-AA3D-1EF98B2C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4370-E14D-CF43-806E-B47568782F0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4370-E14D-CF43-806E-B47568782F0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B474-D387-4AB9-BB1F-DDE9AC47E8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1254370-E14D-CF43-806E-B47568782F00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36CB474-D387-4AB9-BB1F-DDE9AC47E8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54" r:id="rId4"/>
    <p:sldLayoutId id="2147484255" r:id="rId5"/>
    <p:sldLayoutId id="2147484256" r:id="rId6"/>
    <p:sldLayoutId id="2147484257" r:id="rId7"/>
    <p:sldLayoutId id="2147484258" r:id="rId8"/>
    <p:sldLayoutId id="2147484259" r:id="rId9"/>
    <p:sldLayoutId id="2147484260" r:id="rId10"/>
    <p:sldLayoutId id="2147484261" r:id="rId11"/>
    <p:sldLayoutId id="2147484262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39.tiff"/><Relationship Id="rId4" Type="http://schemas.openxmlformats.org/officeDocument/2006/relationships/image" Target="../media/image34.jpeg"/><Relationship Id="rId9" Type="http://schemas.openxmlformats.org/officeDocument/2006/relationships/image" Target="../media/image38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diagramData" Target="../diagrams/data1.xml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11" Type="http://schemas.microsoft.com/office/2007/relationships/diagramDrawing" Target="../diagrams/drawing1.xml"/><Relationship Id="rId5" Type="http://schemas.openxmlformats.org/officeDocument/2006/relationships/slide" Target="slide9.xml"/><Relationship Id="rId10" Type="http://schemas.openxmlformats.org/officeDocument/2006/relationships/diagramColors" Target="../diagrams/colors1.xml"/><Relationship Id="rId4" Type="http://schemas.openxmlformats.org/officeDocument/2006/relationships/image" Target="../media/image14.jpe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tiff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tiff"/><Relationship Id="rId11" Type="http://schemas.openxmlformats.org/officeDocument/2006/relationships/image" Target="../media/image28.tiff"/><Relationship Id="rId5" Type="http://schemas.openxmlformats.org/officeDocument/2006/relationships/image" Target="../media/image22.tiff"/><Relationship Id="rId10" Type="http://schemas.openxmlformats.org/officeDocument/2006/relationships/image" Target="../media/image27.png"/><Relationship Id="rId4" Type="http://schemas.openxmlformats.org/officeDocument/2006/relationships/image" Target="../media/image21.tiff"/><Relationship Id="rId9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 flipH="1">
            <a:off x="253996" y="6122894"/>
            <a:ext cx="8177741" cy="58477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Washington DC, October 8-10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19703" y="1316729"/>
            <a:ext cx="9714441" cy="276430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QEEN </a:t>
            </a:r>
            <a:r>
              <a:rPr lang="en-US" sz="4400" dirty="0">
                <a:solidFill>
                  <a:schemeClr val="bg1"/>
                </a:solidFill>
              </a:rPr>
              <a:t>II: 2nd Quantifying Exposure to Engineered </a:t>
            </a:r>
            <a:r>
              <a:rPr lang="en-US" sz="4400" dirty="0" err="1">
                <a:solidFill>
                  <a:schemeClr val="bg1"/>
                </a:solidFill>
              </a:rPr>
              <a:t>Nanomaterials</a:t>
            </a:r>
            <a:r>
              <a:rPr lang="en-US" sz="4400" dirty="0">
                <a:solidFill>
                  <a:schemeClr val="bg1"/>
                </a:solidFill>
              </a:rPr>
              <a:t> from Manufactured Products </a:t>
            </a:r>
            <a:r>
              <a:rPr lang="en-US" sz="4400" dirty="0" smtClean="0">
                <a:solidFill>
                  <a:schemeClr val="bg1"/>
                </a:solidFill>
              </a:rPr>
              <a:t>Workshop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rgbClr val="800000"/>
                </a:solidFill>
              </a:rPr>
              <a:t>Session </a:t>
            </a:r>
            <a:r>
              <a:rPr lang="en-US" sz="4400" dirty="0">
                <a:solidFill>
                  <a:srgbClr val="800000"/>
                </a:solidFill>
              </a:rPr>
              <a:t>B. Consumer Exposure: Food, Food Contact, and Personal Care </a:t>
            </a:r>
            <a:r>
              <a:rPr lang="en-US" sz="4400" dirty="0" smtClean="0">
                <a:solidFill>
                  <a:srgbClr val="800000"/>
                </a:solidFill>
              </a:rPr>
              <a:t>Products </a:t>
            </a:r>
            <a:r>
              <a:rPr lang="en-US" sz="4400" dirty="0">
                <a:solidFill>
                  <a:schemeClr val="bg1"/>
                </a:solidFill>
              </a:rPr>
              <a:t/>
            </a:r>
            <a:br>
              <a:rPr lang="en-US" sz="4400" dirty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169331" y="3315001"/>
            <a:ext cx="87545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Cytotoxicity, </a:t>
            </a:r>
            <a:r>
              <a:rPr lang="en-US" sz="3200" dirty="0" err="1" smtClean="0">
                <a:solidFill>
                  <a:schemeClr val="bg1"/>
                </a:solidFill>
              </a:rPr>
              <a:t>hemotoxicity</a:t>
            </a:r>
            <a:r>
              <a:rPr lang="en-US" sz="3200" dirty="0" smtClean="0">
                <a:solidFill>
                  <a:schemeClr val="bg1"/>
                </a:solidFill>
              </a:rPr>
              <a:t>, and in-vivo toxicity of surface modified PLGA nanoparticles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Cristina M. Sabliov, LSU Alumni Professor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652" y="5706532"/>
            <a:ext cx="1654343" cy="12407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55162"/>
            <a:ext cx="1402291" cy="8028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6732" y="4773231"/>
            <a:ext cx="1257300" cy="12573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757" y="4950259"/>
            <a:ext cx="2015067" cy="10462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3462" y="4771511"/>
            <a:ext cx="3420533" cy="116511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B474-D387-4AB9-BB1F-DDE9AC47E81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5433"/>
            <a:ext cx="9144000" cy="55589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799" y="1002553"/>
            <a:ext cx="956734" cy="844177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14" name="Picture 13" descr="D:\doktori\zein\surfactants\36582803_1916671395050430_8212184543210242048_n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174" y="988110"/>
            <a:ext cx="1954559" cy="8441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12251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4629150"/>
            <a:ext cx="90932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In-vivo </a:t>
            </a:r>
            <a:r>
              <a:rPr lang="en-US" dirty="0" err="1" smtClean="0"/>
              <a:t>biodistribution</a:t>
            </a:r>
            <a:endParaRPr lang="en-US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8716296"/>
              </p:ext>
            </p:extLst>
          </p:nvPr>
        </p:nvGraphicFramePr>
        <p:xfrm>
          <a:off x="457200" y="12700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PLGA-Chi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4300" y="660400"/>
            <a:ext cx="80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7 days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4300" y="2235200"/>
            <a:ext cx="922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14 days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4300" y="3835400"/>
            <a:ext cx="922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21 days</a:t>
            </a:r>
            <a:endParaRPr lang="en-US" b="1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28115609"/>
              </p:ext>
            </p:extLst>
          </p:nvPr>
        </p:nvGraphicFramePr>
        <p:xfrm>
          <a:off x="1350857" y="475509"/>
          <a:ext cx="2750820" cy="1478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298640598"/>
              </p:ext>
            </p:extLst>
          </p:nvPr>
        </p:nvGraphicFramePr>
        <p:xfrm>
          <a:off x="5459412" y="475509"/>
          <a:ext cx="2695575" cy="1495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244671985"/>
              </p:ext>
            </p:extLst>
          </p:nvPr>
        </p:nvGraphicFramePr>
        <p:xfrm>
          <a:off x="1350857" y="2192020"/>
          <a:ext cx="2806700" cy="1534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279298105"/>
              </p:ext>
            </p:extLst>
          </p:nvPr>
        </p:nvGraphicFramePr>
        <p:xfrm>
          <a:off x="5459412" y="2173605"/>
          <a:ext cx="2714625" cy="155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344612618"/>
              </p:ext>
            </p:extLst>
          </p:nvPr>
        </p:nvGraphicFramePr>
        <p:xfrm>
          <a:off x="1350857" y="3848947"/>
          <a:ext cx="2806700" cy="1454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4196437266"/>
              </p:ext>
            </p:extLst>
          </p:nvPr>
        </p:nvGraphicFramePr>
        <p:xfrm>
          <a:off x="5459412" y="3836882"/>
          <a:ext cx="2714625" cy="146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5000" y="6362700"/>
            <a:ext cx="7895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000" dirty="0" smtClean="0">
                <a:latin typeface="+mj-lt"/>
              </a:rPr>
              <a:t>Navarro, S. T. Morgan, C. E. </a:t>
            </a:r>
            <a:r>
              <a:rPr lang="en-US" sz="1000" dirty="0" err="1" smtClean="0">
                <a:latin typeface="+mj-lt"/>
              </a:rPr>
              <a:t>Astete</a:t>
            </a:r>
            <a:r>
              <a:rPr lang="en-US" sz="1000" dirty="0" smtClean="0">
                <a:latin typeface="+mj-lt"/>
              </a:rPr>
              <a:t>, R. Stout, D. </a:t>
            </a:r>
            <a:r>
              <a:rPr lang="en-US" sz="1000" dirty="0" err="1" smtClean="0">
                <a:latin typeface="+mj-lt"/>
              </a:rPr>
              <a:t>Coulon</a:t>
            </a:r>
            <a:r>
              <a:rPr lang="en-US" sz="1000" dirty="0" smtClean="0">
                <a:latin typeface="+mj-lt"/>
              </a:rPr>
              <a:t>, P. </a:t>
            </a:r>
            <a:r>
              <a:rPr lang="en-US" sz="1000" dirty="0" err="1" smtClean="0">
                <a:latin typeface="+mj-lt"/>
              </a:rPr>
              <a:t>Mottram</a:t>
            </a:r>
            <a:r>
              <a:rPr lang="en-US" sz="1000" baseline="30000" dirty="0" smtClean="0">
                <a:latin typeface="+mj-lt"/>
              </a:rPr>
              <a:t> </a:t>
            </a:r>
            <a:r>
              <a:rPr lang="en-US" sz="1000" dirty="0" smtClean="0">
                <a:latin typeface="+mj-lt"/>
              </a:rPr>
              <a:t>and C. M. </a:t>
            </a:r>
            <a:r>
              <a:rPr lang="en-US" sz="1000" b="1" dirty="0" smtClean="0">
                <a:latin typeface="+mj-lt"/>
              </a:rPr>
              <a:t>Sabliov</a:t>
            </a:r>
            <a:r>
              <a:rPr lang="en-US" sz="1000" dirty="0" smtClean="0">
                <a:latin typeface="+mj-lt"/>
              </a:rPr>
              <a:t>. 2016.. </a:t>
            </a:r>
            <a:r>
              <a:rPr lang="en-US" sz="1000" i="1" u="sng" dirty="0" smtClean="0">
                <a:latin typeface="+mj-lt"/>
              </a:rPr>
              <a:t>Nanomedicine</a:t>
            </a:r>
            <a:r>
              <a:rPr lang="en-US" sz="1000" i="1" dirty="0" smtClean="0">
                <a:latin typeface="+mj-lt"/>
              </a:rPr>
              <a:t>.</a:t>
            </a:r>
            <a:r>
              <a:rPr lang="en-US" sz="1000" dirty="0" smtClean="0">
                <a:latin typeface="+mj-lt"/>
              </a:rPr>
              <a:t>11(13):1653-1669. (</a:t>
            </a:r>
            <a:r>
              <a:rPr lang="en-US" sz="1000" dirty="0" err="1" smtClean="0">
                <a:latin typeface="+mj-lt"/>
              </a:rPr>
              <a:t>doi</a:t>
            </a:r>
            <a:r>
              <a:rPr lang="en-US" sz="1000" dirty="0" smtClean="0">
                <a:latin typeface="+mj-lt"/>
              </a:rPr>
              <a:t>: 10.2217/nnm-2016-0022)</a:t>
            </a:r>
          </a:p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808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007169"/>
            <a:ext cx="1790700" cy="59436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Liver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534851"/>
            <a:ext cx="1790700" cy="59436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Spleen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926571"/>
            <a:ext cx="17907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Intestinal</a:t>
            </a:r>
          </a:p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 villi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974344" y="668890"/>
            <a:ext cx="3582588" cy="6149676"/>
            <a:chOff x="17277347" y="1443788"/>
            <a:chExt cx="19009895" cy="24307196"/>
          </a:xfrm>
          <a:solidFill>
            <a:schemeClr val="bg1"/>
          </a:solidFill>
        </p:grpSpPr>
        <p:pic>
          <p:nvPicPr>
            <p:cNvPr id="19" name="Picture 18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77347" y="1443789"/>
              <a:ext cx="9432758" cy="6015789"/>
            </a:xfrm>
            <a:prstGeom prst="rect">
              <a:avLst/>
            </a:prstGeom>
            <a:grpFill/>
            <a:ln>
              <a:solidFill>
                <a:schemeClr val="bg2"/>
              </a:solidFill>
            </a:ln>
          </p:spPr>
        </p:pic>
        <p:pic>
          <p:nvPicPr>
            <p:cNvPr id="20" name="Picture 19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77347" y="7555832"/>
              <a:ext cx="9432758" cy="5967664"/>
            </a:xfrm>
            <a:prstGeom prst="rect">
              <a:avLst/>
            </a:prstGeom>
            <a:grpFill/>
            <a:ln>
              <a:solidFill>
                <a:schemeClr val="bg2"/>
              </a:solidFill>
            </a:ln>
          </p:spPr>
        </p:pic>
        <p:grpSp>
          <p:nvGrpSpPr>
            <p:cNvPr id="21" name="Group 20"/>
            <p:cNvGrpSpPr/>
            <p:nvPr/>
          </p:nvGrpSpPr>
          <p:grpSpPr>
            <a:xfrm>
              <a:off x="27095116" y="7555832"/>
              <a:ext cx="9192126" cy="5967664"/>
              <a:chOff x="1686560" y="0"/>
              <a:chExt cx="8981440" cy="6736080"/>
            </a:xfrm>
            <a:grpFill/>
          </p:grpSpPr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6560" y="0"/>
                <a:ext cx="8981440" cy="6736080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</p:pic>
          <p:sp>
            <p:nvSpPr>
              <p:cNvPr id="53" name="Right Arrow 52"/>
              <p:cNvSpPr/>
              <p:nvPr/>
            </p:nvSpPr>
            <p:spPr>
              <a:xfrm>
                <a:off x="6963621" y="3857582"/>
                <a:ext cx="1278613" cy="161924"/>
              </a:xfrm>
              <a:prstGeom prst="rightArrow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27095116" y="1443788"/>
              <a:ext cx="9192126" cy="6015790"/>
              <a:chOff x="1524000" y="0"/>
              <a:chExt cx="9144000" cy="6858000"/>
            </a:xfrm>
            <a:grpFill/>
          </p:grpSpPr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4000" y="0"/>
                <a:ext cx="9144000" cy="6858000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</p:pic>
          <p:sp>
            <p:nvSpPr>
              <p:cNvPr id="49" name="Right Arrow 48"/>
              <p:cNvSpPr/>
              <p:nvPr/>
            </p:nvSpPr>
            <p:spPr>
              <a:xfrm>
                <a:off x="2066240" y="3533775"/>
                <a:ext cx="1848536" cy="100013"/>
              </a:xfrm>
              <a:prstGeom prst="rightArrow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Left Arrow 49"/>
              <p:cNvSpPr/>
              <p:nvPr/>
            </p:nvSpPr>
            <p:spPr>
              <a:xfrm>
                <a:off x="5324475" y="3009901"/>
                <a:ext cx="2027676" cy="104773"/>
              </a:xfrm>
              <a:prstGeom prst="leftArrow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Right Arrow 50"/>
              <p:cNvSpPr/>
              <p:nvPr/>
            </p:nvSpPr>
            <p:spPr>
              <a:xfrm>
                <a:off x="5324475" y="4067176"/>
                <a:ext cx="2019301" cy="180974"/>
              </a:xfrm>
              <a:prstGeom prst="rightArrow">
                <a:avLst/>
              </a:prstGeom>
              <a:grpFill/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7277348" y="13783929"/>
              <a:ext cx="9432756" cy="5971924"/>
              <a:chOff x="1524000" y="8416"/>
              <a:chExt cx="8916537" cy="6605516"/>
            </a:xfrm>
            <a:grpFill/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4000" y="8416"/>
                <a:ext cx="8916537" cy="6605516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</p:pic>
          <p:sp>
            <p:nvSpPr>
              <p:cNvPr id="46" name="Left Arrow 45"/>
              <p:cNvSpPr/>
              <p:nvPr/>
            </p:nvSpPr>
            <p:spPr>
              <a:xfrm>
                <a:off x="3819523" y="1247775"/>
                <a:ext cx="1491339" cy="242887"/>
              </a:xfrm>
              <a:prstGeom prst="leftArrow">
                <a:avLst/>
              </a:prstGeom>
              <a:solidFill>
                <a:srgbClr val="003399"/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Left Arrow 46"/>
              <p:cNvSpPr/>
              <p:nvPr/>
            </p:nvSpPr>
            <p:spPr>
              <a:xfrm rot="10800000">
                <a:off x="1524000" y="1347782"/>
                <a:ext cx="1809749" cy="142880"/>
              </a:xfrm>
              <a:prstGeom prst="leftArrow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3">
                    <a:lumMod val="9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7095115" y="13783929"/>
              <a:ext cx="9144000" cy="5971924"/>
              <a:chOff x="1444431" y="-32126"/>
              <a:chExt cx="9144000" cy="6858000"/>
            </a:xfrm>
            <a:grpFill/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colorTemperature colorTemp="7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4431" y="-32126"/>
                <a:ext cx="9144000" cy="6858000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</p:pic>
          <p:sp>
            <p:nvSpPr>
              <p:cNvPr id="42" name="Right Arrow 41"/>
              <p:cNvSpPr/>
              <p:nvPr/>
            </p:nvSpPr>
            <p:spPr>
              <a:xfrm>
                <a:off x="3135247" y="5406628"/>
                <a:ext cx="1474854" cy="82153"/>
              </a:xfrm>
              <a:prstGeom prst="rightArrow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Left Arrow 42"/>
              <p:cNvSpPr/>
              <p:nvPr/>
            </p:nvSpPr>
            <p:spPr>
              <a:xfrm>
                <a:off x="6677024" y="5695950"/>
                <a:ext cx="1252469" cy="76200"/>
              </a:xfrm>
              <a:prstGeom prst="leftArrow">
                <a:avLst/>
              </a:prstGeom>
              <a:solidFill>
                <a:srgbClr val="003399"/>
              </a:solidFill>
              <a:ln w="12700" cap="flat" cmpd="sng" algn="ctr">
                <a:solidFill>
                  <a:srgbClr val="003399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Right Arrow 43"/>
              <p:cNvSpPr/>
              <p:nvPr/>
            </p:nvSpPr>
            <p:spPr>
              <a:xfrm>
                <a:off x="5434642" y="5303043"/>
                <a:ext cx="1410641" cy="185737"/>
              </a:xfrm>
              <a:prstGeom prst="rightArrow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bg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7277347" y="19938384"/>
              <a:ext cx="9432757" cy="5812600"/>
              <a:chOff x="1524000" y="0"/>
              <a:chExt cx="9144000" cy="6858000"/>
            </a:xfrm>
            <a:grpFill/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4000" y="0"/>
                <a:ext cx="9144000" cy="6858000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</p:pic>
          <p:sp>
            <p:nvSpPr>
              <p:cNvPr id="38" name="Left Arrow 37"/>
              <p:cNvSpPr/>
              <p:nvPr/>
            </p:nvSpPr>
            <p:spPr>
              <a:xfrm>
                <a:off x="7258050" y="2343152"/>
                <a:ext cx="983992" cy="139064"/>
              </a:xfrm>
              <a:prstGeom prst="leftArrow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Left Arrow 38"/>
              <p:cNvSpPr/>
              <p:nvPr/>
            </p:nvSpPr>
            <p:spPr>
              <a:xfrm>
                <a:off x="2638425" y="5200651"/>
                <a:ext cx="988695" cy="150495"/>
              </a:xfrm>
              <a:prstGeom prst="leftArrow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Left Arrow 39"/>
              <p:cNvSpPr/>
              <p:nvPr/>
            </p:nvSpPr>
            <p:spPr>
              <a:xfrm>
                <a:off x="7496174" y="3829050"/>
                <a:ext cx="1083131" cy="119088"/>
              </a:xfrm>
              <a:prstGeom prst="leftArrow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27095115" y="19938384"/>
              <a:ext cx="9143999" cy="5812600"/>
              <a:chOff x="1524000" y="0"/>
              <a:chExt cx="9144000" cy="6858000"/>
            </a:xfrm>
            <a:grpFill/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4000" y="0"/>
                <a:ext cx="9144000" cy="6858000"/>
              </a:xfrm>
              <a:prstGeom prst="rect">
                <a:avLst/>
              </a:prstGeom>
              <a:grpFill/>
              <a:ln>
                <a:solidFill>
                  <a:schemeClr val="bg2"/>
                </a:solidFill>
              </a:ln>
            </p:spPr>
          </p:pic>
          <p:sp>
            <p:nvSpPr>
              <p:cNvPr id="28" name="Left Arrow 27"/>
              <p:cNvSpPr/>
              <p:nvPr/>
            </p:nvSpPr>
            <p:spPr>
              <a:xfrm>
                <a:off x="7661191" y="2018270"/>
                <a:ext cx="944659" cy="123567"/>
              </a:xfrm>
              <a:prstGeom prst="leftArrow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Left Arrow 28"/>
              <p:cNvSpPr/>
              <p:nvPr/>
            </p:nvSpPr>
            <p:spPr>
              <a:xfrm>
                <a:off x="3393987" y="4324865"/>
                <a:ext cx="1295682" cy="107092"/>
              </a:xfrm>
              <a:prstGeom prst="leftArrow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Left Arrow 29"/>
              <p:cNvSpPr/>
              <p:nvPr/>
            </p:nvSpPr>
            <p:spPr>
              <a:xfrm>
                <a:off x="3628768" y="3286896"/>
                <a:ext cx="1060902" cy="142104"/>
              </a:xfrm>
              <a:prstGeom prst="leftArrow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Left Arrow 30"/>
              <p:cNvSpPr/>
              <p:nvPr/>
            </p:nvSpPr>
            <p:spPr>
              <a:xfrm>
                <a:off x="7158681" y="4230129"/>
                <a:ext cx="850382" cy="148280"/>
              </a:xfrm>
              <a:prstGeom prst="leftArrow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Left Arrow 31"/>
              <p:cNvSpPr/>
              <p:nvPr/>
            </p:nvSpPr>
            <p:spPr>
              <a:xfrm>
                <a:off x="9069858" y="4662616"/>
                <a:ext cx="756885" cy="90616"/>
              </a:xfrm>
              <a:prstGeom prst="leftArrow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Left Arrow 32"/>
              <p:cNvSpPr/>
              <p:nvPr/>
            </p:nvSpPr>
            <p:spPr>
              <a:xfrm>
                <a:off x="3214816" y="3995351"/>
                <a:ext cx="944402" cy="156518"/>
              </a:xfrm>
              <a:prstGeom prst="leftArrow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Left Arrow 33"/>
              <p:cNvSpPr/>
              <p:nvPr/>
            </p:nvSpPr>
            <p:spPr>
              <a:xfrm>
                <a:off x="6722076" y="3283811"/>
                <a:ext cx="939115" cy="145190"/>
              </a:xfrm>
              <a:prstGeom prst="leftArrow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Right Arrow 34"/>
              <p:cNvSpPr/>
              <p:nvPr/>
            </p:nvSpPr>
            <p:spPr>
              <a:xfrm>
                <a:off x="9069859" y="5391149"/>
                <a:ext cx="998068" cy="152400"/>
              </a:xfrm>
              <a:prstGeom prst="rightArrow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Right Arrow 35"/>
              <p:cNvSpPr/>
              <p:nvPr/>
            </p:nvSpPr>
            <p:spPr>
              <a:xfrm>
                <a:off x="9069859" y="5648325"/>
                <a:ext cx="1064742" cy="138972"/>
              </a:xfrm>
              <a:prstGeom prst="rightArrow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4" name="TextBox 53"/>
          <p:cNvSpPr txBox="1"/>
          <p:nvPr/>
        </p:nvSpPr>
        <p:spPr>
          <a:xfrm>
            <a:off x="0" y="5641501"/>
            <a:ext cx="17907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Intestinal</a:t>
            </a:r>
          </a:p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crypts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906140" y="208445"/>
            <a:ext cx="1838665" cy="58477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Control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746618" y="203761"/>
            <a:ext cx="2058903" cy="59436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PLGA NPs</a:t>
            </a:r>
          </a:p>
        </p:txBody>
      </p:sp>
      <p:sp>
        <p:nvSpPr>
          <p:cNvPr id="2" name="Rectangle 1"/>
          <p:cNvSpPr/>
          <p:nvPr/>
        </p:nvSpPr>
        <p:spPr>
          <a:xfrm>
            <a:off x="5556932" y="720637"/>
            <a:ext cx="3568086" cy="6186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Liver </a:t>
            </a:r>
            <a:r>
              <a:rPr lang="en-US" dirty="0"/>
              <a:t>14 days PLGA treatment shows increased numbers of lymphocytes, plasma cells (black arrow) and occasional mast cells (white arrow).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 significant lesions have been observed in spleen.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Intestine villi show </a:t>
            </a:r>
            <a:r>
              <a:rPr lang="en-US" dirty="0"/>
              <a:t>the presence of scattered lymphocytes </a:t>
            </a:r>
            <a:r>
              <a:rPr lang="en-US" dirty="0" smtClean="0"/>
              <a:t>(blue arrow</a:t>
            </a:r>
            <a:r>
              <a:rPr lang="en-US" dirty="0"/>
              <a:t>), plasma cells </a:t>
            </a:r>
            <a:r>
              <a:rPr lang="en-US" dirty="0" smtClean="0"/>
              <a:t>(red arrow</a:t>
            </a:r>
            <a:r>
              <a:rPr lang="en-US" dirty="0"/>
              <a:t>) and </a:t>
            </a:r>
            <a:r>
              <a:rPr lang="en-US" dirty="0" err="1"/>
              <a:t>histiocytic</a:t>
            </a:r>
            <a:r>
              <a:rPr lang="en-US" dirty="0"/>
              <a:t> cells (white arrow) in the lamina </a:t>
            </a:r>
            <a:r>
              <a:rPr lang="en-US" dirty="0" err="1"/>
              <a:t>propria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Arrows indicate  </a:t>
            </a:r>
            <a:r>
              <a:rPr lang="en-US" dirty="0"/>
              <a:t>scattered mitotic figures (black arrows). </a:t>
            </a:r>
            <a:r>
              <a:rPr lang="en-US" dirty="0" smtClean="0"/>
              <a:t>Increased </a:t>
            </a:r>
            <a:r>
              <a:rPr lang="en-US" dirty="0"/>
              <a:t>hyperplasia of intestinal crypt cells </a:t>
            </a:r>
            <a:r>
              <a:rPr lang="en-US" dirty="0" smtClean="0"/>
              <a:t>indicated increased </a:t>
            </a:r>
            <a:r>
              <a:rPr lang="en-US" dirty="0"/>
              <a:t>intestinal mucosal epithelial cell turnover. </a:t>
            </a:r>
          </a:p>
        </p:txBody>
      </p:sp>
    </p:spTree>
    <p:extLst>
      <p:ext uri="{BB962C8B-B14F-4D97-AF65-F5344CB8AC3E}">
        <p14:creationId xmlns:p14="http://schemas.microsoft.com/office/powerpoint/2010/main" val="373817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742257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79623"/>
            <a:ext cx="7975600" cy="5001768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PLGA NPs were not cytotoxic, </a:t>
            </a:r>
            <a:r>
              <a:rPr lang="en-US" dirty="0" smtClean="0">
                <a:solidFill>
                  <a:schemeClr val="tx1"/>
                </a:solidFill>
              </a:rPr>
              <a:t>except at high concentration (&gt;5 mg/ml)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Interaction </a:t>
            </a:r>
            <a:r>
              <a:rPr lang="en-US" dirty="0">
                <a:solidFill>
                  <a:schemeClr val="tx1"/>
                </a:solidFill>
              </a:rPr>
              <a:t>between PLGA nanoparticles and RBCs was </a:t>
            </a:r>
            <a:r>
              <a:rPr lang="en-US" b="1" dirty="0">
                <a:solidFill>
                  <a:schemeClr val="tx1"/>
                </a:solidFill>
              </a:rPr>
              <a:t>concentration </a:t>
            </a:r>
            <a:r>
              <a:rPr lang="en-US" b="1" dirty="0" smtClean="0">
                <a:solidFill>
                  <a:schemeClr val="tx1"/>
                </a:solidFill>
              </a:rPr>
              <a:t>dependent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PLGA nanoparticles associated with RBC membrane and had </a:t>
            </a:r>
            <a:r>
              <a:rPr lang="en-US" b="1" dirty="0">
                <a:solidFill>
                  <a:schemeClr val="tx1"/>
                </a:solidFill>
              </a:rPr>
              <a:t>no hemotoxic effect at </a:t>
            </a:r>
            <a:r>
              <a:rPr lang="en-US" b="1" dirty="0" smtClean="0">
                <a:solidFill>
                  <a:schemeClr val="tx1"/>
                </a:solidFill>
              </a:rPr>
              <a:t>concentrations </a:t>
            </a:r>
            <a:r>
              <a:rPr lang="en-US" b="1" dirty="0">
                <a:solidFill>
                  <a:schemeClr val="tx1"/>
                </a:solidFill>
              </a:rPr>
              <a:t>lower than </a:t>
            </a:r>
            <a:r>
              <a:rPr lang="en-US" b="1" dirty="0" smtClean="0">
                <a:solidFill>
                  <a:schemeClr val="tx1"/>
                </a:solidFill>
              </a:rPr>
              <a:t>5 mg</a:t>
            </a:r>
            <a:r>
              <a:rPr lang="en-US" b="1" dirty="0">
                <a:solidFill>
                  <a:schemeClr val="tx1"/>
                </a:solidFill>
              </a:rPr>
              <a:t>/</a:t>
            </a:r>
            <a:r>
              <a:rPr lang="en-US" b="1" dirty="0" smtClean="0">
                <a:solidFill>
                  <a:schemeClr val="tx1"/>
                </a:solidFill>
              </a:rPr>
              <a:t>ml (&gt;5% increased over negative control), </a:t>
            </a:r>
            <a:r>
              <a:rPr lang="en-US" dirty="0" smtClean="0">
                <a:solidFill>
                  <a:schemeClr val="tx1"/>
                </a:solidFill>
              </a:rPr>
              <a:t>and was dependent on the surfactant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Minimal inflammatory </a:t>
            </a:r>
            <a:r>
              <a:rPr lang="en-US" b="1" dirty="0">
                <a:solidFill>
                  <a:schemeClr val="tx1"/>
                </a:solidFill>
              </a:rPr>
              <a:t>changes </a:t>
            </a:r>
            <a:r>
              <a:rPr lang="en-US" b="1" dirty="0" smtClean="0">
                <a:solidFill>
                  <a:schemeClr val="tx1"/>
                </a:solidFill>
              </a:rPr>
              <a:t>were observed in </a:t>
            </a:r>
            <a:r>
              <a:rPr lang="en-US" b="1" dirty="0">
                <a:solidFill>
                  <a:schemeClr val="tx1"/>
                </a:solidFill>
              </a:rPr>
              <a:t>the hepatic portal regions of the liver and the lamina </a:t>
            </a:r>
            <a:r>
              <a:rPr lang="en-US" b="1" dirty="0" err="1">
                <a:solidFill>
                  <a:schemeClr val="tx1"/>
                </a:solidFill>
              </a:rPr>
              <a:t>propria</a:t>
            </a:r>
            <a:r>
              <a:rPr lang="en-US" b="1" dirty="0">
                <a:solidFill>
                  <a:schemeClr val="tx1"/>
                </a:solidFill>
              </a:rPr>
              <a:t> of the small intestine </a:t>
            </a:r>
            <a:r>
              <a:rPr lang="en-US" dirty="0">
                <a:solidFill>
                  <a:schemeClr val="tx1"/>
                </a:solidFill>
              </a:rPr>
              <a:t>in PLGA and </a:t>
            </a:r>
            <a:r>
              <a:rPr lang="en-US" dirty="0" smtClean="0">
                <a:solidFill>
                  <a:schemeClr val="tx1"/>
                </a:solidFill>
              </a:rPr>
              <a:t>PLGA-Chi </a:t>
            </a:r>
            <a:r>
              <a:rPr lang="en-US" dirty="0">
                <a:solidFill>
                  <a:schemeClr val="tx1"/>
                </a:solidFill>
              </a:rPr>
              <a:t>dosed rats versus </a:t>
            </a:r>
            <a:r>
              <a:rPr lang="en-US" dirty="0" smtClean="0">
                <a:solidFill>
                  <a:schemeClr val="tx1"/>
                </a:solidFill>
              </a:rPr>
              <a:t>controls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chemeClr val="tx1"/>
                </a:solidFill>
              </a:rPr>
              <a:t>intestine </a:t>
            </a:r>
            <a:r>
              <a:rPr lang="en-US" b="1" dirty="0" smtClean="0">
                <a:solidFill>
                  <a:schemeClr val="tx1"/>
                </a:solidFill>
              </a:rPr>
              <a:t>had </a:t>
            </a:r>
            <a:r>
              <a:rPr lang="en-US" b="1" dirty="0">
                <a:solidFill>
                  <a:schemeClr val="tx1"/>
                </a:solidFill>
              </a:rPr>
              <a:t>mild crypt hyperplasia, indicative of an increased intestinal mucosal epithelial turnover </a:t>
            </a:r>
            <a:r>
              <a:rPr lang="en-US" b="1" dirty="0" smtClean="0">
                <a:solidFill>
                  <a:schemeClr val="tx1"/>
                </a:solidFill>
              </a:rPr>
              <a:t>rate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No significant histologic lesions </a:t>
            </a:r>
            <a:r>
              <a:rPr lang="en-US" b="1" dirty="0" smtClean="0">
                <a:solidFill>
                  <a:schemeClr val="tx1"/>
                </a:solidFill>
              </a:rPr>
              <a:t>were </a:t>
            </a:r>
            <a:r>
              <a:rPr lang="en-US" b="1" dirty="0">
                <a:solidFill>
                  <a:schemeClr val="tx1"/>
                </a:solidFill>
              </a:rPr>
              <a:t>seen in the lung, kidney, spleen, or brain </a:t>
            </a:r>
            <a:r>
              <a:rPr lang="en-US" dirty="0">
                <a:solidFill>
                  <a:schemeClr val="tx1"/>
                </a:solidFill>
              </a:rPr>
              <a:t>in PLGA or </a:t>
            </a:r>
            <a:r>
              <a:rPr lang="en-US" dirty="0" smtClean="0">
                <a:solidFill>
                  <a:schemeClr val="tx1"/>
                </a:solidFill>
              </a:rPr>
              <a:t>PLGA-Chi </a:t>
            </a:r>
            <a:r>
              <a:rPr lang="en-US" dirty="0">
                <a:solidFill>
                  <a:schemeClr val="tx1"/>
                </a:solidFill>
              </a:rPr>
              <a:t>dosed rats versus </a:t>
            </a:r>
            <a:r>
              <a:rPr lang="en-US" dirty="0" smtClean="0">
                <a:solidFill>
                  <a:schemeClr val="tx1"/>
                </a:solidFill>
              </a:rPr>
              <a:t>controls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300" y="5248237"/>
            <a:ext cx="2425700" cy="166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7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0" y="5143499"/>
            <a:ext cx="6781800" cy="1181097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62000" y="679623"/>
            <a:ext cx="7975600" cy="500176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</a:rPr>
              <a:t>Properties of nanomaterial still important </a:t>
            </a:r>
            <a:r>
              <a:rPr lang="en-US" dirty="0" smtClean="0">
                <a:solidFill>
                  <a:schemeClr val="tx1"/>
                </a:solidFill>
              </a:rPr>
              <a:t>and should be documented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Nanomaterial biotransformation is key </a:t>
            </a:r>
            <a:r>
              <a:rPr lang="en-US" dirty="0" smtClean="0">
                <a:solidFill>
                  <a:schemeClr val="tx1"/>
                </a:solidFill>
              </a:rPr>
              <a:t>to in-vivo behavior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Toxicity work is mainly focused on inorganic</a:t>
            </a:r>
            <a:r>
              <a:rPr lang="en-US" dirty="0" smtClean="0">
                <a:solidFill>
                  <a:schemeClr val="tx1"/>
                </a:solidFill>
              </a:rPr>
              <a:t>, metal and metal oxides nanoparticles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Interest is growing in </a:t>
            </a:r>
            <a:r>
              <a:rPr lang="en-US" b="1" dirty="0" smtClean="0">
                <a:solidFill>
                  <a:schemeClr val="tx1"/>
                </a:solidFill>
              </a:rPr>
              <a:t>biodegradable particles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Methods of detection of biodegradable particles </a:t>
            </a:r>
            <a:r>
              <a:rPr lang="en-US" dirty="0" smtClean="0">
                <a:solidFill>
                  <a:schemeClr val="tx1"/>
                </a:solidFill>
              </a:rPr>
              <a:t>in complex media need to be developed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Toxicity testing needed for long term</a:t>
            </a:r>
            <a:r>
              <a:rPr lang="en-US" dirty="0" smtClean="0">
                <a:solidFill>
                  <a:schemeClr val="tx1"/>
                </a:solidFill>
              </a:rPr>
              <a:t>, small concentration exposure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is needed</a:t>
            </a:r>
          </a:p>
        </p:txBody>
      </p:sp>
    </p:spTree>
    <p:extLst>
      <p:ext uri="{BB962C8B-B14F-4D97-AF65-F5344CB8AC3E}">
        <p14:creationId xmlns:p14="http://schemas.microsoft.com/office/powerpoint/2010/main" val="218825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5338038"/>
            <a:ext cx="7581900" cy="953980"/>
          </a:xfrm>
        </p:spPr>
        <p:txBody>
          <a:bodyPr>
            <a:normAutofit/>
          </a:bodyPr>
          <a:lstStyle/>
          <a:p>
            <a:r>
              <a:rPr lang="en-US" dirty="0" smtClean="0"/>
              <a:t>Engineered nanoparticles</a:t>
            </a:r>
            <a:endParaRPr lang="en-US" dirty="0"/>
          </a:p>
        </p:txBody>
      </p:sp>
      <p:pic>
        <p:nvPicPr>
          <p:cNvPr id="15" name="Picture 1" descr="c0cs00003e-f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110" y="532759"/>
            <a:ext cx="5575300" cy="502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4471610" y="6130509"/>
            <a:ext cx="3884990" cy="323018"/>
          </a:xfrm>
          <a:custGeom>
            <a:avLst/>
            <a:gdLst>
              <a:gd name="T0" fmla="*/ 2147483647 w 21600"/>
              <a:gd name="T1" fmla="*/ 22715008 h 21600"/>
              <a:gd name="T2" fmla="*/ 1626340833 w 21600"/>
              <a:gd name="T3" fmla="*/ 45430017 h 21600"/>
              <a:gd name="T4" fmla="*/ 0 w 21600"/>
              <a:gd name="T5" fmla="*/ 22715008 h 21600"/>
              <a:gd name="T6" fmla="*/ 1626340833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1000" dirty="0">
                <a:solidFill>
                  <a:srgbClr val="000000"/>
                </a:solidFill>
                <a:latin typeface="+mj-lt"/>
                <a:cs typeface="Arial" charset="0"/>
              </a:rPr>
              <a:t>Chou, L. Y. T, K. Ming and W. C. W. Chan. </a:t>
            </a:r>
            <a:r>
              <a:rPr lang="en-GB" sz="1000" dirty="0" smtClean="0">
                <a:solidFill>
                  <a:srgbClr val="000000"/>
                </a:solidFill>
                <a:latin typeface="+mj-lt"/>
                <a:cs typeface="Arial" charset="0"/>
              </a:rPr>
              <a:t>2011. </a:t>
            </a:r>
            <a:r>
              <a:rPr lang="en-GB" sz="1000" i="1" dirty="0" smtClean="0">
                <a:solidFill>
                  <a:srgbClr val="000000"/>
                </a:solidFill>
                <a:latin typeface="+mj-lt"/>
                <a:cs typeface="Arial" charset="0"/>
              </a:rPr>
              <a:t>Chem</a:t>
            </a:r>
            <a:r>
              <a:rPr lang="en-GB" sz="1000" i="1" dirty="0">
                <a:solidFill>
                  <a:srgbClr val="000000"/>
                </a:solidFill>
                <a:latin typeface="+mj-lt"/>
                <a:cs typeface="Arial" charset="0"/>
              </a:rPr>
              <a:t>. Soc. Rev. </a:t>
            </a:r>
            <a:r>
              <a:rPr lang="en-GB" sz="1000" b="1" u="sng" dirty="0">
                <a:solidFill>
                  <a:srgbClr val="000000"/>
                </a:solidFill>
                <a:latin typeface="+mj-lt"/>
                <a:cs typeface="Arial" charset="0"/>
              </a:rPr>
              <a:t> </a:t>
            </a:r>
            <a:r>
              <a:rPr lang="en-GB" sz="1000" dirty="0" smtClean="0">
                <a:solidFill>
                  <a:srgbClr val="000000"/>
                </a:solidFill>
                <a:latin typeface="+mj-lt"/>
                <a:cs typeface="Arial" charset="0"/>
              </a:rPr>
              <a:t>40</a:t>
            </a:r>
            <a:r>
              <a:rPr lang="en-GB" sz="1000" dirty="0">
                <a:solidFill>
                  <a:srgbClr val="000000"/>
                </a:solidFill>
                <a:latin typeface="+mj-lt"/>
                <a:cs typeface="Arial" charset="0"/>
              </a:rPr>
              <a:t>, 233-245.</a:t>
            </a:r>
          </a:p>
        </p:txBody>
      </p:sp>
      <p:sp>
        <p:nvSpPr>
          <p:cNvPr id="4" name="Left Arrow 3"/>
          <p:cNvSpPr/>
          <p:nvPr/>
        </p:nvSpPr>
        <p:spPr>
          <a:xfrm>
            <a:off x="7092950" y="3429000"/>
            <a:ext cx="596900" cy="4191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8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edia.springernature.com/original/springer-static/image/chp%3A10.1007%2F978-94-017-8739-0_1/MediaObjects/319478_1_En_1_Fig3_HTM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584" y="726365"/>
            <a:ext cx="5959083" cy="294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6680" y="6292017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j-lt"/>
              </a:rPr>
              <a:t>Yu Yang, Paul </a:t>
            </a:r>
            <a:r>
              <a:rPr lang="en-US" sz="1000" dirty="0" err="1" smtClean="0">
                <a:latin typeface="+mj-lt"/>
              </a:rPr>
              <a:t>Westerhoff</a:t>
            </a:r>
            <a:r>
              <a:rPr lang="en-US" sz="1000" dirty="0" smtClean="0">
                <a:latin typeface="+mj-lt"/>
              </a:rPr>
              <a:t>. 2014. </a:t>
            </a:r>
            <a:r>
              <a:rPr lang="en-US" sz="1000" i="1" dirty="0">
                <a:latin typeface="+mj-lt"/>
              </a:rPr>
              <a:t>Nanomaterial Impacts on Cell Biology and Medicine</a:t>
            </a:r>
            <a:r>
              <a:rPr lang="en-US" sz="1000" dirty="0">
                <a:latin typeface="+mj-lt"/>
              </a:rPr>
              <a:t>, pp 1 – 17. Part of the Advances in Experimental Medicine and Biology book series (volume 811</a:t>
            </a:r>
            <a:r>
              <a:rPr lang="en-US" sz="1000" dirty="0" smtClean="0">
                <a:latin typeface="+mj-lt"/>
              </a:rPr>
              <a:t>).</a:t>
            </a:r>
            <a:endParaRPr lang="en-US" sz="1000" dirty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74700" y="5338038"/>
            <a:ext cx="7581900" cy="9539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Exposure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303867" y="1159933"/>
            <a:ext cx="5698066" cy="4113339"/>
            <a:chOff x="1303867" y="1159933"/>
            <a:chExt cx="5698066" cy="4113339"/>
          </a:xfrm>
        </p:grpSpPr>
        <p:sp>
          <p:nvSpPr>
            <p:cNvPr id="5" name="TextBox 4"/>
            <p:cNvSpPr txBox="1"/>
            <p:nvPr/>
          </p:nvSpPr>
          <p:spPr>
            <a:xfrm>
              <a:off x="1303867" y="3795944"/>
              <a:ext cx="569806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b="1" dirty="0" smtClean="0"/>
                <a:t>Intentional</a:t>
              </a:r>
              <a:r>
                <a:rPr lang="en-US" dirty="0" smtClean="0"/>
                <a:t> </a:t>
              </a:r>
              <a:r>
                <a:rPr lang="en-US" b="1" dirty="0" smtClean="0"/>
                <a:t>exposure</a:t>
              </a:r>
              <a:endParaRPr lang="en-US" b="1" dirty="0"/>
            </a:p>
            <a:p>
              <a:pPr marL="742950" lvl="1" indent="-285750">
                <a:buFont typeface="Arial"/>
                <a:buChar char="•"/>
              </a:pPr>
              <a:r>
                <a:rPr lang="en-US" dirty="0" smtClean="0"/>
                <a:t>Fortified foods 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b="1" dirty="0" smtClean="0"/>
                <a:t>Unintentional</a:t>
              </a:r>
              <a:r>
                <a:rPr lang="en-US" dirty="0" smtClean="0"/>
                <a:t> </a:t>
              </a:r>
              <a:r>
                <a:rPr lang="en-US" b="1" dirty="0" smtClean="0"/>
                <a:t>exposure</a:t>
              </a:r>
            </a:p>
            <a:p>
              <a:pPr marL="742950" lvl="1" indent="-285750">
                <a:buFont typeface="Arial"/>
                <a:buChar char="•"/>
              </a:pPr>
              <a:r>
                <a:rPr lang="en-US" dirty="0" smtClean="0"/>
                <a:t>Packaging</a:t>
              </a:r>
            </a:p>
            <a:p>
              <a:pPr marL="742950" lvl="1" indent="-285750">
                <a:buFont typeface="Arial"/>
                <a:buChar char="•"/>
              </a:pPr>
              <a:r>
                <a:rPr lang="en-US" dirty="0" smtClean="0"/>
                <a:t>Agrochemical </a:t>
              </a:r>
              <a:r>
                <a:rPr lang="en-US" dirty="0" err="1" smtClean="0"/>
                <a:t>nanodelivery</a:t>
              </a:r>
              <a:r>
                <a:rPr lang="en-US" dirty="0" smtClean="0"/>
                <a:t> systems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303867" y="1159933"/>
              <a:ext cx="1837266" cy="2514601"/>
            </a:xfrm>
            <a:prstGeom prst="rect">
              <a:avLst/>
            </a:prstGeom>
            <a:noFill/>
            <a:ln w="3810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4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8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Particle ADME profile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723900"/>
            <a:ext cx="4241800" cy="4373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7" t="29336" r="27900" b="20904"/>
          <a:stretch/>
        </p:blipFill>
        <p:spPr bwMode="auto">
          <a:xfrm>
            <a:off x="127000" y="1079500"/>
            <a:ext cx="4279900" cy="3429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2277628" y="4129129"/>
            <a:ext cx="2256272" cy="555541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/>
          <a:p>
            <a:r>
              <a:rPr lang="en-US" sz="1000" dirty="0" smtClean="0">
                <a:latin typeface="+mj-lt"/>
              </a:rPr>
              <a:t>Picture drawn by </a:t>
            </a:r>
            <a:r>
              <a:rPr lang="en-US" sz="1000" dirty="0" err="1" smtClean="0">
                <a:latin typeface="+mj-lt"/>
              </a:rPr>
              <a:t>Thanida</a:t>
            </a:r>
            <a:r>
              <a:rPr lang="en-US" sz="1000" dirty="0" smtClean="0">
                <a:latin typeface="+mj-lt"/>
              </a:rPr>
              <a:t> </a:t>
            </a:r>
            <a:r>
              <a:rPr lang="en-US" sz="1000" dirty="0" err="1" smtClean="0">
                <a:latin typeface="+mj-lt"/>
              </a:rPr>
              <a:t>Chuacharoen</a:t>
            </a:r>
            <a:endParaRPr lang="en-US" sz="1000" dirty="0" smtClean="0">
              <a:latin typeface="+mj-lt"/>
            </a:endParaRPr>
          </a:p>
          <a:p>
            <a:endParaRPr lang="en-US" sz="1000" dirty="0"/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7522728" y="4873626"/>
            <a:ext cx="1722872" cy="241300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/>
          <a:p>
            <a:r>
              <a:rPr lang="en-US" sz="1000" dirty="0" smtClean="0">
                <a:latin typeface="+mj-lt"/>
              </a:rPr>
              <a:t>Cockburn et al., 2012</a:t>
            </a:r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725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rs.els-cdn.com/content/image/1-s2.0-S0048969717328346-fx1_l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86" y="485455"/>
            <a:ext cx="6358380" cy="470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5468" y="6488668"/>
            <a:ext cx="9008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 smtClean="0">
                <a:latin typeface="+mj-lt"/>
              </a:rPr>
              <a:t>D.Shevlin</a:t>
            </a:r>
            <a:r>
              <a:rPr lang="en-US" sz="1000" dirty="0" smtClean="0">
                <a:latin typeface="+mj-lt"/>
              </a:rPr>
              <a:t>, </a:t>
            </a:r>
            <a:r>
              <a:rPr lang="en-US" sz="1000" dirty="0" err="1" smtClean="0">
                <a:latin typeface="+mj-lt"/>
              </a:rPr>
              <a:t>N.O'Brien</a:t>
            </a:r>
            <a:r>
              <a:rPr lang="en-US" sz="1000" dirty="0" smtClean="0">
                <a:latin typeface="+mj-lt"/>
              </a:rPr>
              <a:t>, </a:t>
            </a:r>
            <a:r>
              <a:rPr lang="en-US" sz="1000" dirty="0" err="1" smtClean="0">
                <a:latin typeface="+mj-lt"/>
              </a:rPr>
              <a:t>E.Cummins</a:t>
            </a:r>
            <a:r>
              <a:rPr lang="en-US" sz="1000" dirty="0" smtClean="0">
                <a:latin typeface="+mj-lt"/>
              </a:rPr>
              <a:t>. 2018. </a:t>
            </a:r>
            <a:r>
              <a:rPr lang="en-US" sz="1000" u="sng" dirty="0" smtClean="0">
                <a:latin typeface="+mj-lt"/>
              </a:rPr>
              <a:t>Science of the Total environment. </a:t>
            </a:r>
            <a:r>
              <a:rPr lang="en-US" sz="1000" dirty="0" smtClean="0">
                <a:latin typeface="+mj-lt"/>
              </a:rPr>
              <a:t>April, 2018.</a:t>
            </a:r>
            <a:endParaRPr lang="en-US" sz="1000" dirty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02820" y="5410197"/>
            <a:ext cx="8382001" cy="1600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Particle Biotransformation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06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33 9283 P 4.0-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9700" y="723900"/>
            <a:ext cx="2286000" cy="1828800"/>
          </a:xfrm>
          <a:prstGeom prst="rect">
            <a:avLst/>
          </a:prstGeom>
        </p:spPr>
      </p:pic>
      <p:pic>
        <p:nvPicPr>
          <p:cNvPr id="11" name="Picture 10" descr="33 9286-P 4.0-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86200" y="685800"/>
            <a:ext cx="2286000" cy="1828800"/>
          </a:xfrm>
          <a:prstGeom prst="rect">
            <a:avLst/>
          </a:prstGeom>
        </p:spPr>
      </p:pic>
      <p:pic>
        <p:nvPicPr>
          <p:cNvPr id="12" name="Picture 11" descr="33 9287-P 4.0-1.jpg">
            <a:hlinkClick r:id="rId5" action="ppaction://hlinksldjump"/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00800" y="685800"/>
            <a:ext cx="2286000" cy="1828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200" y="1308100"/>
            <a:ext cx="1003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PLGA</a:t>
            </a:r>
          </a:p>
          <a:p>
            <a:r>
              <a:rPr lang="en-US" b="1" dirty="0" smtClean="0">
                <a:latin typeface="+mn-lt"/>
              </a:rPr>
              <a:t>33K</a:t>
            </a:r>
          </a:p>
          <a:p>
            <a:r>
              <a:rPr lang="en-US" b="1" dirty="0" smtClean="0">
                <a:latin typeface="+mn-lt"/>
              </a:rPr>
              <a:t>pH 6.5</a:t>
            </a:r>
          </a:p>
          <a:p>
            <a:endParaRPr lang="en-US" b="1" dirty="0">
              <a:latin typeface="+mn-lt"/>
            </a:endParaRP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228181088"/>
              </p:ext>
            </p:extLst>
          </p:nvPr>
        </p:nvGraphicFramePr>
        <p:xfrm>
          <a:off x="1571625" y="2743200"/>
          <a:ext cx="7239000" cy="30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4" name="Picture 13" descr="97309.jpg"/>
          <p:cNvPicPr/>
          <p:nvPr/>
        </p:nvPicPr>
        <p:blipFill>
          <a:blip r:embed="rId12" cstate="email"/>
          <a:stretch>
            <a:fillRect/>
          </a:stretch>
        </p:blipFill>
        <p:spPr>
          <a:xfrm>
            <a:off x="1485900" y="3200400"/>
            <a:ext cx="2286000" cy="1828800"/>
          </a:xfrm>
          <a:prstGeom prst="rect">
            <a:avLst/>
          </a:prstGeom>
        </p:spPr>
      </p:pic>
      <p:pic>
        <p:nvPicPr>
          <p:cNvPr id="15" name="Picture 14" descr="97314.jpg"/>
          <p:cNvPicPr/>
          <p:nvPr/>
        </p:nvPicPr>
        <p:blipFill>
          <a:blip r:embed="rId13" cstate="email"/>
          <a:stretch>
            <a:fillRect/>
          </a:stretch>
        </p:blipFill>
        <p:spPr>
          <a:xfrm>
            <a:off x="3962400" y="3238500"/>
            <a:ext cx="2286000" cy="1828800"/>
          </a:xfrm>
          <a:prstGeom prst="rect">
            <a:avLst/>
          </a:prstGeom>
        </p:spPr>
      </p:pic>
      <p:pic>
        <p:nvPicPr>
          <p:cNvPr id="16" name="Picture 15" descr="97316.jpg">
            <a:hlinkClick r:id="rId5" action="ppaction://hlinksldjump"/>
          </p:cNvPr>
          <p:cNvPicPr/>
          <p:nvPr/>
        </p:nvPicPr>
        <p:blipFill>
          <a:blip r:embed="rId14" cstate="email"/>
          <a:stretch>
            <a:fillRect/>
          </a:stretch>
        </p:blipFill>
        <p:spPr>
          <a:xfrm>
            <a:off x="6400800" y="3238500"/>
            <a:ext cx="2286000" cy="1828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38481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PLGA-Chi </a:t>
            </a:r>
          </a:p>
          <a:p>
            <a:r>
              <a:rPr lang="en-US" b="1" dirty="0" smtClean="0">
                <a:latin typeface="+mn-lt"/>
              </a:rPr>
              <a:t>20 K &amp; 33K</a:t>
            </a:r>
          </a:p>
          <a:p>
            <a:r>
              <a:rPr lang="en-US" b="1" dirty="0" smtClean="0">
                <a:latin typeface="+mn-lt"/>
              </a:rPr>
              <a:t>pH 6.5</a:t>
            </a:r>
            <a:endParaRPr lang="en-US" b="1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1925" y="4593005"/>
            <a:ext cx="6781800" cy="1600200"/>
          </a:xfrm>
        </p:spPr>
        <p:txBody>
          <a:bodyPr/>
          <a:lstStyle/>
          <a:p>
            <a:r>
              <a:rPr lang="en-US" dirty="0" smtClean="0"/>
              <a:t>pH stability (pH=6.5)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369060" y="6171575"/>
            <a:ext cx="72018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dirty="0" err="1" smtClean="0">
                <a:latin typeface="+mj-lt"/>
              </a:rPr>
              <a:t>Murugeshu</a:t>
            </a:r>
            <a:r>
              <a:rPr lang="en-US" sz="1000" dirty="0" smtClean="0">
                <a:latin typeface="+mj-lt"/>
              </a:rPr>
              <a:t>, </a:t>
            </a:r>
            <a:r>
              <a:rPr lang="en-US" sz="1000" dirty="0">
                <a:latin typeface="+mj-lt"/>
              </a:rPr>
              <a:t>A., C. E. </a:t>
            </a:r>
            <a:r>
              <a:rPr lang="en-US" sz="1000" dirty="0" err="1">
                <a:latin typeface="+mj-lt"/>
              </a:rPr>
              <a:t>Astete</a:t>
            </a:r>
            <a:r>
              <a:rPr lang="en-US" sz="1000" dirty="0">
                <a:latin typeface="+mj-lt"/>
              </a:rPr>
              <a:t>, C. </a:t>
            </a:r>
            <a:r>
              <a:rPr lang="en-US" sz="1000" dirty="0" err="1">
                <a:latin typeface="+mj-lt"/>
              </a:rPr>
              <a:t>Leonardi</a:t>
            </a:r>
            <a:r>
              <a:rPr lang="en-US" sz="1000" dirty="0">
                <a:latin typeface="+mj-lt"/>
              </a:rPr>
              <a:t>, and C. M. </a:t>
            </a:r>
            <a:r>
              <a:rPr lang="en-US" sz="1000" dirty="0" smtClean="0">
                <a:latin typeface="+mj-lt"/>
              </a:rPr>
              <a:t>Sabliov. </a:t>
            </a:r>
            <a:r>
              <a:rPr lang="en-US" sz="1000" dirty="0">
                <a:latin typeface="+mj-lt"/>
              </a:rPr>
              <a:t>2011. </a:t>
            </a:r>
            <a:r>
              <a:rPr lang="en-US" sz="1000" i="1" u="sng" dirty="0" err="1" smtClean="0">
                <a:latin typeface="+mj-lt"/>
              </a:rPr>
              <a:t>Nanomedicine</a:t>
            </a:r>
            <a:r>
              <a:rPr lang="en-US" sz="1000" dirty="0" smtClean="0">
                <a:latin typeface="+mj-lt"/>
              </a:rPr>
              <a:t> </a:t>
            </a:r>
            <a:r>
              <a:rPr lang="en-US" sz="1000" dirty="0">
                <a:latin typeface="+mj-lt"/>
              </a:rPr>
              <a:t>Vol. 6, No. 9, Pages 1513-1528. </a:t>
            </a:r>
          </a:p>
        </p:txBody>
      </p:sp>
    </p:spTree>
    <p:extLst>
      <p:ext uri="{BB962C8B-B14F-4D97-AF65-F5344CB8AC3E}">
        <p14:creationId xmlns:p14="http://schemas.microsoft.com/office/powerpoint/2010/main" val="296318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Cytotoxicity</a:t>
            </a:r>
            <a:endParaRPr lang="en-US" dirty="0"/>
          </a:p>
        </p:txBody>
      </p:sp>
      <p:pic>
        <p:nvPicPr>
          <p:cNvPr id="7" name="Picture 6" descr="Figure 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931332"/>
            <a:ext cx="8878559" cy="32850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800" y="6171575"/>
            <a:ext cx="9093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dirty="0" err="1">
                <a:latin typeface="+mj-lt"/>
              </a:rPr>
              <a:t>Trif</a:t>
            </a:r>
            <a:r>
              <a:rPr lang="en-US" sz="1000" dirty="0">
                <a:latin typeface="+mj-lt"/>
              </a:rPr>
              <a:t>, M, P. E. Florian, A. </a:t>
            </a:r>
            <a:r>
              <a:rPr lang="en-US" sz="1000" dirty="0" err="1">
                <a:latin typeface="+mj-lt"/>
              </a:rPr>
              <a:t>Roseanu</a:t>
            </a:r>
            <a:r>
              <a:rPr lang="en-US" sz="1000" dirty="0">
                <a:latin typeface="+mj-lt"/>
              </a:rPr>
              <a:t>, M. </a:t>
            </a:r>
            <a:r>
              <a:rPr lang="en-US" sz="1000" dirty="0" err="1">
                <a:latin typeface="+mj-lt"/>
              </a:rPr>
              <a:t>Moisei</a:t>
            </a:r>
            <a:r>
              <a:rPr lang="en-US" sz="1000" dirty="0">
                <a:latin typeface="+mj-lt"/>
              </a:rPr>
              <a:t>, O. </a:t>
            </a:r>
            <a:r>
              <a:rPr lang="en-US" sz="1000" dirty="0" err="1">
                <a:latin typeface="+mj-lt"/>
              </a:rPr>
              <a:t>Craciunescu</a:t>
            </a:r>
            <a:r>
              <a:rPr lang="en-US" sz="1000" dirty="0">
                <a:latin typeface="+mj-lt"/>
              </a:rPr>
              <a:t>, C. E. </a:t>
            </a:r>
            <a:r>
              <a:rPr lang="en-US" sz="1000" dirty="0" err="1">
                <a:latin typeface="+mj-lt"/>
              </a:rPr>
              <a:t>Astete</a:t>
            </a:r>
            <a:r>
              <a:rPr lang="en-US" sz="1000" dirty="0">
                <a:latin typeface="+mj-lt"/>
              </a:rPr>
              <a:t> and C. M. </a:t>
            </a:r>
            <a:r>
              <a:rPr lang="en-US" sz="1000" b="1" dirty="0" smtClean="0">
                <a:latin typeface="+mj-lt"/>
              </a:rPr>
              <a:t>Sabliov</a:t>
            </a:r>
            <a:r>
              <a:rPr lang="en-US" sz="1000" dirty="0" smtClean="0">
                <a:latin typeface="+mj-lt"/>
              </a:rPr>
              <a:t>. 2015. </a:t>
            </a:r>
            <a:r>
              <a:rPr lang="en-US" sz="1000" i="1" u="sng" dirty="0">
                <a:latin typeface="+mj-lt"/>
              </a:rPr>
              <a:t>Journal of Biomedical Materials Research Part A</a:t>
            </a:r>
            <a:r>
              <a:rPr lang="en-US" sz="1000" dirty="0">
                <a:latin typeface="+mj-lt"/>
              </a:rPr>
              <a:t>. 103(1):3599-3611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800" y="6403945"/>
            <a:ext cx="9188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dirty="0" err="1">
                <a:latin typeface="+mj-lt"/>
              </a:rPr>
              <a:t>Alqahtani</a:t>
            </a:r>
            <a:r>
              <a:rPr lang="en-US" sz="1000" dirty="0">
                <a:latin typeface="+mj-lt"/>
              </a:rPr>
              <a:t>, S., L. Simon, C. E. </a:t>
            </a:r>
            <a:r>
              <a:rPr lang="en-US" sz="1000" dirty="0" err="1">
                <a:latin typeface="+mj-lt"/>
              </a:rPr>
              <a:t>Astete</a:t>
            </a:r>
            <a:r>
              <a:rPr lang="en-US" sz="1000" dirty="0">
                <a:latin typeface="+mj-lt"/>
              </a:rPr>
              <a:t>, A. </a:t>
            </a:r>
            <a:r>
              <a:rPr lang="en-US" sz="1000" dirty="0" err="1">
                <a:latin typeface="+mj-lt"/>
              </a:rPr>
              <a:t>Alayoubi</a:t>
            </a:r>
            <a:r>
              <a:rPr lang="en-US" sz="1000" dirty="0">
                <a:latin typeface="+mj-lt"/>
              </a:rPr>
              <a:t>, P. W. Sylvester, S. </a:t>
            </a:r>
            <a:r>
              <a:rPr lang="en-US" sz="1000" dirty="0" err="1">
                <a:latin typeface="+mj-lt"/>
              </a:rPr>
              <a:t>Nazzal</a:t>
            </a:r>
            <a:r>
              <a:rPr lang="en-US" sz="1000" dirty="0">
                <a:latin typeface="+mj-lt"/>
              </a:rPr>
              <a:t>, Y. </a:t>
            </a:r>
            <a:r>
              <a:rPr lang="en-US" sz="1000" dirty="0" err="1">
                <a:latin typeface="+mj-lt"/>
              </a:rPr>
              <a:t>Shen</a:t>
            </a:r>
            <a:r>
              <a:rPr lang="en-US" sz="1000" dirty="0">
                <a:latin typeface="+mj-lt"/>
              </a:rPr>
              <a:t>, Z. </a:t>
            </a:r>
            <a:r>
              <a:rPr lang="en-US" sz="1000" dirty="0" err="1">
                <a:latin typeface="+mj-lt"/>
              </a:rPr>
              <a:t>Xu</a:t>
            </a:r>
            <a:r>
              <a:rPr lang="en-US" sz="1000" dirty="0">
                <a:latin typeface="+mj-lt"/>
              </a:rPr>
              <a:t>, A. </a:t>
            </a:r>
            <a:r>
              <a:rPr lang="en-US" sz="1000" dirty="0" err="1">
                <a:latin typeface="+mj-lt"/>
              </a:rPr>
              <a:t>Kaddoumi</a:t>
            </a:r>
            <a:r>
              <a:rPr lang="en-US" sz="1000" dirty="0">
                <a:latin typeface="+mj-lt"/>
              </a:rPr>
              <a:t>, C. M. </a:t>
            </a:r>
            <a:r>
              <a:rPr lang="en-US" sz="1000" dirty="0" smtClean="0">
                <a:latin typeface="+mj-lt"/>
              </a:rPr>
              <a:t>Sabliov. 2015</a:t>
            </a:r>
            <a:r>
              <a:rPr lang="en-US" sz="1000" i="1" dirty="0" smtClean="0">
                <a:latin typeface="+mj-lt"/>
              </a:rPr>
              <a:t>. </a:t>
            </a:r>
            <a:r>
              <a:rPr lang="en-US" sz="1000" i="1" dirty="0">
                <a:latin typeface="+mj-lt"/>
              </a:rPr>
              <a:t>Journal of Colloid and Interface </a:t>
            </a:r>
            <a:r>
              <a:rPr lang="en-US" sz="1000" i="1" u="sng" dirty="0">
                <a:latin typeface="+mj-lt"/>
              </a:rPr>
              <a:t>Science</a:t>
            </a:r>
            <a:r>
              <a:rPr lang="en-US" sz="1000" i="1" dirty="0">
                <a:latin typeface="+mj-lt"/>
              </a:rPr>
              <a:t>.</a:t>
            </a:r>
            <a:r>
              <a:rPr lang="en-US" sz="1000" dirty="0">
                <a:latin typeface="+mj-lt"/>
              </a:rPr>
              <a:t> 445: 243-251. </a:t>
            </a:r>
          </a:p>
        </p:txBody>
      </p:sp>
    </p:spTree>
    <p:extLst>
      <p:ext uri="{BB962C8B-B14F-4D97-AF65-F5344CB8AC3E}">
        <p14:creationId xmlns:p14="http://schemas.microsoft.com/office/powerpoint/2010/main" val="172042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libi\Desktop\Lab\PART II\SEM images\20151002\image0005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23" y="1876516"/>
            <a:ext cx="233172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slibi\Desktop\Lab\PART II\SEM images\20151002\image0016.t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625" y="3344530"/>
            <a:ext cx="2498235" cy="2159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slibi\Desktop\Lab\PART II\SEM images\20151002\image0018.t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757" y="3344530"/>
            <a:ext cx="2400591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459958" y="6202618"/>
            <a:ext cx="7886700" cy="541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Nanoparticles RBC Association (SEM Image)</a:t>
            </a:r>
            <a:endParaRPr lang="en-US" sz="3600" dirty="0"/>
          </a:p>
        </p:txBody>
      </p:sp>
      <p:sp>
        <p:nvSpPr>
          <p:cNvPr id="19" name="Oval 18"/>
          <p:cNvSpPr/>
          <p:nvPr/>
        </p:nvSpPr>
        <p:spPr>
          <a:xfrm>
            <a:off x="4473020" y="3711676"/>
            <a:ext cx="568037" cy="7758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495578" y="3711676"/>
            <a:ext cx="568037" cy="7758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>
            <a:off x="7706862" y="3790961"/>
            <a:ext cx="145470" cy="180883"/>
          </a:xfrm>
          <a:prstGeom prst="down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72237" y="4183653"/>
            <a:ext cx="1906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Untreated red blood cells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3225964" y="2819351"/>
            <a:ext cx="2016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Red blood cells with 2mg/ml NPs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5934581" y="2821310"/>
            <a:ext cx="2016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Red blood cells with 3mg/ml NPs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3225963" y="5630531"/>
            <a:ext cx="2016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Red blood cells with 10mg/ml NPs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5989472" y="5630530"/>
            <a:ext cx="2016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Red blood cells with 50mg/ml NPs</a:t>
            </a:r>
            <a:endParaRPr lang="en-US" sz="1400" dirty="0"/>
          </a:p>
        </p:txBody>
      </p:sp>
      <p:grpSp>
        <p:nvGrpSpPr>
          <p:cNvPr id="9" name="Group 8"/>
          <p:cNvGrpSpPr/>
          <p:nvPr/>
        </p:nvGrpSpPr>
        <p:grpSpPr>
          <a:xfrm>
            <a:off x="2901625" y="517438"/>
            <a:ext cx="2498236" cy="2280122"/>
            <a:chOff x="3213147" y="1193458"/>
            <a:chExt cx="2498236" cy="2280122"/>
          </a:xfrm>
        </p:grpSpPr>
        <p:pic>
          <p:nvPicPr>
            <p:cNvPr id="5" name="Picture 4" descr="C:\Users\slibi\Desktop\Lab\PART II\SEM images\20151002\image0008.tif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147" y="1193458"/>
              <a:ext cx="2498235" cy="22801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Oval 1"/>
            <p:cNvSpPr/>
            <p:nvPr/>
          </p:nvSpPr>
          <p:spPr>
            <a:xfrm>
              <a:off x="4360184" y="2155575"/>
              <a:ext cx="568037" cy="77585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6147" y="2600639"/>
              <a:ext cx="695236" cy="872941"/>
            </a:xfrm>
            <a:prstGeom prst="rect">
              <a:avLst/>
            </a:prstGeom>
          </p:spPr>
        </p:pic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373" y="4722864"/>
            <a:ext cx="692487" cy="90766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32" y="4720266"/>
            <a:ext cx="648730" cy="910263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6047958" y="4099603"/>
            <a:ext cx="568037" cy="7758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>
            <a:off x="6259242" y="4178888"/>
            <a:ext cx="145470" cy="180883"/>
          </a:xfrm>
          <a:prstGeom prst="down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75584" y="4720266"/>
            <a:ext cx="712616" cy="90367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783682" y="511558"/>
            <a:ext cx="2562976" cy="2291881"/>
            <a:chOff x="6095204" y="1187578"/>
            <a:chExt cx="2562976" cy="2291881"/>
          </a:xfrm>
        </p:grpSpPr>
        <p:pic>
          <p:nvPicPr>
            <p:cNvPr id="6" name="Picture 5" descr="C:\Users\slibi\Desktop\Lab\PART II\SEM images\20151002\image0014.tif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5204" y="1193457"/>
              <a:ext cx="2562976" cy="22801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Oval 17"/>
            <p:cNvSpPr/>
            <p:nvPr/>
          </p:nvSpPr>
          <p:spPr>
            <a:xfrm>
              <a:off x="6488206" y="1962498"/>
              <a:ext cx="568037" cy="77585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277" y="2606518"/>
              <a:ext cx="695236" cy="872941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5650" y="1187578"/>
              <a:ext cx="692487" cy="907665"/>
            </a:xfrm>
            <a:prstGeom prst="rect">
              <a:avLst/>
            </a:prstGeom>
          </p:spPr>
        </p:pic>
        <p:sp>
          <p:nvSpPr>
            <p:cNvPr id="38" name="Down Arrow 37"/>
            <p:cNvSpPr/>
            <p:nvPr/>
          </p:nvSpPr>
          <p:spPr>
            <a:xfrm>
              <a:off x="6830453" y="2137114"/>
              <a:ext cx="145470" cy="180883"/>
            </a:xfrm>
            <a:prstGeom prst="downArrow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432845" y="1942648"/>
              <a:ext cx="568037" cy="77585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613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</p:spPr>
        <p:txBody>
          <a:bodyPr/>
          <a:lstStyle/>
          <a:p>
            <a:r>
              <a:rPr lang="en-US" dirty="0" err="1" smtClean="0"/>
              <a:t>Hemotoxicity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7425473"/>
              </p:ext>
            </p:extLst>
          </p:nvPr>
        </p:nvGraphicFramePr>
        <p:xfrm>
          <a:off x="762000" y="508001"/>
          <a:ext cx="8331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2506134" y="1164036"/>
            <a:ext cx="4978400" cy="2544366"/>
            <a:chOff x="2506134" y="1164036"/>
            <a:chExt cx="4978400" cy="2544366"/>
          </a:xfrm>
        </p:grpSpPr>
        <p:sp>
          <p:nvSpPr>
            <p:cNvPr id="4" name="Freeform 3"/>
            <p:cNvSpPr/>
            <p:nvPr/>
          </p:nvSpPr>
          <p:spPr>
            <a:xfrm>
              <a:off x="2506134" y="1337736"/>
              <a:ext cx="4978400" cy="2370666"/>
            </a:xfrm>
            <a:custGeom>
              <a:avLst/>
              <a:gdLst>
                <a:gd name="connsiteX0" fmla="*/ 0 w 4978400"/>
                <a:gd name="connsiteY0" fmla="*/ 2370666 h 2370666"/>
                <a:gd name="connsiteX1" fmla="*/ 1761067 w 4978400"/>
                <a:gd name="connsiteY1" fmla="*/ 2116666 h 2370666"/>
                <a:gd name="connsiteX2" fmla="*/ 3708400 w 4978400"/>
                <a:gd name="connsiteY2" fmla="*/ 1371600 h 2370666"/>
                <a:gd name="connsiteX3" fmla="*/ 4978400 w 4978400"/>
                <a:gd name="connsiteY3" fmla="*/ 0 h 2370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78400" h="2370666">
                  <a:moveTo>
                    <a:pt x="0" y="2370666"/>
                  </a:moveTo>
                  <a:cubicBezTo>
                    <a:pt x="571500" y="2326921"/>
                    <a:pt x="1143000" y="2283177"/>
                    <a:pt x="1761067" y="2116666"/>
                  </a:cubicBezTo>
                  <a:cubicBezTo>
                    <a:pt x="2379134" y="1950155"/>
                    <a:pt x="3172178" y="1724378"/>
                    <a:pt x="3708400" y="1371600"/>
                  </a:cubicBezTo>
                  <a:cubicBezTo>
                    <a:pt x="4244622" y="1018822"/>
                    <a:pt x="4978400" y="0"/>
                    <a:pt x="4978400" y="0"/>
                  </a:cubicBezTo>
                </a:path>
              </a:pathLst>
            </a:custGeom>
            <a:ln w="57150" cmpd="sng">
              <a:solidFill>
                <a:srgbClr val="40FF2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0FF2E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8788804">
              <a:off x="6033637" y="1631867"/>
              <a:ext cx="1304994" cy="369332"/>
            </a:xfrm>
            <a:prstGeom prst="rect">
              <a:avLst/>
            </a:prstGeom>
            <a:solidFill>
              <a:srgbClr val="40FF2E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Association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473800" y="2895602"/>
            <a:ext cx="5417133" cy="863600"/>
            <a:chOff x="2473800" y="2895602"/>
            <a:chExt cx="5417133" cy="863600"/>
          </a:xfrm>
        </p:grpSpPr>
        <p:sp>
          <p:nvSpPr>
            <p:cNvPr id="11" name="Freeform 10"/>
            <p:cNvSpPr/>
            <p:nvPr/>
          </p:nvSpPr>
          <p:spPr>
            <a:xfrm>
              <a:off x="2827867" y="2895602"/>
              <a:ext cx="5063066" cy="863600"/>
            </a:xfrm>
            <a:custGeom>
              <a:avLst/>
              <a:gdLst>
                <a:gd name="connsiteX0" fmla="*/ 0 w 6604000"/>
                <a:gd name="connsiteY0" fmla="*/ 3352800 h 3352800"/>
                <a:gd name="connsiteX1" fmla="*/ 4487333 w 6604000"/>
                <a:gd name="connsiteY1" fmla="*/ 3285067 h 3352800"/>
                <a:gd name="connsiteX2" fmla="*/ 5892800 w 6604000"/>
                <a:gd name="connsiteY2" fmla="*/ 2472267 h 3352800"/>
                <a:gd name="connsiteX3" fmla="*/ 6604000 w 6604000"/>
                <a:gd name="connsiteY3" fmla="*/ 0 h 335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4000" h="3352800">
                  <a:moveTo>
                    <a:pt x="0" y="3352800"/>
                  </a:moveTo>
                  <a:lnTo>
                    <a:pt x="4487333" y="3285067"/>
                  </a:lnTo>
                  <a:cubicBezTo>
                    <a:pt x="5469466" y="3138312"/>
                    <a:pt x="5540022" y="3019778"/>
                    <a:pt x="5892800" y="2472267"/>
                  </a:cubicBezTo>
                  <a:cubicBezTo>
                    <a:pt x="6245578" y="1924756"/>
                    <a:pt x="6604000" y="0"/>
                    <a:pt x="6604000" y="0"/>
                  </a:cubicBezTo>
                </a:path>
              </a:pathLst>
            </a:custGeom>
            <a:ln w="38100" cmpd="sng">
              <a:solidFill>
                <a:srgbClr val="FF5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73800" y="3140031"/>
              <a:ext cx="1285396" cy="369332"/>
            </a:xfrm>
            <a:prstGeom prst="rect">
              <a:avLst/>
            </a:prstGeom>
            <a:solidFill>
              <a:srgbClr val="FF505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Hemolysis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9139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series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26712</TotalTime>
  <Words>784</Words>
  <Application>Microsoft Office PowerPoint</Application>
  <PresentationFormat>On-screen Show (4:3)</PresentationFormat>
  <Paragraphs>130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Impact</vt:lpstr>
      <vt:lpstr>Times New Roman</vt:lpstr>
      <vt:lpstr>NewsPrint</vt:lpstr>
      <vt:lpstr>QEEN II: 2nd Quantifying Exposure to Engineered Nanomaterials from Manufactured Products Workshop Session B. Consumer Exposure: Food, Food Contact, and Personal Care Products  </vt:lpstr>
      <vt:lpstr>Engineered nanoparticles</vt:lpstr>
      <vt:lpstr>PowerPoint Presentation</vt:lpstr>
      <vt:lpstr>Particle ADME profile</vt:lpstr>
      <vt:lpstr>PowerPoint Presentation</vt:lpstr>
      <vt:lpstr>pH stability (pH=6.5)</vt:lpstr>
      <vt:lpstr>Cytotoxicity</vt:lpstr>
      <vt:lpstr>PowerPoint Presentation</vt:lpstr>
      <vt:lpstr>Hemotoxicity</vt:lpstr>
      <vt:lpstr>PowerPoint Presentation</vt:lpstr>
      <vt:lpstr>In-vivo biodistribution</vt:lpstr>
      <vt:lpstr>PowerPoint Presentation</vt:lpstr>
      <vt:lpstr>Conclusions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Chitosan-PLGA nanoparticles to improve the gastrointestinal bioavailability of lipophilic vitamins</dc:title>
  <dc:creator>Abitha</dc:creator>
  <cp:lastModifiedBy>Kristin Roy</cp:lastModifiedBy>
  <cp:revision>735</cp:revision>
  <cp:lastPrinted>2015-11-19T19:24:47Z</cp:lastPrinted>
  <dcterms:created xsi:type="dcterms:W3CDTF">2011-10-25T11:44:07Z</dcterms:created>
  <dcterms:modified xsi:type="dcterms:W3CDTF">2018-10-04T18:52:51Z</dcterms:modified>
</cp:coreProperties>
</file>