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1114" y="62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3F53-D83C-4E7B-966C-23864F22A0E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8BB9-95B8-490B-A0DA-4D3A14749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1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9E88-C110-4209-BA13-2A2485ACD8BC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2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a </a:t>
            </a:r>
            <a:r>
              <a:rPr lang="en-US" dirty="0" err="1" smtClean="0"/>
              <a:t>nanocomposite</a:t>
            </a:r>
            <a:r>
              <a:rPr lang="en-US" dirty="0" smtClean="0"/>
              <a:t> of PP and Nylon with 3% labeled </a:t>
            </a:r>
            <a:r>
              <a:rPr lang="en-US" dirty="0" err="1" smtClean="0"/>
              <a:t>nanoclay</a:t>
            </a:r>
            <a:r>
              <a:rPr lang="en-US" dirty="0" smtClean="0"/>
              <a:t> was produced</a:t>
            </a:r>
          </a:p>
          <a:p>
            <a:endParaRPr lang="en-US" dirty="0" smtClean="0"/>
          </a:p>
          <a:p>
            <a:r>
              <a:rPr lang="en-US" dirty="0" smtClean="0"/>
              <a:t>Two labels were</a:t>
            </a:r>
            <a:r>
              <a:rPr lang="en-US" baseline="0" dirty="0" smtClean="0"/>
              <a:t> considered in case of interference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label withstand the processing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8A88F-756F-4941-B9F8-02B21A8377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8A88F-756F-4941-B9F8-02B21A8377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86C9-CCC5-4B81-B959-927DD98C325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01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9E88-C110-4209-BA13-2A2485ACD8BC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5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D9E88-C110-4209-BA13-2A2485ACD8BC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2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column, no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 with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10/2/2018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A37A-F6BC-46FA-8DF0-D0051C0FD83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7431-1F83-4267-8FF9-2D41ACE5D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5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MSU thinner spear_green RGB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7200" y="6253066"/>
            <a:ext cx="8229600" cy="103284"/>
          </a:xfrm>
          <a:prstGeom prst="rect">
            <a:avLst/>
          </a:prstGeom>
        </p:spPr>
      </p:pic>
      <p:pic>
        <p:nvPicPr>
          <p:cNvPr id="12" name="Picture 11" descr="PP banner wordmark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47" y="0"/>
            <a:ext cx="9140953" cy="6695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697" r:id="rId5"/>
    <p:sldLayoutId id="2147483699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890" y="1972062"/>
            <a:ext cx="805622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r>
              <a:rPr lang="en-US" sz="2700" b="1" dirty="0"/>
              <a:t>The Fate of Nanoparticles in Food Packaging</a:t>
            </a:r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100" dirty="0"/>
              <a:t>Maria Rubino, PhD</a:t>
            </a:r>
          </a:p>
          <a:p>
            <a:pPr algn="ctr"/>
            <a:r>
              <a:rPr lang="en-US" sz="2100" dirty="0"/>
              <a:t>Professor</a:t>
            </a:r>
          </a:p>
          <a:p>
            <a:pPr algn="ctr"/>
            <a:r>
              <a:rPr lang="en-US" sz="2100" b="1" dirty="0" smtClean="0"/>
              <a:t>School </a:t>
            </a:r>
            <a:r>
              <a:rPr lang="en-US" sz="2100" b="1" dirty="0"/>
              <a:t>of Packaging </a:t>
            </a:r>
          </a:p>
          <a:p>
            <a:pPr algn="ctr"/>
            <a:r>
              <a:rPr lang="en-US" sz="2100" dirty="0"/>
              <a:t>East Lansing, MI</a:t>
            </a:r>
          </a:p>
        </p:txBody>
      </p:sp>
    </p:spTree>
    <p:extLst>
      <p:ext uri="{BB962C8B-B14F-4D97-AF65-F5344CB8AC3E}">
        <p14:creationId xmlns:p14="http://schemas.microsoft.com/office/powerpoint/2010/main" val="96776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comments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839"/>
            <a:ext cx="8229600" cy="406649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 Assessment of nanoparticles requires: </a:t>
            </a:r>
          </a:p>
          <a:p>
            <a:pPr lvl="1"/>
            <a:r>
              <a:rPr lang="en-US" smtClean="0"/>
              <a:t>New </a:t>
            </a:r>
            <a:r>
              <a:rPr lang="en-US" dirty="0" smtClean="0"/>
              <a:t>ways to assess the results</a:t>
            </a:r>
          </a:p>
          <a:p>
            <a:pPr lvl="1"/>
            <a:r>
              <a:rPr lang="en-US" dirty="0" smtClean="0"/>
              <a:t>New methodologies need to be developed for assessing nanoparticles release from nanocomposite. </a:t>
            </a:r>
          </a:p>
          <a:p>
            <a:pPr lvl="1"/>
            <a:endParaRPr lang="en-US" dirty="0"/>
          </a:p>
          <a:p>
            <a:pPr marL="302419" lvl="1" indent="-215504">
              <a:buNone/>
            </a:pPr>
            <a:r>
              <a:rPr lang="en-US" dirty="0" smtClean="0"/>
              <a:t>2. It is very important to elucidate what is the </a:t>
            </a:r>
            <a:r>
              <a:rPr lang="en-US" b="1" dirty="0" smtClean="0"/>
              <a:t>best approach</a:t>
            </a:r>
            <a:r>
              <a:rPr lang="en-US" dirty="0" smtClean="0"/>
              <a:t> to </a:t>
            </a:r>
            <a:r>
              <a:rPr lang="en-US" b="1" dirty="0" smtClean="0"/>
              <a:t>measure</a:t>
            </a:r>
            <a:r>
              <a:rPr lang="en-US" dirty="0" smtClean="0"/>
              <a:t> nanoparticles </a:t>
            </a:r>
            <a:r>
              <a:rPr lang="en-US" u="sng" dirty="0" smtClean="0"/>
              <a:t>interaction with polymers</a:t>
            </a:r>
            <a:r>
              <a:rPr lang="en-US" dirty="0" smtClean="0"/>
              <a:t> and their </a:t>
            </a:r>
            <a:r>
              <a:rPr lang="en-US" u="sng" dirty="0" smtClean="0"/>
              <a:t>release </a:t>
            </a:r>
            <a:r>
              <a:rPr lang="en-US" dirty="0" smtClean="0"/>
              <a:t>under different conditions </a:t>
            </a:r>
            <a:r>
              <a:rPr lang="en-US" b="1" dirty="0" smtClean="0"/>
              <a:t>before</a:t>
            </a:r>
            <a:r>
              <a:rPr lang="en-US" dirty="0" smtClean="0"/>
              <a:t> evaluating exposure and safety.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591711" y="792724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concerns</a:t>
            </a:r>
            <a:endParaRPr lang="zh-CN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1336597" y="1515636"/>
            <a:ext cx="6229350" cy="75189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Routes of human exposure to nanoparticle (from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nanocomposites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宋体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interaction with biological systems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787802" y="2372887"/>
            <a:ext cx="6976110" cy="3470970"/>
            <a:chOff x="1158559" y="1683842"/>
            <a:chExt cx="6720817" cy="3343949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919288"/>
              <a:ext cx="6096000" cy="301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58559" y="2286001"/>
              <a:ext cx="1511525" cy="499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25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Consumer</a:t>
              </a:r>
            </a:p>
            <a:p>
              <a:pPr algn="ctr">
                <a:lnSpc>
                  <a:spcPts val="1125"/>
                </a:lnSpc>
              </a:pP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goods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93406" y="3363865"/>
              <a:ext cx="105413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9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350" dirty="0">
                  <a:solidFill>
                    <a:prstClr val="black"/>
                  </a:solidFill>
                </a:rPr>
                <a:t>Disposal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16459" y="4354465"/>
              <a:ext cx="120802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9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350" dirty="0">
                  <a:solidFill>
                    <a:prstClr val="black"/>
                  </a:solidFill>
                </a:rPr>
                <a:t>Packaging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95737" y="1859633"/>
              <a:ext cx="147091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9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350" dirty="0">
                  <a:solidFill>
                    <a:prstClr val="black"/>
                  </a:solidFill>
                </a:rPr>
                <a:t>ENP</a:t>
              </a:r>
            </a:p>
            <a:p>
              <a:r>
                <a:rPr lang="en-US" altLang="zh-CN" sz="1350" dirty="0">
                  <a:solidFill>
                    <a:prstClr val="black"/>
                  </a:solidFill>
                </a:rPr>
                <a:t>Release from</a:t>
              </a:r>
            </a:p>
            <a:p>
              <a:r>
                <a:rPr lang="en-US" altLang="zh-CN" sz="1350" dirty="0">
                  <a:solidFill>
                    <a:prstClr val="black"/>
                  </a:solidFill>
                </a:rPr>
                <a:t>polymers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9730" y="2667000"/>
              <a:ext cx="553999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9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350" dirty="0">
                  <a:solidFill>
                    <a:prstClr val="black"/>
                  </a:solidFill>
                </a:rPr>
                <a:t>Air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16937" y="2982865"/>
              <a:ext cx="792013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9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350" dirty="0">
                  <a:solidFill>
                    <a:prstClr val="black"/>
                  </a:solidFill>
                </a:rPr>
                <a:t>Water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7670" y="3282132"/>
              <a:ext cx="618119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9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350" dirty="0">
                  <a:solidFill>
                    <a:prstClr val="black"/>
                  </a:solidFill>
                </a:rPr>
                <a:t>Soil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7500" y="4039237"/>
              <a:ext cx="720712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9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350" dirty="0">
                  <a:solidFill>
                    <a:prstClr val="black"/>
                  </a:solidFill>
                </a:rPr>
                <a:t>Food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0264" y="1683842"/>
              <a:ext cx="1650330" cy="61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25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</a:p>
            <a:p>
              <a:pPr algn="ctr">
                <a:lnSpc>
                  <a:spcPts val="1125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exposure</a:t>
              </a:r>
            </a:p>
            <a:p>
              <a:pPr algn="ctr">
                <a:lnSpc>
                  <a:spcPts val="1125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ENPs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83902" y="4648200"/>
              <a:ext cx="219547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1500"/>
                </a:lnSpc>
                <a:defRPr sz="19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sz="1350" dirty="0">
                  <a:solidFill>
                    <a:prstClr val="black"/>
                  </a:solidFill>
                </a:rPr>
                <a:t>Interaction with cells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5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46" y="1371600"/>
            <a:ext cx="4972050" cy="4000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sz="2700" dirty="0"/>
              <a:t>Hypothesis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04768"/>
            <a:ext cx="1943100" cy="83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086101"/>
            <a:ext cx="3763565" cy="23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063229"/>
            <a:ext cx="6400800" cy="85725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Fluorescent labeling and tracking of </a:t>
            </a:r>
            <a:r>
              <a:rPr lang="en-US" sz="2400" dirty="0" err="1"/>
              <a:t>nanoclay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500" dirty="0"/>
              <a:t>Diaz, Xia, Rubino, Auras, Jayaraman, Hotchkiss. Nanoscale 2013. 5:164-168</a:t>
            </a:r>
          </a:p>
        </p:txBody>
      </p:sp>
      <p:pic>
        <p:nvPicPr>
          <p:cNvPr id="14338" name="Picture 2" descr="C:\Users\rubino\Dropbox\Nanoscale\Resubmission\Final documents\Diaz_etal_graphical abstract_re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39" y="2613794"/>
            <a:ext cx="6115461" cy="32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92D-A4CE-4F90-B964-7D98977F0D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>
            <a:grpSpLocks noChangeAspect="1"/>
          </p:cNvGrpSpPr>
          <p:nvPr/>
        </p:nvGrpSpPr>
        <p:grpSpPr>
          <a:xfrm>
            <a:off x="2898328" y="1978429"/>
            <a:ext cx="6245672" cy="3919929"/>
            <a:chOff x="1404875" y="23492759"/>
            <a:chExt cx="12904104" cy="7773713"/>
          </a:xfrm>
        </p:grpSpPr>
        <p:pic>
          <p:nvPicPr>
            <p:cNvPr id="46" name="Picture 227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2423" y="23733962"/>
              <a:ext cx="11289917" cy="2822018"/>
            </a:xfrm>
            <a:prstGeom prst="rect">
              <a:avLst/>
            </a:prstGeom>
          </p:spPr>
        </p:pic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3343275" y="25466676"/>
              <a:ext cx="9296400" cy="779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zh-CN" altLang="en-US" sz="1800">
                <a:solidFill>
                  <a:prstClr val="black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404875" y="29921623"/>
              <a:ext cx="10183813" cy="73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zh-CN" sz="1650" b="1" i="1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Internal validated by X-Ray Fluorescence(XRF)</a:t>
              </a:r>
              <a:endParaRPr lang="zh-CN" altLang="en-US" sz="1650" b="1" i="1" dirty="0">
                <a:solidFill>
                  <a:prstClr val="black"/>
                </a:solidFill>
                <a:latin typeface="Times New Roman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022423" y="27425650"/>
              <a:ext cx="3482824" cy="95514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50"/>
                </a:lnSpc>
                <a:defRPr/>
              </a:pPr>
              <a:r>
                <a:rPr lang="en-US" altLang="zh-CN" sz="165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Instrumental conditions</a:t>
              </a:r>
              <a:endParaRPr lang="zh-CN" altLang="en-US" sz="1650" dirty="0">
                <a:solidFill>
                  <a:srgbClr val="FFFF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274032" y="27425650"/>
              <a:ext cx="3190411" cy="9551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5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Stability test</a:t>
              </a:r>
              <a:endParaRPr lang="zh-CN" altLang="en-US" sz="1650" dirty="0">
                <a:solidFill>
                  <a:srgbClr val="FFFF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240460" y="27425650"/>
              <a:ext cx="3071880" cy="9551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5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Correlation</a:t>
              </a:r>
              <a:endParaRPr lang="zh-CN" altLang="en-US" sz="1650" dirty="0">
                <a:solidFill>
                  <a:srgbClr val="FFFF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887275" y="28900425"/>
              <a:ext cx="3617973" cy="9840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650"/>
                </a:lnSpc>
                <a:defRPr/>
              </a:pPr>
              <a:r>
                <a:rPr lang="en-US" altLang="zh-CN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Calibration curve &amp; quantification limit</a:t>
              </a:r>
              <a:endParaRPr lang="zh-CN" altLang="en-US" sz="1500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784455" y="28900424"/>
              <a:ext cx="4169569" cy="9840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50"/>
                </a:lnSpc>
              </a:pPr>
              <a:r>
                <a:rPr lang="en-US" altLang="zh-CN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Effect of solvent &amp; surfactant on dispersion</a:t>
              </a:r>
              <a:endParaRPr lang="zh-CN" altLang="en-US" sz="1500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0188240" y="28900425"/>
              <a:ext cx="3173144" cy="9840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50"/>
                </a:lnSpc>
              </a:pPr>
              <a:r>
                <a:rPr lang="en-US" altLang="zh-CN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Si &amp; Al contents </a:t>
              </a:r>
            </a:p>
            <a:p>
              <a:pPr algn="ctr">
                <a:lnSpc>
                  <a:spcPts val="1650"/>
                </a:lnSpc>
              </a:pPr>
              <a:r>
                <a:rPr lang="en-US" altLang="zh-CN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in the nanoclay</a:t>
              </a:r>
              <a:endParaRPr lang="zh-CN" altLang="en-US" sz="1500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3" name="肘形连接符 42"/>
            <p:cNvCxnSpPr/>
            <p:nvPr/>
          </p:nvCxnSpPr>
          <p:spPr>
            <a:xfrm rot="10800000" flipV="1">
              <a:off x="3697288" y="26919238"/>
              <a:ext cx="3957637" cy="506412"/>
            </a:xfrm>
            <a:prstGeom prst="bentConnector2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肘形连接符 43"/>
            <p:cNvCxnSpPr>
              <a:endCxn id="39" idx="0"/>
            </p:cNvCxnSpPr>
            <p:nvPr/>
          </p:nvCxnSpPr>
          <p:spPr>
            <a:xfrm>
              <a:off x="7532687" y="26919239"/>
              <a:ext cx="4243713" cy="506412"/>
            </a:xfrm>
            <a:prstGeom prst="bentConnector2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7890840" y="26389013"/>
              <a:ext cx="0" cy="1036636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29"/>
            <p:cNvCxnSpPr>
              <a:cxnSpLocks noChangeShapeType="1"/>
            </p:cNvCxnSpPr>
            <p:nvPr/>
          </p:nvCxnSpPr>
          <p:spPr bwMode="auto">
            <a:xfrm>
              <a:off x="6094735" y="23492759"/>
              <a:ext cx="0" cy="602997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" name="TextBox 33"/>
            <p:cNvSpPr txBox="1">
              <a:spLocks noChangeArrowheads="1"/>
            </p:cNvSpPr>
            <p:nvPr/>
          </p:nvSpPr>
          <p:spPr bwMode="auto">
            <a:xfrm>
              <a:off x="2140329" y="25874497"/>
              <a:ext cx="11071002" cy="68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zh-CN" sz="1500" b="1" dirty="0">
                  <a:solidFill>
                    <a:prstClr val="black"/>
                  </a:solidFill>
                  <a:latin typeface="Times New Roman" pitchFamily="18" charset="0"/>
                  <a:ea typeface="幼圆" pitchFamily="49" charset="-122"/>
                  <a:cs typeface="Times New Roman" panose="02020603050405020304" pitchFamily="18" charset="0"/>
                </a:rPr>
                <a:t>Graphite Furnace Atomic Absorption Spectrometry (GFAAS)</a:t>
              </a:r>
              <a:endParaRPr lang="zh-CN" altLang="en-US" sz="1500" b="1" dirty="0">
                <a:solidFill>
                  <a:prstClr val="black"/>
                </a:solidFill>
                <a:latin typeface="Times New Roman" pitchFamily="18" charset="0"/>
                <a:ea typeface="幼圆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120"/>
            <p:cNvSpPr txBox="1">
              <a:spLocks noChangeArrowheads="1"/>
            </p:cNvSpPr>
            <p:nvPr/>
          </p:nvSpPr>
          <p:spPr bwMode="auto">
            <a:xfrm>
              <a:off x="2249071" y="25060551"/>
              <a:ext cx="2446389" cy="1169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Light Source</a:t>
              </a:r>
              <a:endParaRPr lang="zh-CN" altLang="en-US" sz="1500" dirty="0">
                <a:solidFill>
                  <a:prstClr val="black"/>
                </a:solidFill>
                <a:latin typeface="Times New Roman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158"/>
            <p:cNvSpPr txBox="1">
              <a:spLocks noChangeArrowheads="1"/>
            </p:cNvSpPr>
            <p:nvPr/>
          </p:nvSpPr>
          <p:spPr bwMode="auto">
            <a:xfrm>
              <a:off x="4497111" y="25301750"/>
              <a:ext cx="3299517" cy="68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Graphite Furnace</a:t>
              </a:r>
              <a:endParaRPr lang="zh-CN" altLang="en-US" sz="1500" dirty="0">
                <a:solidFill>
                  <a:prstClr val="black"/>
                </a:solidFill>
                <a:latin typeface="Times New Roman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160"/>
            <p:cNvSpPr txBox="1">
              <a:spLocks noChangeArrowheads="1"/>
            </p:cNvSpPr>
            <p:nvPr/>
          </p:nvSpPr>
          <p:spPr bwMode="auto">
            <a:xfrm>
              <a:off x="7739792" y="25301750"/>
              <a:ext cx="2907225" cy="1169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zh-CN" sz="1500" dirty="0" err="1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Monochromator</a:t>
              </a:r>
              <a:endParaRPr lang="zh-CN" altLang="en-US" sz="1500" dirty="0">
                <a:solidFill>
                  <a:prstClr val="black"/>
                </a:solidFill>
                <a:latin typeface="Times New Roman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161"/>
            <p:cNvSpPr txBox="1">
              <a:spLocks noChangeArrowheads="1"/>
            </p:cNvSpPr>
            <p:nvPr/>
          </p:nvSpPr>
          <p:spPr bwMode="auto">
            <a:xfrm>
              <a:off x="10932205" y="25303193"/>
              <a:ext cx="2012950" cy="68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Detector</a:t>
              </a:r>
              <a:endParaRPr lang="zh-CN" altLang="en-US" sz="1500" dirty="0">
                <a:solidFill>
                  <a:prstClr val="black"/>
                </a:solidFill>
                <a:latin typeface="Times New Roman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3" name="直接箭头连接符 122"/>
            <p:cNvCxnSpPr>
              <a:cxnSpLocks noChangeShapeType="1"/>
            </p:cNvCxnSpPr>
            <p:nvPr/>
          </p:nvCxnSpPr>
          <p:spPr bwMode="auto">
            <a:xfrm>
              <a:off x="3697288" y="28409576"/>
              <a:ext cx="0" cy="475058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直接箭头连接符 164"/>
            <p:cNvCxnSpPr>
              <a:cxnSpLocks noChangeShapeType="1"/>
            </p:cNvCxnSpPr>
            <p:nvPr/>
          </p:nvCxnSpPr>
          <p:spPr bwMode="auto">
            <a:xfrm>
              <a:off x="7889252" y="28409577"/>
              <a:ext cx="2" cy="475058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直接箭头连接符 165"/>
            <p:cNvCxnSpPr>
              <a:cxnSpLocks noChangeShapeType="1"/>
            </p:cNvCxnSpPr>
            <p:nvPr/>
          </p:nvCxnSpPr>
          <p:spPr bwMode="auto">
            <a:xfrm>
              <a:off x="11774811" y="28409576"/>
              <a:ext cx="2" cy="471883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直接连接符 4"/>
            <p:cNvCxnSpPr>
              <a:cxnSpLocks noChangeShapeType="1"/>
            </p:cNvCxnSpPr>
            <p:nvPr/>
          </p:nvCxnSpPr>
          <p:spPr bwMode="auto">
            <a:xfrm>
              <a:off x="9954024" y="24695580"/>
              <a:ext cx="133997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直接连接符 61"/>
            <p:cNvCxnSpPr>
              <a:cxnSpLocks noChangeShapeType="1"/>
            </p:cNvCxnSpPr>
            <p:nvPr/>
          </p:nvCxnSpPr>
          <p:spPr bwMode="auto">
            <a:xfrm>
              <a:off x="4419854" y="24698755"/>
              <a:ext cx="6953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直接连接符 62"/>
            <p:cNvCxnSpPr>
              <a:cxnSpLocks noChangeShapeType="1"/>
            </p:cNvCxnSpPr>
            <p:nvPr/>
          </p:nvCxnSpPr>
          <p:spPr bwMode="auto">
            <a:xfrm>
              <a:off x="7169150" y="24698755"/>
              <a:ext cx="9572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" name="直接箭头连接符 15"/>
            <p:cNvCxnSpPr>
              <a:cxnSpLocks noChangeShapeType="1"/>
            </p:cNvCxnSpPr>
            <p:nvPr/>
          </p:nvCxnSpPr>
          <p:spPr bwMode="auto">
            <a:xfrm flipH="1">
              <a:off x="10861999" y="30273625"/>
              <a:ext cx="914401" cy="0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直接连接符 17"/>
            <p:cNvCxnSpPr>
              <a:cxnSpLocks noChangeShapeType="1"/>
            </p:cNvCxnSpPr>
            <p:nvPr/>
          </p:nvCxnSpPr>
          <p:spPr bwMode="auto">
            <a:xfrm>
              <a:off x="11760200" y="29932649"/>
              <a:ext cx="0" cy="34097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1" name="TextBox 2077"/>
            <p:cNvSpPr txBox="1">
              <a:spLocks noChangeArrowheads="1"/>
            </p:cNvSpPr>
            <p:nvPr/>
          </p:nvSpPr>
          <p:spPr bwMode="auto">
            <a:xfrm>
              <a:off x="1766674" y="30608107"/>
              <a:ext cx="12542305" cy="658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>
                <a:buClr>
                  <a:prstClr val="black"/>
                </a:buClr>
              </a:pPr>
              <a:r>
                <a:rPr lang="en-US" altLang="zh-CN" sz="1650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Limit of quantification : 0.03 mg L</a:t>
              </a:r>
              <a:r>
                <a:rPr lang="en-US" altLang="zh-CN" sz="1650" baseline="30000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-1</a:t>
              </a:r>
              <a:r>
                <a:rPr lang="en-US" altLang="zh-CN" sz="1650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 (Si) and 0.01 mg L</a:t>
              </a:r>
              <a:r>
                <a:rPr lang="en-US" altLang="zh-CN" sz="1650" baseline="30000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-1</a:t>
              </a:r>
              <a:r>
                <a:rPr lang="en-US" altLang="zh-CN" sz="1650" dirty="0">
                  <a:solidFill>
                    <a:prstClr val="black"/>
                  </a:solidFill>
                  <a:latin typeface="Times New Roman" pitchFamily="18" charset="0"/>
                  <a:ea typeface="宋体" charset="-122"/>
                  <a:cs typeface="Times New Roman" panose="02020603050405020304" pitchFamily="18" charset="0"/>
                </a:rPr>
                <a:t> (Al)</a:t>
              </a:r>
              <a:endParaRPr lang="zh-CN" altLang="en-US" sz="1650" dirty="0">
                <a:solidFill>
                  <a:prstClr val="black"/>
                </a:solidFill>
                <a:latin typeface="Times New Roman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26606" y="978726"/>
            <a:ext cx="6446705" cy="857250"/>
          </a:xfrm>
        </p:spPr>
        <p:txBody>
          <a:bodyPr>
            <a:normAutofit fontScale="90000"/>
          </a:bodyPr>
          <a:lstStyle/>
          <a:p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for </a:t>
            </a:r>
            <a:r>
              <a:rPr lang="en-US" altLang="zh-CN" sz="27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Nanoclay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 Y, Rubino M, Auras R. 2013. Detection and quantification of montmorillonite </a:t>
            </a:r>
            <a:r>
              <a:rPr lang="en-US" altLang="zh-CN" sz="18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nanoclay</a:t>
            </a:r>
            <a:r>
              <a:rPr lang="en-US" altLang="zh-CN" sz="18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water-ethanol solutions by graphite furnace atomic absorption spectrometry Food </a:t>
            </a:r>
            <a:r>
              <a:rPr lang="en-US" altLang="zh-CN" sz="1800" kern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n-US" altLang="zh-CN" sz="1800" kern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Cont. 30: 2177-2183.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057900" y="5624514"/>
            <a:ext cx="1600200" cy="27384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fld id="{4026335A-BF3C-48FB-925B-7CFCDE7D2181}" type="slidenum">
              <a:rPr lang="zh-CN" altLang="en-US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1730" y="2514600"/>
            <a:ext cx="89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&amp; Al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75" y="3115169"/>
            <a:ext cx="2035924" cy="18318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262" y="2699266"/>
            <a:ext cx="18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ASTM D4754-11</a:t>
            </a:r>
          </a:p>
        </p:txBody>
      </p:sp>
    </p:spTree>
    <p:extLst>
      <p:ext uri="{BB962C8B-B14F-4D97-AF65-F5344CB8AC3E}">
        <p14:creationId xmlns:p14="http://schemas.microsoft.com/office/powerpoint/2010/main" val="6657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内容占位符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3394472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314449" y="957263"/>
            <a:ext cx="7115175" cy="963216"/>
          </a:xfrm>
        </p:spPr>
        <p:txBody>
          <a:bodyPr>
            <a:normAutofit fontScale="90000"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</a:t>
            </a:r>
            <a:r>
              <a:rPr lang="en-US" altLang="zh-CN" sz="27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Nanoclay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22, 40 &amp; 70 </a:t>
            </a:r>
            <a:r>
              <a:rPr lang="en-US" altLang="zh-CN" sz="27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Rubino M, Auras R. 2014.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Nanoclay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Surfactant from Polymer−Clay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Nanocomposites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Food Simulant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Environ. Sci. Technol. 2014, 48, 13617−13624</a:t>
            </a:r>
            <a:endParaRPr lang="zh-CN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1255014" y="2528719"/>
            <a:ext cx="6403086" cy="2285372"/>
            <a:chOff x="-1371600" y="1949450"/>
            <a:chExt cx="12934949" cy="4616705"/>
          </a:xfrm>
        </p:grpSpPr>
        <p:graphicFrame>
          <p:nvGraphicFramePr>
            <p:cNvPr id="18" name="对象 17"/>
            <p:cNvGraphicFramePr>
              <a:graphicFrameLocks noChangeAspect="1"/>
            </p:cNvGraphicFramePr>
            <p:nvPr>
              <p:extLst/>
            </p:nvPr>
          </p:nvGraphicFramePr>
          <p:xfrm>
            <a:off x="5105399" y="1962405"/>
            <a:ext cx="6457950" cy="460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SPW 11.0 Graph" r:id="rId4" imgW="6454440" imgH="4609440" progId="SigmaPlotGraphicObject.10">
                    <p:embed/>
                  </p:oleObj>
                </mc:Choice>
                <mc:Fallback>
                  <p:oleObj name="SPW 11.0 Graph" r:id="rId4" imgW="6454440" imgH="4609440" progId="SigmaPlotGraphicObject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05399" y="1962405"/>
                          <a:ext cx="6457950" cy="4603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组合 18"/>
            <p:cNvGrpSpPr/>
            <p:nvPr/>
          </p:nvGrpSpPr>
          <p:grpSpPr>
            <a:xfrm>
              <a:off x="-1371600" y="1949450"/>
              <a:ext cx="8294769" cy="4603750"/>
              <a:chOff x="-1371600" y="1949450"/>
              <a:chExt cx="8294769" cy="4603750"/>
            </a:xfrm>
          </p:grpSpPr>
          <p:graphicFrame>
            <p:nvGraphicFramePr>
              <p:cNvPr id="20" name="对象 1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1371600" y="1949450"/>
              <a:ext cx="6457950" cy="4603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" name="SPW 11.0 Graph" r:id="rId6" imgW="6454440" imgH="4611240" progId="SigmaPlotGraphicObject.10">
                      <p:embed/>
                    </p:oleObj>
                  </mc:Choice>
                  <mc:Fallback>
                    <p:oleObj name="SPW 11.0 Graph" r:id="rId6" imgW="6454440" imgH="4611240" progId="SigmaPlotGraphicObject.1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-1371600" y="1949450"/>
                            <a:ext cx="6457950" cy="4603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-252444" y="2514600"/>
                <a:ext cx="694736" cy="540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12801" y="2514600"/>
                <a:ext cx="710368" cy="540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1926861" y="2457450"/>
            <a:ext cx="2016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from PP-clay</a:t>
            </a:r>
            <a:endParaRPr lang="zh-CN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7800" y="2457450"/>
            <a:ext cx="2016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from PA6-clay</a:t>
            </a:r>
            <a:endParaRPr lang="zh-CN" altLang="en-US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5900" y="5059458"/>
            <a:ext cx="654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amount of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nanoclay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released (0.1~0.2%)</a:t>
            </a:r>
          </a:p>
          <a:p>
            <a:pPr marL="257175" indent="-257175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nanoclay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release from PP-clay than from PA6-clay</a:t>
            </a:r>
          </a:p>
          <a:p>
            <a:pPr marL="257175" indent="-257175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polymer-clay interaction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92D-A4CE-4F90-B964-7D98977F0D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85901" y="1063228"/>
            <a:ext cx="5677009" cy="82272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0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 analysis for </a:t>
            </a:r>
            <a:r>
              <a:rPr lang="en-US" altLang="zh-CN" sz="2025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Surfactant</a:t>
            </a:r>
            <a:r>
              <a:rPr lang="en-US" altLang="zh-CN" sz="20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 Y, Rubino M, Auras R. 2015. </a:t>
            </a:r>
            <a:r>
              <a:rPr lang="en-US" altLang="zh-CN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surfactants from </a:t>
            </a:r>
            <a:r>
              <a:rPr lang="en-US" altLang="zh-CN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</a:t>
            </a:r>
            <a:r>
              <a:rPr lang="en-US" altLang="zh-CN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-modiﬁed montmorillonite into solvents: Implications for polymer nanocomposites.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Applied Clay Science 105-106 (2015) 107–112</a:t>
            </a:r>
            <a:b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 </a:t>
            </a:r>
            <a:r>
              <a:rPr lang="pt-BR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Y., Rubino M, Auras R. 2016 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of surfactant release from polymer-clay nanocomposites into ethanol Polymer Testing 60, 57-63</a:t>
            </a:r>
            <a:r>
              <a:rPr lang="en-US" altLang="zh-CN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89" name="组合 7188"/>
          <p:cNvGrpSpPr/>
          <p:nvPr/>
        </p:nvGrpSpPr>
        <p:grpSpPr>
          <a:xfrm>
            <a:off x="3355018" y="2261062"/>
            <a:ext cx="5148901" cy="3846501"/>
            <a:chOff x="533400" y="1752600"/>
            <a:chExt cx="8102987" cy="4572000"/>
          </a:xfrm>
        </p:grpSpPr>
        <p:grpSp>
          <p:nvGrpSpPr>
            <p:cNvPr id="230" name="组合 229"/>
            <p:cNvGrpSpPr/>
            <p:nvPr/>
          </p:nvGrpSpPr>
          <p:grpSpPr>
            <a:xfrm>
              <a:off x="533400" y="1752600"/>
              <a:ext cx="8102987" cy="1942155"/>
              <a:chOff x="457200" y="1671473"/>
              <a:chExt cx="8102987" cy="1942155"/>
            </a:xfrm>
          </p:grpSpPr>
          <p:sp>
            <p:nvSpPr>
              <p:cNvPr id="149" name="圆角矩形 148"/>
              <p:cNvSpPr/>
              <p:nvPr/>
            </p:nvSpPr>
            <p:spPr>
              <a:xfrm>
                <a:off x="457200" y="1671473"/>
                <a:ext cx="8102986" cy="1899057"/>
              </a:xfrm>
              <a:prstGeom prst="roundRect">
                <a:avLst>
                  <a:gd name="adj" fmla="val 5298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910148" y="1676400"/>
                <a:ext cx="9023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HPLC</a:t>
                </a:r>
                <a:endParaRPr lang="zh-CN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组合 66"/>
              <p:cNvGrpSpPr>
                <a:grpSpLocks noChangeAspect="1"/>
              </p:cNvGrpSpPr>
              <p:nvPr/>
            </p:nvGrpSpPr>
            <p:grpSpPr>
              <a:xfrm>
                <a:off x="7818120" y="2210210"/>
                <a:ext cx="365760" cy="785191"/>
                <a:chOff x="6781800" y="383432"/>
                <a:chExt cx="411480" cy="102230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6781800" y="383432"/>
                  <a:ext cx="205740" cy="10223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9" name="直接连接符 68"/>
                <p:cNvCxnSpPr>
                  <a:stCxn id="68" idx="0"/>
                </p:cNvCxnSpPr>
                <p:nvPr/>
              </p:nvCxnSpPr>
              <p:spPr>
                <a:xfrm>
                  <a:off x="6884670" y="383432"/>
                  <a:ext cx="2057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>
                  <a:stCxn id="68" idx="4"/>
                  <a:endCxn id="71" idx="2"/>
                </p:cNvCxnSpPr>
                <p:nvPr/>
              </p:nvCxnSpPr>
              <p:spPr>
                <a:xfrm>
                  <a:off x="6884670" y="1405732"/>
                  <a:ext cx="2057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弧形 70"/>
                <p:cNvSpPr/>
                <p:nvPr/>
              </p:nvSpPr>
              <p:spPr>
                <a:xfrm>
                  <a:off x="6987540" y="387936"/>
                  <a:ext cx="205740" cy="1017796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195" name="组合 7194"/>
              <p:cNvGrpSpPr>
                <a:grpSpLocks noChangeAspect="1"/>
              </p:cNvGrpSpPr>
              <p:nvPr/>
            </p:nvGrpSpPr>
            <p:grpSpPr>
              <a:xfrm>
                <a:off x="609599" y="2043167"/>
                <a:ext cx="1280160" cy="1146274"/>
                <a:chOff x="533400" y="2667000"/>
                <a:chExt cx="1371602" cy="1228152"/>
              </a:xfrm>
            </p:grpSpPr>
            <p:grpSp>
              <p:nvGrpSpPr>
                <p:cNvPr id="7192" name="组合 7191"/>
                <p:cNvGrpSpPr>
                  <a:grpSpLocks noChangeAspect="1"/>
                </p:cNvGrpSpPr>
                <p:nvPr/>
              </p:nvGrpSpPr>
              <p:grpSpPr>
                <a:xfrm>
                  <a:off x="533400" y="2667000"/>
                  <a:ext cx="1371602" cy="1228152"/>
                  <a:chOff x="533400" y="2667000"/>
                  <a:chExt cx="2127507" cy="1905000"/>
                </a:xfrm>
              </p:grpSpPr>
              <p:pic>
                <p:nvPicPr>
                  <p:cNvPr id="717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3400" y="2667000"/>
                    <a:ext cx="1466850" cy="1905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180" name="组合 7179"/>
                  <p:cNvGrpSpPr/>
                  <p:nvPr/>
                </p:nvGrpSpPr>
                <p:grpSpPr>
                  <a:xfrm>
                    <a:off x="1828800" y="2692367"/>
                    <a:ext cx="832107" cy="1852795"/>
                    <a:chOff x="2743201" y="2666998"/>
                    <a:chExt cx="838203" cy="1843799"/>
                  </a:xfrm>
                </p:grpSpPr>
                <p:sp>
                  <p:nvSpPr>
                    <p:cNvPr id="77" name="矩形 76"/>
                    <p:cNvSpPr/>
                    <p:nvPr/>
                  </p:nvSpPr>
                  <p:spPr>
                    <a:xfrm>
                      <a:off x="2743201" y="2819858"/>
                      <a:ext cx="585454" cy="169093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n>
                          <a:solidFill>
                            <a:srgbClr val="003300"/>
                          </a:solidFill>
                        </a:ln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177" name="平行四边形 7176"/>
                    <p:cNvSpPr/>
                    <p:nvPr/>
                  </p:nvSpPr>
                  <p:spPr>
                    <a:xfrm>
                      <a:off x="2743203" y="2666998"/>
                      <a:ext cx="838201" cy="152861"/>
                    </a:xfrm>
                    <a:prstGeom prst="parallelogram">
                      <a:avLst>
                        <a:gd name="adj" fmla="val 173547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179" name="平行四边形 7178"/>
                    <p:cNvSpPr/>
                    <p:nvPr/>
                  </p:nvSpPr>
                  <p:spPr>
                    <a:xfrm rot="5400000" flipH="1">
                      <a:off x="2533131" y="3462523"/>
                      <a:ext cx="1843796" cy="252747"/>
                    </a:xfrm>
                    <a:prstGeom prst="parallelogram">
                      <a:avLst>
                        <a:gd name="adj" fmla="val 61565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93" name="矩形 7192"/>
                <p:cNvSpPr/>
                <p:nvPr/>
              </p:nvSpPr>
              <p:spPr>
                <a:xfrm>
                  <a:off x="609600" y="2868379"/>
                  <a:ext cx="396638" cy="1034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4" name="椭圆 7193"/>
                <p:cNvSpPr/>
                <p:nvPr/>
              </p:nvSpPr>
              <p:spPr>
                <a:xfrm>
                  <a:off x="1066800" y="3289254"/>
                  <a:ext cx="109728" cy="10972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椭圆 125"/>
                <p:cNvSpPr/>
                <p:nvPr/>
              </p:nvSpPr>
              <p:spPr>
                <a:xfrm>
                  <a:off x="1066800" y="3635884"/>
                  <a:ext cx="109728" cy="10972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7197" name="直接箭头连接符 7196"/>
              <p:cNvCxnSpPr/>
              <p:nvPr/>
            </p:nvCxnSpPr>
            <p:spPr>
              <a:xfrm>
                <a:off x="1805832" y="2603454"/>
                <a:ext cx="4754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组合 129"/>
              <p:cNvGrpSpPr>
                <a:grpSpLocks noChangeAspect="1"/>
              </p:cNvGrpSpPr>
              <p:nvPr/>
            </p:nvGrpSpPr>
            <p:grpSpPr>
              <a:xfrm rot="10800000">
                <a:off x="3200400" y="2410742"/>
                <a:ext cx="1280160" cy="385423"/>
                <a:chOff x="5695950" y="4604688"/>
                <a:chExt cx="2551197" cy="1074334"/>
              </a:xfrm>
            </p:grpSpPr>
            <p:sp>
              <p:nvSpPr>
                <p:cNvPr id="131" name="圆柱形 130"/>
                <p:cNvSpPr/>
                <p:nvPr/>
              </p:nvSpPr>
              <p:spPr>
                <a:xfrm rot="16200000">
                  <a:off x="6699272" y="3891367"/>
                  <a:ext cx="381000" cy="2224087"/>
                </a:xfrm>
                <a:prstGeom prst="can">
                  <a:avLst>
                    <a:gd name="adj" fmla="val 6041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圆柱形 131"/>
                <p:cNvSpPr/>
                <p:nvPr/>
              </p:nvSpPr>
              <p:spPr>
                <a:xfrm rot="16200000">
                  <a:off x="6944603" y="3683144"/>
                  <a:ext cx="381000" cy="2224088"/>
                </a:xfrm>
                <a:prstGeom prst="can">
                  <a:avLst>
                    <a:gd name="adj" fmla="val 6041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圆柱形 132"/>
                <p:cNvSpPr/>
                <p:nvPr/>
              </p:nvSpPr>
              <p:spPr>
                <a:xfrm rot="16200000">
                  <a:off x="6617494" y="4376478"/>
                  <a:ext cx="381000" cy="2224087"/>
                </a:xfrm>
                <a:prstGeom prst="can">
                  <a:avLst>
                    <a:gd name="adj" fmla="val 6041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圆柱形 133"/>
                <p:cNvSpPr/>
                <p:nvPr/>
              </p:nvSpPr>
              <p:spPr>
                <a:xfrm rot="16200000">
                  <a:off x="6862827" y="4168256"/>
                  <a:ext cx="381000" cy="2224088"/>
                </a:xfrm>
                <a:prstGeom prst="can">
                  <a:avLst>
                    <a:gd name="adj" fmla="val 6041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4831080" y="2300990"/>
                <a:ext cx="731520" cy="670810"/>
                <a:chOff x="4343400" y="3962400"/>
                <a:chExt cx="731520" cy="670810"/>
              </a:xfrm>
              <a:solidFill>
                <a:schemeClr val="bg1">
                  <a:lumMod val="95000"/>
                </a:schemeClr>
              </a:solidFill>
            </p:grpSpPr>
            <p:grpSp>
              <p:nvGrpSpPr>
                <p:cNvPr id="97" name="组合 96"/>
                <p:cNvGrpSpPr>
                  <a:grpSpLocks noChangeAspect="1"/>
                </p:cNvGrpSpPr>
                <p:nvPr/>
              </p:nvGrpSpPr>
              <p:grpSpPr>
                <a:xfrm>
                  <a:off x="4343400" y="3962400"/>
                  <a:ext cx="731520" cy="670810"/>
                  <a:chOff x="4343400" y="3962400"/>
                  <a:chExt cx="960120" cy="880438"/>
                </a:xfrm>
                <a:grpFill/>
              </p:grpSpPr>
              <p:sp>
                <p:nvSpPr>
                  <p:cNvPr id="7198" name="矩形 7197"/>
                  <p:cNvSpPr/>
                  <p:nvPr/>
                </p:nvSpPr>
                <p:spPr>
                  <a:xfrm>
                    <a:off x="4572000" y="4111316"/>
                    <a:ext cx="731520" cy="731519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99" name="平行四边形 7198"/>
                  <p:cNvSpPr/>
                  <p:nvPr/>
                </p:nvSpPr>
                <p:spPr>
                  <a:xfrm flipH="1">
                    <a:off x="4343400" y="3962400"/>
                    <a:ext cx="960120" cy="148916"/>
                  </a:xfrm>
                  <a:prstGeom prst="parallelogram">
                    <a:avLst>
                      <a:gd name="adj" fmla="val 137629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" name="平行四边形 95"/>
                  <p:cNvSpPr/>
                  <p:nvPr/>
                </p:nvSpPr>
                <p:spPr>
                  <a:xfrm rot="5400000">
                    <a:off x="4017481" y="4288319"/>
                    <a:ext cx="880438" cy="228600"/>
                  </a:xfrm>
                  <a:prstGeom prst="parallelogram">
                    <a:avLst>
                      <a:gd name="adj" fmla="val 7008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pic>
              <p:nvPicPr>
                <p:cNvPr id="101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5606" y="4240022"/>
                  <a:ext cx="302471" cy="22902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04" name="直接连接符 103"/>
                <p:cNvCxnSpPr/>
                <p:nvPr/>
              </p:nvCxnSpPr>
              <p:spPr>
                <a:xfrm flipV="1">
                  <a:off x="4870708" y="4211394"/>
                  <a:ext cx="76200" cy="57256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>
                  <a:off x="4953000" y="4343400"/>
                  <a:ext cx="76200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4953000" y="4419600"/>
                  <a:ext cx="76200" cy="47995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4876800" y="4443597"/>
                  <a:ext cx="70108" cy="109728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4796245" y="4482157"/>
                  <a:ext cx="596" cy="71168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 flipH="1" flipV="1">
                  <a:off x="4643507" y="4197080"/>
                  <a:ext cx="70347" cy="7012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flipV="1">
                  <a:off x="4796841" y="4154139"/>
                  <a:ext cx="0" cy="85883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 flipH="1">
                  <a:off x="4572000" y="4378460"/>
                  <a:ext cx="7698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 flipH="1">
                  <a:off x="4643507" y="4469045"/>
                  <a:ext cx="40592" cy="50292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椭圆 124"/>
              <p:cNvSpPr/>
              <p:nvPr/>
            </p:nvSpPr>
            <p:spPr>
              <a:xfrm>
                <a:off x="2281320" y="2057400"/>
                <a:ext cx="609600" cy="10810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等腰三角形 182"/>
              <p:cNvSpPr/>
              <p:nvPr/>
            </p:nvSpPr>
            <p:spPr>
              <a:xfrm>
                <a:off x="2567940" y="2182579"/>
                <a:ext cx="45719" cy="11120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等腰三角形 183"/>
              <p:cNvSpPr/>
              <p:nvPr/>
            </p:nvSpPr>
            <p:spPr>
              <a:xfrm>
                <a:off x="2590799" y="2356341"/>
                <a:ext cx="45719" cy="11120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等腰三角形 184"/>
              <p:cNvSpPr/>
              <p:nvPr/>
            </p:nvSpPr>
            <p:spPr>
              <a:xfrm>
                <a:off x="2567939" y="2533112"/>
                <a:ext cx="45719" cy="11120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等腰三角形 185"/>
              <p:cNvSpPr/>
              <p:nvPr/>
            </p:nvSpPr>
            <p:spPr>
              <a:xfrm>
                <a:off x="2617925" y="2665667"/>
                <a:ext cx="45719" cy="11120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等腰三角形 186"/>
              <p:cNvSpPr/>
              <p:nvPr/>
            </p:nvSpPr>
            <p:spPr>
              <a:xfrm>
                <a:off x="2563260" y="2817412"/>
                <a:ext cx="45719" cy="11120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等腰三角形 187"/>
              <p:cNvSpPr/>
              <p:nvPr/>
            </p:nvSpPr>
            <p:spPr>
              <a:xfrm>
                <a:off x="2617925" y="2927127"/>
                <a:ext cx="45719" cy="11120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2438400" y="2212848"/>
                <a:ext cx="73152" cy="73152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2404872" y="2365248"/>
                <a:ext cx="73152" cy="73152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2436571" y="2497196"/>
                <a:ext cx="73152" cy="73152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2396030" y="2634928"/>
                <a:ext cx="73152" cy="73152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2432604" y="2780836"/>
                <a:ext cx="73152" cy="73152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2441448" y="2922250"/>
                <a:ext cx="73152" cy="73152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2663644" y="2175873"/>
                <a:ext cx="73152" cy="7315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724507" y="2314651"/>
                <a:ext cx="73152" cy="7315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2752753" y="2438400"/>
                <a:ext cx="73152" cy="7315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2730808" y="2577572"/>
                <a:ext cx="73152" cy="7315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2759054" y="2708080"/>
                <a:ext cx="73152" cy="7315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2700532" y="2833461"/>
                <a:ext cx="73152" cy="7315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2015691" y="1673484"/>
                <a:ext cx="13213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 source</a:t>
                </a:r>
                <a:endParaRPr lang="zh-CN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3273593" y="1745933"/>
                <a:ext cx="1319165" cy="636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zh-CN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altLang="zh-CN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filter</a:t>
                </a:r>
                <a:endParaRPr lang="zh-CN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5918227" y="1736804"/>
                <a:ext cx="1319165" cy="80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ts val="2000"/>
                  </a:lnSpc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1500" dirty="0">
                    <a:solidFill>
                      <a:prstClr val="black"/>
                    </a:solidFill>
                  </a:rPr>
                  <a:t>Second </a:t>
                </a:r>
              </a:p>
              <a:p>
                <a:r>
                  <a:rPr lang="en-US" altLang="zh-CN" sz="1500" dirty="0">
                    <a:solidFill>
                      <a:prstClr val="black"/>
                    </a:solidFill>
                  </a:rPr>
                  <a:t>mass filter</a:t>
                </a:r>
                <a:endParaRPr lang="zh-CN" altLang="en-US" sz="1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7386943" y="1681093"/>
                <a:ext cx="112680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</a:t>
                </a:r>
                <a:endParaRPr lang="zh-CN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1" name="直接箭头连接符 210"/>
              <p:cNvCxnSpPr/>
              <p:nvPr/>
            </p:nvCxnSpPr>
            <p:spPr>
              <a:xfrm>
                <a:off x="2886586" y="2606639"/>
                <a:ext cx="3138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2" name="组合 211"/>
              <p:cNvGrpSpPr>
                <a:grpSpLocks noChangeAspect="1"/>
              </p:cNvGrpSpPr>
              <p:nvPr/>
            </p:nvGrpSpPr>
            <p:grpSpPr>
              <a:xfrm rot="10800000">
                <a:off x="5978765" y="2401824"/>
                <a:ext cx="1280160" cy="385423"/>
                <a:chOff x="5695950" y="4604688"/>
                <a:chExt cx="2551197" cy="1074334"/>
              </a:xfrm>
            </p:grpSpPr>
            <p:sp>
              <p:nvSpPr>
                <p:cNvPr id="213" name="圆柱形 212"/>
                <p:cNvSpPr/>
                <p:nvPr/>
              </p:nvSpPr>
              <p:spPr>
                <a:xfrm rot="16200000">
                  <a:off x="6699272" y="3891367"/>
                  <a:ext cx="381000" cy="2224087"/>
                </a:xfrm>
                <a:prstGeom prst="can">
                  <a:avLst>
                    <a:gd name="adj" fmla="val 6041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圆柱形 213"/>
                <p:cNvSpPr/>
                <p:nvPr/>
              </p:nvSpPr>
              <p:spPr>
                <a:xfrm rot="16200000">
                  <a:off x="6944603" y="3683144"/>
                  <a:ext cx="381000" cy="2224088"/>
                </a:xfrm>
                <a:prstGeom prst="can">
                  <a:avLst>
                    <a:gd name="adj" fmla="val 6041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" name="圆柱形 214"/>
                <p:cNvSpPr/>
                <p:nvPr/>
              </p:nvSpPr>
              <p:spPr>
                <a:xfrm rot="16200000">
                  <a:off x="6617494" y="4376478"/>
                  <a:ext cx="381000" cy="2224087"/>
                </a:xfrm>
                <a:prstGeom prst="can">
                  <a:avLst>
                    <a:gd name="adj" fmla="val 6041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圆柱形 215"/>
                <p:cNvSpPr/>
                <p:nvPr/>
              </p:nvSpPr>
              <p:spPr>
                <a:xfrm rot="16200000">
                  <a:off x="6862827" y="4168256"/>
                  <a:ext cx="381000" cy="2224088"/>
                </a:xfrm>
                <a:prstGeom prst="can">
                  <a:avLst>
                    <a:gd name="adj" fmla="val 6041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8" name="椭圆 217"/>
              <p:cNvSpPr/>
              <p:nvPr/>
            </p:nvSpPr>
            <p:spPr>
              <a:xfrm>
                <a:off x="4487875" y="2555697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9" name="直接箭头连接符 218"/>
              <p:cNvCxnSpPr/>
              <p:nvPr/>
            </p:nvCxnSpPr>
            <p:spPr>
              <a:xfrm>
                <a:off x="4648200" y="2614148"/>
                <a:ext cx="3138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/>
              <p:cNvSpPr txBox="1"/>
              <p:nvPr/>
            </p:nvSpPr>
            <p:spPr>
              <a:xfrm>
                <a:off x="4604583" y="1736804"/>
                <a:ext cx="1184513" cy="80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ts val="2000"/>
                  </a:lnSpc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1500" dirty="0">
                    <a:solidFill>
                      <a:prstClr val="black"/>
                    </a:solidFill>
                  </a:rPr>
                  <a:t>Collision</a:t>
                </a:r>
              </a:p>
              <a:p>
                <a:r>
                  <a:rPr lang="en-US" altLang="zh-CN" sz="1500" dirty="0">
                    <a:solidFill>
                      <a:prstClr val="black"/>
                    </a:solidFill>
                  </a:rPr>
                  <a:t>cell</a:t>
                </a:r>
                <a:endParaRPr lang="zh-CN" altLang="en-US" sz="15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43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153" y="2489528"/>
                <a:ext cx="171450" cy="9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3865" y="2633248"/>
                <a:ext cx="200025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7" name="直接箭头连接符 226"/>
              <p:cNvCxnSpPr/>
              <p:nvPr/>
            </p:nvCxnSpPr>
            <p:spPr>
              <a:xfrm>
                <a:off x="5705985" y="2612436"/>
                <a:ext cx="3138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8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8925" y="2544867"/>
                <a:ext cx="200025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9" name="直接箭头连接符 228"/>
              <p:cNvCxnSpPr/>
              <p:nvPr/>
            </p:nvCxnSpPr>
            <p:spPr>
              <a:xfrm>
                <a:off x="7467600" y="2613211"/>
                <a:ext cx="31381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TextBox 151"/>
              <p:cNvSpPr txBox="1"/>
              <p:nvPr/>
            </p:nvSpPr>
            <p:spPr>
              <a:xfrm>
                <a:off x="457201" y="3182741"/>
                <a:ext cx="81029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 Chromatography-Tandem Mass Spectrometry (LC-MS/MS)  </a:t>
                </a:r>
                <a:endParaRPr lang="zh-CN" altLang="en-US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76" name="组合 7175"/>
            <p:cNvGrpSpPr/>
            <p:nvPr/>
          </p:nvGrpSpPr>
          <p:grpSpPr>
            <a:xfrm>
              <a:off x="990600" y="3702644"/>
              <a:ext cx="7191486" cy="2621956"/>
              <a:chOff x="990600" y="3702644"/>
              <a:chExt cx="7191486" cy="2621956"/>
            </a:xfrm>
          </p:grpSpPr>
          <p:sp>
            <p:nvSpPr>
              <p:cNvPr id="176" name="矩形 175">
                <a:hlinkClick r:id="" action="ppaction://hlinkshowjump?jump=nextslide"/>
              </p:cNvPr>
              <p:cNvSpPr/>
              <p:nvPr/>
            </p:nvSpPr>
            <p:spPr>
              <a:xfrm>
                <a:off x="990600" y="3961439"/>
                <a:ext cx="2200607" cy="60350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1650"/>
                  </a:lnSpc>
                  <a:defRPr/>
                </a:pPr>
                <a:r>
                  <a:rPr lang="en-US" altLang="zh-CN" sz="16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Instrumental conditions</a:t>
                </a:r>
                <a:endParaRPr lang="zh-CN" altLang="en-US" sz="165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1685593" y="4892040"/>
                <a:ext cx="2200607" cy="3657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650"/>
                  </a:lnSpc>
                  <a:defRPr/>
                </a:pPr>
                <a:r>
                  <a:rPr lang="en-US" altLang="zh-CN" sz="1500" dirty="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Calibration curves</a:t>
                </a:r>
                <a:endParaRPr lang="zh-CN" altLang="en-US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矩形 177">
                <a:hlinkClick r:id="" action="ppaction://noaction"/>
              </p:cNvPr>
              <p:cNvSpPr/>
              <p:nvPr/>
            </p:nvSpPr>
            <p:spPr>
              <a:xfrm>
                <a:off x="5968033" y="3961438"/>
                <a:ext cx="2214053" cy="60350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1650"/>
                  </a:lnSpc>
                  <a:defRPr/>
                </a:pPr>
                <a:r>
                  <a:rPr lang="en-US" altLang="zh-CN" sz="165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Sample preparation</a:t>
                </a:r>
                <a:endParaRPr lang="zh-CN" altLang="en-US" sz="165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5282410" y="5958840"/>
                <a:ext cx="2200607" cy="3657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650"/>
                  </a:lnSpc>
                  <a:defRPr/>
                </a:pPr>
                <a:r>
                  <a:rPr lang="en-US" altLang="zh-CN" sz="1500" dirty="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Solvent type</a:t>
                </a:r>
                <a:endParaRPr lang="zh-CN" altLang="en-US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5282410" y="5425440"/>
                <a:ext cx="2200607" cy="3657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650"/>
                  </a:lnSpc>
                  <a:defRPr/>
                </a:pPr>
                <a:r>
                  <a:rPr lang="en-US" altLang="zh-CN" sz="1500" dirty="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Sonication</a:t>
                </a:r>
                <a:endParaRPr lang="zh-CN" altLang="en-US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5282410" y="4892040"/>
                <a:ext cx="2200607" cy="3657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650"/>
                  </a:lnSpc>
                  <a:defRPr/>
                </a:pPr>
                <a:r>
                  <a:rPr lang="en-US" altLang="zh-CN" sz="1500" dirty="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Temperature</a:t>
                </a:r>
                <a:endParaRPr lang="zh-CN" altLang="en-US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9" name="直接箭头连接符 248"/>
              <p:cNvCxnSpPr/>
              <p:nvPr/>
            </p:nvCxnSpPr>
            <p:spPr>
              <a:xfrm>
                <a:off x="4572000" y="3702644"/>
                <a:ext cx="0" cy="560547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箭头连接符 249"/>
              <p:cNvCxnSpPr/>
              <p:nvPr/>
            </p:nvCxnSpPr>
            <p:spPr>
              <a:xfrm flipH="1">
                <a:off x="3200401" y="4263191"/>
                <a:ext cx="1384492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矩形 122"/>
              <p:cNvSpPr/>
              <p:nvPr/>
            </p:nvSpPr>
            <p:spPr>
              <a:xfrm>
                <a:off x="1685593" y="5425440"/>
                <a:ext cx="2200607" cy="3657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650"/>
                  </a:lnSpc>
                  <a:defRPr/>
                </a:pPr>
                <a:r>
                  <a:rPr lang="en-US" altLang="zh-CN" sz="1500" dirty="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Quantification limit</a:t>
                </a:r>
                <a:endParaRPr lang="zh-CN" altLang="en-US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1685593" y="5958840"/>
                <a:ext cx="2200607" cy="3657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ts val="1650"/>
                  </a:lnSpc>
                  <a:defRPr/>
                </a:pPr>
                <a:r>
                  <a:rPr lang="en-US" altLang="zh-CN" sz="1500" dirty="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Composition</a:t>
                </a:r>
                <a:endParaRPr lang="zh-CN" altLang="en-US" sz="1500" dirty="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0" name="直接箭头连接符 139"/>
              <p:cNvCxnSpPr/>
              <p:nvPr/>
            </p:nvCxnSpPr>
            <p:spPr>
              <a:xfrm>
                <a:off x="4572000" y="4263191"/>
                <a:ext cx="1396033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0" name="肘形连接符 7169"/>
              <p:cNvCxnSpPr>
                <a:endCxn id="128" idx="1"/>
              </p:cNvCxnSpPr>
              <p:nvPr/>
            </p:nvCxnSpPr>
            <p:spPr>
              <a:xfrm rot="16200000" flipH="1">
                <a:off x="671830" y="5127957"/>
                <a:ext cx="1576776" cy="450749"/>
              </a:xfrm>
              <a:prstGeom prst="bentConnector2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箭头连接符 162"/>
              <p:cNvCxnSpPr/>
              <p:nvPr/>
            </p:nvCxnSpPr>
            <p:spPr>
              <a:xfrm>
                <a:off x="1234843" y="5074920"/>
                <a:ext cx="449521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箭头连接符 163"/>
              <p:cNvCxnSpPr/>
              <p:nvPr/>
            </p:nvCxnSpPr>
            <p:spPr>
              <a:xfrm>
                <a:off x="1240505" y="5608320"/>
                <a:ext cx="449521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箭头连接符 165"/>
              <p:cNvCxnSpPr/>
              <p:nvPr/>
            </p:nvCxnSpPr>
            <p:spPr>
              <a:xfrm flipH="1">
                <a:off x="7483914" y="5074920"/>
                <a:ext cx="449521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箭头连接符 166"/>
              <p:cNvCxnSpPr/>
              <p:nvPr/>
            </p:nvCxnSpPr>
            <p:spPr>
              <a:xfrm flipH="1">
                <a:off x="7483914" y="5608320"/>
                <a:ext cx="449521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肘形连接符 168"/>
              <p:cNvCxnSpPr/>
              <p:nvPr/>
            </p:nvCxnSpPr>
            <p:spPr>
              <a:xfrm rot="5400000">
                <a:off x="6920900" y="5127959"/>
                <a:ext cx="1576776" cy="450749"/>
              </a:xfrm>
              <a:prstGeom prst="bentConnector2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92D-A4CE-4F90-B964-7D98977F0DF5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33" y="3248886"/>
            <a:ext cx="2073348" cy="18655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4660" y="2680055"/>
            <a:ext cx="18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ASTM D4754-11</a:t>
            </a:r>
          </a:p>
        </p:txBody>
      </p:sp>
    </p:spTree>
    <p:extLst>
      <p:ext uri="{BB962C8B-B14F-4D97-AF65-F5344CB8AC3E}">
        <p14:creationId xmlns:p14="http://schemas.microsoft.com/office/powerpoint/2010/main" val="7296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200150" y="3771900"/>
            <a:ext cx="6687741" cy="1978581"/>
            <a:chOff x="76200" y="3884612"/>
            <a:chExt cx="8916988" cy="2638108"/>
          </a:xfrm>
        </p:grpSpPr>
        <p:graphicFrame>
          <p:nvGraphicFramePr>
            <p:cNvPr id="40" name="对象 39"/>
            <p:cNvGraphicFramePr>
              <a:graphicFrameLocks/>
            </p:cNvGraphicFramePr>
            <p:nvPr>
              <p:extLst/>
            </p:nvPr>
          </p:nvGraphicFramePr>
          <p:xfrm>
            <a:off x="5868988" y="3884612"/>
            <a:ext cx="3124200" cy="2592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4" name="SPW 11.0 Graph" r:id="rId3" imgW="5397480" imgH="4364280" progId="SigmaPlotGraphicObject.10">
                    <p:embed/>
                  </p:oleObj>
                </mc:Choice>
                <mc:Fallback>
                  <p:oleObj name="SPW 11.0 Graph" r:id="rId3" imgW="5397480" imgH="4364280" progId="SigmaPlotGraphicObject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868988" y="3884612"/>
                          <a:ext cx="3124200" cy="2592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对象 38"/>
            <p:cNvGraphicFramePr>
              <a:graphicFrameLocks/>
            </p:cNvGraphicFramePr>
            <p:nvPr>
              <p:extLst/>
            </p:nvPr>
          </p:nvGraphicFramePr>
          <p:xfrm>
            <a:off x="2973388" y="3887787"/>
            <a:ext cx="3124200" cy="257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" name="SPW 11.0 Graph" r:id="rId5" imgW="5397480" imgH="4364280" progId="SigmaPlotGraphicObject.10">
                    <p:embed/>
                  </p:oleObj>
                </mc:Choice>
                <mc:Fallback>
                  <p:oleObj name="SPW 11.0 Graph" r:id="rId5" imgW="5397480" imgH="4364280" progId="SigmaPlotGraphicObject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73388" y="3887787"/>
                          <a:ext cx="3124200" cy="2574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对象 36"/>
            <p:cNvGraphicFramePr>
              <a:graphicFrameLocks/>
            </p:cNvGraphicFramePr>
            <p:nvPr>
              <p:extLst/>
            </p:nvPr>
          </p:nvGraphicFramePr>
          <p:xfrm>
            <a:off x="76200" y="3962400"/>
            <a:ext cx="3124200" cy="2560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6" name="SPW 11.0 Graph" r:id="rId7" imgW="5397480" imgH="4364280" progId="SigmaPlotGraphicObject.10">
                    <p:embed/>
                  </p:oleObj>
                </mc:Choice>
                <mc:Fallback>
                  <p:oleObj name="SPW 11.0 Graph" r:id="rId7" imgW="5397480" imgH="4364280" progId="SigmaPlotGraphicObject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6200" y="3962400"/>
                          <a:ext cx="3124200" cy="25603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314450" y="857250"/>
            <a:ext cx="6343650" cy="1063229"/>
          </a:xfrm>
        </p:spPr>
        <p:txBody>
          <a:bodyPr>
            <a:normAutofit fontScale="90000"/>
          </a:bodyPr>
          <a:lstStyle/>
          <a:p>
            <a:r>
              <a:rPr lang="en-US" altLang="zh-CN" sz="23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</a:t>
            </a:r>
            <a:r>
              <a:rPr lang="en-US" altLang="zh-CN" sz="23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surfactant</a:t>
            </a:r>
            <a:r>
              <a:rPr lang="en-US" altLang="zh-CN" sz="23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22, 40 &amp; 70 </a:t>
            </a:r>
            <a:r>
              <a:rPr lang="en-US" altLang="zh-CN" sz="2325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3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 Y, Rubino M, Auras R. 2014. 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</a:t>
            </a:r>
            <a:r>
              <a:rPr lang="en-US" altLang="zh-CN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Nanoclay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Surfactant from Polymer−Clay </a:t>
            </a:r>
            <a:r>
              <a:rPr lang="en-US" altLang="zh-CN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Nanocomposites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Food Simulant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Environ. Sci. Technol. 2014, 48, 13617−13624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200151" y="1943100"/>
            <a:ext cx="6746081" cy="1953816"/>
            <a:chOff x="73025" y="1524000"/>
            <a:chExt cx="8994775" cy="2605088"/>
          </a:xfrm>
        </p:grpSpPr>
        <p:graphicFrame>
          <p:nvGraphicFramePr>
            <p:cNvPr id="36" name="对象 35"/>
            <p:cNvGraphicFramePr>
              <a:graphicFrameLocks noChangeAspect="1"/>
            </p:cNvGraphicFramePr>
            <p:nvPr>
              <p:extLst/>
            </p:nvPr>
          </p:nvGraphicFramePr>
          <p:xfrm>
            <a:off x="5943600" y="1524000"/>
            <a:ext cx="3124200" cy="257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7" name="SPW 11.0 Graph" r:id="rId9" imgW="5321520" imgH="4364280" progId="SigmaPlotGraphicObject.10">
                    <p:embed/>
                  </p:oleObj>
                </mc:Choice>
                <mc:Fallback>
                  <p:oleObj name="SPW 11.0 Graph" r:id="rId9" imgW="5321520" imgH="4364280" progId="SigmaPlotGraphicObject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43600" y="1524000"/>
                          <a:ext cx="3124200" cy="2576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对象 34"/>
            <p:cNvGraphicFramePr>
              <a:graphicFrameLocks noChangeAspect="1"/>
            </p:cNvGraphicFramePr>
            <p:nvPr>
              <p:extLst/>
            </p:nvPr>
          </p:nvGraphicFramePr>
          <p:xfrm>
            <a:off x="3009900" y="1524000"/>
            <a:ext cx="3124200" cy="2605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8" name="SPW 11.0 Graph" r:id="rId11" imgW="5321520" imgH="4364280" progId="SigmaPlotGraphicObject.10">
                    <p:embed/>
                  </p:oleObj>
                </mc:Choice>
                <mc:Fallback>
                  <p:oleObj name="SPW 11.0 Graph" r:id="rId11" imgW="5321520" imgH="4364280" progId="SigmaPlotGraphicObject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09900" y="1524000"/>
                          <a:ext cx="3124200" cy="2605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/>
            <p:cNvGraphicFramePr>
              <a:graphicFrameLocks noChangeAspect="1"/>
            </p:cNvGraphicFramePr>
            <p:nvPr>
              <p:extLst/>
            </p:nvPr>
          </p:nvGraphicFramePr>
          <p:xfrm>
            <a:off x="73025" y="1554163"/>
            <a:ext cx="3127375" cy="256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9" name="SPW 11.0 Graph" r:id="rId13" imgW="5321520" imgH="4364280" progId="SigmaPlotGraphicObject.10">
                    <p:embed/>
                  </p:oleObj>
                </mc:Choice>
                <mc:Fallback>
                  <p:oleObj name="SPW 11.0 Graph" r:id="rId13" imgW="5321520" imgH="4364280" progId="SigmaPlotGraphicObject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3025" y="1554163"/>
                          <a:ext cx="3127375" cy="2560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92D-A4CE-4F90-B964-7D98977F0D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85774" y="873701"/>
            <a:ext cx="8372475" cy="857250"/>
          </a:xfrm>
        </p:spPr>
        <p:txBody>
          <a:bodyPr>
            <a:normAutofit fontScale="90000"/>
          </a:bodyPr>
          <a:lstStyle/>
          <a:p>
            <a:r>
              <a:rPr lang="en-US" altLang="zh-CN" sz="2700" kern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Assessment from the release study </a:t>
            </a:r>
            <a:r>
              <a:rPr lang="en-US" altLang="zh-CN" sz="2700" kern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nanocomposite: </a:t>
            </a:r>
            <a:br>
              <a:rPr lang="en-US" altLang="zh-CN" sz="2700" kern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00" kern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 </a:t>
            </a:r>
            <a:r>
              <a:rPr lang="en-US" altLang="zh-CN" sz="1800" kern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Rubino M, Auras R. 2015. </a:t>
            </a:r>
            <a:r>
              <a:rPr lang="en-US" altLang="zh-CN" sz="1800" i="1" kern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of surfactants from </a:t>
            </a:r>
            <a:r>
              <a:rPr lang="en-US" altLang="zh-CN" sz="1800" i="1" kern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</a:t>
            </a:r>
            <a:r>
              <a:rPr lang="en-US" altLang="zh-CN" sz="1800" i="1" kern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-modiﬁed montmorillonite into 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solvents: Implications for polymer nanocomposites.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Applied Clay Science 105-106 (2015) 107–112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78" y="2224130"/>
            <a:ext cx="4356666" cy="27469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099" y="5142483"/>
            <a:ext cx="7586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TEM images of released </a:t>
            </a:r>
            <a:r>
              <a:rPr lang="en-US" sz="1600" dirty="0" err="1"/>
              <a:t>nanoclay</a:t>
            </a:r>
            <a:r>
              <a:rPr lang="en-US" sz="1600" dirty="0"/>
              <a:t> particles from the PP−clay films and the corresponding EDS analysis for the particle in image (a). </a:t>
            </a:r>
            <a:r>
              <a:rPr lang="en-US" sz="1600" dirty="0" smtClean="0"/>
              <a:t>The structures </a:t>
            </a:r>
            <a:r>
              <a:rPr lang="en-US" sz="1600" dirty="0"/>
              <a:t>(multiple parallel lines) shown within the circles exhibit a stack of clay layers. Scale bar: 50 nm for image a, 200 nm for images b and c.</a:t>
            </a:r>
          </a:p>
        </p:txBody>
      </p:sp>
    </p:spTree>
    <p:extLst>
      <p:ext uri="{BB962C8B-B14F-4D97-AF65-F5344CB8AC3E}">
        <p14:creationId xmlns:p14="http://schemas.microsoft.com/office/powerpoint/2010/main" val="38302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2212&quot;&gt;&lt;/object&gt;&lt;object type=&quot;2&quot; unique_id=&quot;12213&quot;&gt;&lt;object type=&quot;3&quot; unique_id=&quot;12214&quot;&gt;&lt;property id=&quot;20148&quot; value=&quot;5&quot;/&gt;&lt;property id=&quot;20300&quot; value=&quot;Slide 1&quot;/&gt;&lt;property id=&quot;20307&quot; value=&quot;257&quot;/&gt;&lt;/object&gt;&lt;object type=&quot;3&quot; unique_id=&quot;12215&quot;&gt;&lt;property id=&quot;20148&quot; value=&quot;5&quot;/&gt;&lt;property id=&quot;20300&quot; value=&quot;Slide 2 - &amp;quot;Public concerns&amp;quot;&quot;/&gt;&lt;property id=&quot;20307&quot; value=&quot;258&quot;/&gt;&lt;/object&gt;&lt;object type=&quot;3&quot; unique_id=&quot;12217&quot;&gt;&lt;property id=&quot;20148&quot; value=&quot;5&quot;/&gt;&lt;property id=&quot;20300&quot; value=&quot;Slide 3 - &amp;quot;Hypothesis&amp;quot;&quot;/&gt;&lt;property id=&quot;20307&quot; value=&quot;260&quot;/&gt;&lt;/object&gt;&lt;object type=&quot;3&quot; unique_id=&quot;12218&quot;&gt;&lt;property id=&quot;20148&quot; value=&quot;5&quot;/&gt;&lt;property id=&quot;20300&quot; value=&quot;Slide 4 - &amp;quot;Fluorescent labeling and tracking of nanoclay Diaz, Xia, Rubino, Auras, Jayaraman, Hotchkiss. Nanoscale 2013. 5:164&quot;/&gt;&lt;property id=&quot;20307&quot; value=&quot;261&quot;/&gt;&lt;/object&gt;&lt;object type=&quot;3&quot; unique_id=&quot;12220&quot;&gt;&lt;property id=&quot;20148&quot; value=&quot;5&quot;/&gt;&lt;property id=&quot;20300&quot; value=&quot;Slide 5 - &amp;quot;Instrumental analysis for Nanoclay Xia Y, Rubino M, Auras R. 2013. Detection and quantification of montmorillonite &quot;/&gt;&lt;property id=&quot;20307&quot; value=&quot;263&quot;/&gt;&lt;/object&gt;&lt;object type=&quot;3&quot; unique_id=&quot;12221&quot;&gt;&lt;property id=&quot;20148&quot; value=&quot;5&quot;/&gt;&lt;property id=&quot;20300&quot; value=&quot;Slide 6 - &amp;quot;Release of Nanoclay at 22, 40 &amp;amp; 70 oC  Xia Y, Rubino M, Auras R. 2014. Release of Nanoclay and Surfactant from Poly&quot;/&gt;&lt;property id=&quot;20307&quot; value=&quot;264&quot;/&gt;&lt;/object&gt;&lt;object type=&quot;3&quot; unique_id=&quot;12223&quot;&gt;&lt;property id=&quot;20148&quot; value=&quot;5&quot;/&gt;&lt;property id=&quot;20300&quot; value=&quot;Slide 7 - &amp;quot;Instrumental analysis for Surfactant  Xia Y, Rubino M, Auras R. 2015. Release of surfactants from organo-modiﬁed mo&quot;/&gt;&lt;property id=&quot;20307&quot; value=&quot;266&quot;/&gt;&lt;/object&gt;&lt;object type=&quot;3&quot; unique_id=&quot;12224&quot;&gt;&lt;property id=&quot;20148&quot; value=&quot;5&quot;/&gt;&lt;property id=&quot;20300&quot; value=&quot;Slide 8 - &amp;quot;Release of surfactant at 22, 40 &amp;amp; 70 oC Xia Y, Rubino M, Auras R. 2014. Release of Nanoclay and Surfactant from Pol&quot;/&gt;&lt;property id=&quot;20307&quot; value=&quot;267&quot;/&gt;&lt;/object&gt;&lt;object type=&quot;3&quot; unique_id=&quot;12225&quot;&gt;&lt;property id=&quot;20148&quot; value=&quot;5&quot;/&gt;&lt;property id=&quot;20300&quot; value=&quot;Slide 9 - &amp;quot;Further Assessment from the release study from nanocomposite:  Xia Y, Rubino M, Auras R. 2015. Release of surfactan&quot;/&gt;&lt;property id=&quot;20307&quot; value=&quot;268&quot;/&gt;&lt;/object&gt;&lt;object type=&quot;3&quot; unique_id=&quot;12226&quot;&gt;&lt;property id=&quot;20148&quot; value=&quot;5&quot;/&gt;&lt;property id=&quot;20300&quot; value=&quot;Slide 10 - &amp;quot;Final comments: &amp;quot;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Power-Point-Wordmark</Template>
  <TotalTime>35</TotalTime>
  <Words>372</Words>
  <Application>Microsoft Office PowerPoint</Application>
  <PresentationFormat>On-screen Show (4:3)</PresentationFormat>
  <Paragraphs>102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宋体</vt:lpstr>
      <vt:lpstr>Arial</vt:lpstr>
      <vt:lpstr>Calibri</vt:lpstr>
      <vt:lpstr>Gotham Book</vt:lpstr>
      <vt:lpstr>Gotham-Bold</vt:lpstr>
      <vt:lpstr>Times New Roman</vt:lpstr>
      <vt:lpstr>Wingdings</vt:lpstr>
      <vt:lpstr>幼圆</vt:lpstr>
      <vt:lpstr>MSU Template 1</vt:lpstr>
      <vt:lpstr>SPW 11.0 Graph</vt:lpstr>
      <vt:lpstr>PowerPoint Presentation</vt:lpstr>
      <vt:lpstr>Public concerns</vt:lpstr>
      <vt:lpstr>Hypothesis</vt:lpstr>
      <vt:lpstr>Fluorescent labeling and tracking of nanoclay Diaz, Xia, Rubino, Auras, Jayaraman, Hotchkiss. Nanoscale 2013. 5:164-168</vt:lpstr>
      <vt:lpstr>Instrumental analysis for Nanoclay Xia Y, Rubino M, Auras R. 2013. Detection and quantification of montmorillonite nanoclay in water-ethanol solutions by graphite furnace atomic absorption spectrometry Food Addi. Cont. 30: 2177-2183. </vt:lpstr>
      <vt:lpstr>Release of Nanoclay at 22, 40 &amp; 70 oC  Xia Y, Rubino M, Auras R. 2014. Release of Nanoclay and Surfactant from Polymer−Clay Nanocomposites into a Food Simulant. Environ. Sci. Technol. 2014, 48, 13617−13624</vt:lpstr>
      <vt:lpstr>Instrumental analysis for Surfactant  Xia Y, Rubino M, Auras R. 2015. Release of surfactants from organo-modiﬁed montmorillonite into solvents: Implications for polymer nanocomposites. Applied Clay Science 105-106 (2015) 107–112 Xia Y., Rubino M, Auras R. 2016 Modeling of surfactant release from polymer-clay nanocomposites into ethanol Polymer Testing 60, 57-63 </vt:lpstr>
      <vt:lpstr>Release of surfactant at 22, 40 &amp; 70 oC Xia Y, Rubino M, Auras R. 2014. Release of Nanoclay and Surfactant from Polymer−Clay Nanocomposites into a Food Simulant. Environ. Sci. Technol. 2014, 48, 13617−13624</vt:lpstr>
      <vt:lpstr>Further Assessment from the release study from nanocomposite:  Xia Y, Rubino M, Auras R. 2015. Release of surfactants from organo-modiﬁed montmorillonite into solvents: Implications for polymer nanocomposites. Applied Clay Science 105-106 (2015) 107–112</vt:lpstr>
      <vt:lpstr>Final comments: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Rubino, Maria</dc:creator>
  <cp:lastModifiedBy>Rubino, Maria</cp:lastModifiedBy>
  <cp:revision>15</cp:revision>
  <cp:lastPrinted>2010-09-08T13:46:11Z</cp:lastPrinted>
  <dcterms:created xsi:type="dcterms:W3CDTF">2018-10-02T16:00:31Z</dcterms:created>
  <dcterms:modified xsi:type="dcterms:W3CDTF">2018-10-02T17:02:18Z</dcterms:modified>
</cp:coreProperties>
</file>