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4" r:id="rId2"/>
    <p:sldId id="256" r:id="rId3"/>
    <p:sldId id="258" r:id="rId4"/>
    <p:sldId id="260" r:id="rId5"/>
    <p:sldId id="373" r:id="rId6"/>
    <p:sldId id="375" r:id="rId7"/>
    <p:sldId id="379" r:id="rId8"/>
    <p:sldId id="259" r:id="rId9"/>
    <p:sldId id="377" r:id="rId10"/>
    <p:sldId id="380" r:id="rId11"/>
    <p:sldId id="3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2"/>
    <p:restoredTop sz="94654"/>
  </p:normalViewPr>
  <p:slideViewPr>
    <p:cSldViewPr snapToGrid="0">
      <p:cViewPr>
        <p:scale>
          <a:sx n="53" d="100"/>
          <a:sy n="53" d="100"/>
        </p:scale>
        <p:origin x="704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CAF39-FA58-C84C-B9A0-B61DC694A9AE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C3DF1-D8E9-2942-ABFE-0FBF2363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3DF1-D8E9-2942-ABFE-0FBF23631F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3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2BB8-91AB-40D5-8C18-7F3FE89FA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25C94-9E03-40F4-B41B-D09798C09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7918A-8A38-4F17-AFC1-CFC5AB97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A943D-F584-4588-8083-2017DA9D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03784-2DAE-48A3-91C0-76C5743B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3019-039B-47EE-8C70-505DD76B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A07A-DE87-45BD-A405-20B8C17B6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395C9-E2F0-4539-99B0-8BF88E1D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EBE7-8323-4701-91B7-2DA940B8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4A6EB-48F0-4E38-B0CF-324E22A4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5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4B85D-59E8-45F4-8BC5-2AD627352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CCEFF-89C3-4F6F-B0C5-E5BA0F21F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0920D-B5D6-4D51-90BB-B6825346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69B44-AD1F-4E98-B38D-3938E3B1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DFCDD-D891-4F9A-B1C7-415C1ECF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F598-BFF7-437E-A1C4-32357B11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8C767-5583-4EC1-92FD-4D76540ED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620A-8F76-43E7-96DB-A51A819F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91F68-3362-4334-825F-A1CEB0BF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1E121-F34E-4D30-A518-5ECD3B01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3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2706-6F02-4412-B14D-E749A9F9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C3A40-7B99-4373-9647-B6F4FEFF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06A71-0944-4D77-8AC6-E0B1AE12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0DDB5-6945-4677-B243-4D0A295F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98E24-6944-4D35-9F1A-2725A4C7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10569-4231-4DF4-9F62-C4EC9056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37594-1B8A-4CB2-BD5C-19799D541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231FB-73A3-4CC1-A90C-E96902E41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666E-2254-4F5B-B4FA-9A4223CB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F11C9-5A6B-4FF2-AC55-839079CB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6C96E-12B5-40C9-95A1-D9E48527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4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C922-A21D-4C6E-B4C9-D839E187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BB798-6645-4196-BF65-423B675B0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7FF1B-1B54-48F1-ADFD-A420B5F3B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77DC3-DC65-4E2A-8CBB-9B800A3D1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2D8E2-C481-4BE4-AA63-67ABB20CA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BDA6C-987D-4A8D-B553-22F84607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E508A-486F-4948-BDB6-AC2625F1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C54FE-216C-4836-B383-FD9C7EB9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2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0CA4-024B-44CB-8C83-67F4D070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26196-3A2F-4A60-A891-470D52D5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3AFE1-0431-4A1A-871D-92F573C0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A12E9-AF74-4680-B0F9-F677725D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C0769-01F9-435E-8956-BF3DCBB0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5EF0B-C00D-4A29-A41E-8A8C0F3D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A6C22-959C-4D79-B967-A24ECF48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A7D0-B45F-422E-9B68-7FE6B29F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5F4AD-E2E7-41C1-8CC2-69B9641DE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42D7A-C1D2-414A-B402-C11936837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7F36F-C271-4243-95F2-D0AD34DA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95EAC-E9A7-4602-8ECC-BCEFC906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B97C0-4577-47A0-A772-0F072B17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6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A28C-9725-4994-B0DA-D00E7A7D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C2387-0E69-4CBC-A940-928D91506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AC269-9019-481E-A96E-8A131E520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73251-34F5-404F-B98B-BBE6714C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6F082-C16A-456C-86DB-648190FC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70FE7-F78D-4217-B85A-A43962D3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E44FC-35D2-441E-A67D-BA98D3E7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E3B12-6FF6-4239-A96A-A9FDDF88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137C-8576-496D-97CE-38D04EC89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AB5A-D054-4EC0-B1B7-1C1DAC43C4C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B235C-0562-4B41-AF6C-596DB4110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B7C36-DBF0-40E1-98D4-E1491D053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75D2-7583-41D5-B044-611574B7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957E9E-675D-FC44-996A-ADA392552CF3}"/>
              </a:ext>
            </a:extLst>
          </p:cNvPr>
          <p:cNvSpPr/>
          <p:nvPr/>
        </p:nvSpPr>
        <p:spPr>
          <a:xfrm>
            <a:off x="1665026" y="437329"/>
            <a:ext cx="925318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Making newly-developed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nanoanalysis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tools (spICP-MS, FFF-ICP-MS) more readily utilized for exposure studies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James F Ranville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Department of Chemistry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Colorado School of Mines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Golden, CO 80401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Presented at QEEN II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Characterization Discussion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10, 2018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4" descr="LCnano-logo-transparent background.png">
            <a:extLst>
              <a:ext uri="{FF2B5EF4-FFF2-40B4-BE49-F238E27FC236}">
                <a16:creationId xmlns:a16="http://schemas.microsoft.com/office/drawing/2014/main" id="{19A90A90-5899-6F4F-9CF8-25E9B721A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605" y="5740542"/>
            <a:ext cx="21510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6">
            <a:extLst>
              <a:ext uri="{FF2B5EF4-FFF2-40B4-BE49-F238E27FC236}">
                <a16:creationId xmlns:a16="http://schemas.microsoft.com/office/drawing/2014/main" id="{34176E5D-00E7-8741-A0C9-D808EDA0A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4" y="423134"/>
            <a:ext cx="1402022" cy="15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0921DFA9-AEB1-AA47-801B-420BB7DA3C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31955" y="4674625"/>
            <a:ext cx="2017713" cy="935037"/>
            <a:chOff x="3454574" y="2984544"/>
            <a:chExt cx="2268925" cy="1052176"/>
          </a:xfrm>
        </p:grpSpPr>
        <p:pic>
          <p:nvPicPr>
            <p:cNvPr id="6" name="Picture 4" descr="C:\WINDOWS\Desktop\April Powerpoint\August\Starblock.jpg">
              <a:extLst>
                <a:ext uri="{FF2B5EF4-FFF2-40B4-BE49-F238E27FC236}">
                  <a16:creationId xmlns:a16="http://schemas.microsoft.com/office/drawing/2014/main" id="{8BD06602-E092-F246-A5F1-C434034D2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574" y="2984544"/>
              <a:ext cx="2234853" cy="105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A11AAACA-821C-2047-A23A-4E4B13AA19E6}"/>
                </a:ext>
              </a:extLst>
            </p:cNvPr>
            <p:cNvSpPr txBox="1">
              <a:spLocks/>
            </p:cNvSpPr>
            <p:nvPr/>
          </p:nvSpPr>
          <p:spPr>
            <a:xfrm>
              <a:off x="4893404" y="3613349"/>
              <a:ext cx="830095" cy="248306"/>
            </a:xfrm>
            <a:prstGeom prst="rect">
              <a:avLst/>
            </a:prstGeom>
          </p:spPr>
          <p:txBody>
            <a:bodyPr lIns="68580" tIns="34290" rIns="68580" bIns="34290">
              <a:normAutofit fontScale="85000" lnSpcReduction="1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sz="105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RD83558001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8188F2A-9726-3146-B8BD-1BF5907F3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04" y="4796530"/>
            <a:ext cx="1626263" cy="16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DF24-68FC-AC49-A644-30B764D8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085" y="0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FFF-ICP-MS: Plus, minus, and 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F4E9C-EF5C-9946-9069-B4D36E417590}"/>
              </a:ext>
            </a:extLst>
          </p:cNvPr>
          <p:cNvSpPr txBox="1"/>
          <p:nvPr/>
        </p:nvSpPr>
        <p:spPr>
          <a:xfrm>
            <a:off x="606978" y="966678"/>
            <a:ext cx="1078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unfortunately still moderate barriers to increased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F42C8-9BDB-BC46-A717-7C41296FF4D8}"/>
              </a:ext>
            </a:extLst>
          </p:cNvPr>
          <p:cNvSpPr txBox="1"/>
          <p:nvPr/>
        </p:nvSpPr>
        <p:spPr>
          <a:xfrm>
            <a:off x="569624" y="1560524"/>
            <a:ext cx="58722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Challenge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Two instruments needed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FFF less versatile than ICP-MS and expensive $75-120K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Size separation only over about a 10-20 fold range in a given run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Slow -  run time up to one hour depending on size range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Technique can be unforgiving</a:t>
            </a:r>
          </a:p>
          <a:p>
            <a:r>
              <a:rPr lang="en-US" sz="2800" dirty="0"/>
              <a:t>       -   poor recovery (nothing comes 	out) usual biggest issue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C2001-6C9F-EE4D-A020-673DE4DF444A}"/>
              </a:ext>
            </a:extLst>
          </p:cNvPr>
          <p:cNvSpPr txBox="1"/>
          <p:nvPr/>
        </p:nvSpPr>
        <p:spPr>
          <a:xfrm>
            <a:off x="6441885" y="1521692"/>
            <a:ext cx="57501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Opportunity/Needs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Need more Labs (academic/ </a:t>
            </a:r>
            <a:r>
              <a:rPr lang="en-US" sz="2800" dirty="0" err="1"/>
              <a:t>Gov</a:t>
            </a:r>
            <a:r>
              <a:rPr lang="en-US" sz="2800" dirty="0"/>
              <a:t>/Commercial) with equipment and expertise.  COLLABORATE!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Over 85 FFF sold in NA over past decade (&lt; 15 for </a:t>
            </a:r>
            <a:r>
              <a:rPr lang="en-US" sz="2800" dirty="0" err="1"/>
              <a:t>Env</a:t>
            </a:r>
            <a:r>
              <a:rPr lang="en-US" sz="2800" dirty="0"/>
              <a:t>) so expertise exists.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Will likely remain superior to </a:t>
            </a:r>
            <a:r>
              <a:rPr lang="en-US" sz="2800" dirty="0" err="1"/>
              <a:t>sp</a:t>
            </a:r>
            <a:r>
              <a:rPr lang="en-US" sz="2800" dirty="0"/>
              <a:t> ICP-MS for &lt; 5-10 nm NPs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Other online detectors give additional information (</a:t>
            </a:r>
            <a:r>
              <a:rPr lang="en-US" sz="2800" dirty="0" err="1"/>
              <a:t>DOC,etc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445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5A92A-6607-5C4D-B3D1-EA5B65D7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634" y="3872486"/>
            <a:ext cx="3502584" cy="2922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3CDF15-F216-1143-A64C-C7E8563BCCA8}"/>
              </a:ext>
            </a:extLst>
          </p:cNvPr>
          <p:cNvSpPr txBox="1"/>
          <p:nvPr/>
        </p:nvSpPr>
        <p:spPr>
          <a:xfrm>
            <a:off x="1842697" y="349083"/>
            <a:ext cx="7948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Risk			</a:t>
            </a:r>
            <a:r>
              <a:rPr lang="en-US" sz="4800"/>
              <a:t>Exposure</a:t>
            </a:r>
            <a:r>
              <a:rPr lang="en-US" sz="3600"/>
              <a:t>		Hazard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FBF704-2DA6-A14C-BCF9-3FE35FC2C8EB}"/>
              </a:ext>
            </a:extLst>
          </p:cNvPr>
          <p:cNvGrpSpPr/>
          <p:nvPr/>
        </p:nvGrpSpPr>
        <p:grpSpPr>
          <a:xfrm>
            <a:off x="647047" y="1254033"/>
            <a:ext cx="10952770" cy="3663844"/>
            <a:chOff x="647047" y="1254033"/>
            <a:chExt cx="10952770" cy="366384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591201-3E07-6C4D-827F-B5F77C7C2ED0}"/>
                </a:ext>
              </a:extLst>
            </p:cNvPr>
            <p:cNvCxnSpPr/>
            <p:nvPr/>
          </p:nvCxnSpPr>
          <p:spPr>
            <a:xfrm>
              <a:off x="679269" y="1254033"/>
              <a:ext cx="1092054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4987BF-CF18-DC40-A081-5273D31240EC}"/>
                </a:ext>
              </a:extLst>
            </p:cNvPr>
            <p:cNvSpPr txBox="1"/>
            <p:nvPr/>
          </p:nvSpPr>
          <p:spPr>
            <a:xfrm>
              <a:off x="647047" y="1624668"/>
              <a:ext cx="3278778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Advanced Analytical Methods for </a:t>
              </a:r>
              <a:r>
                <a:rPr lang="en-US" sz="2800" b="1" dirty="0"/>
                <a:t>Exposure Assessment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Number Concentration</a:t>
              </a:r>
            </a:p>
            <a:p>
              <a:pPr algn="ctr"/>
              <a:r>
                <a:rPr lang="en-US" sz="2400" dirty="0"/>
                <a:t>Mass Concentration</a:t>
              </a:r>
            </a:p>
            <a:p>
              <a:pPr algn="ctr"/>
              <a:r>
                <a:rPr lang="en-US" sz="2400" dirty="0"/>
                <a:t>Available Surface Area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87FD04D-DAD5-FF46-AE18-EAEAC1040C11}"/>
                </a:ext>
              </a:extLst>
            </p:cNvPr>
            <p:cNvCxnSpPr>
              <a:cxnSpLocks/>
            </p:cNvCxnSpPr>
            <p:nvPr/>
          </p:nvCxnSpPr>
          <p:spPr>
            <a:xfrm>
              <a:off x="4193177" y="2132588"/>
              <a:ext cx="2655095" cy="0"/>
            </a:xfrm>
            <a:prstGeom prst="straightConnector1">
              <a:avLst/>
            </a:prstGeom>
            <a:ln w="920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1CAF4F-6587-2C46-9B58-3E9EABE8DFD0}"/>
                </a:ext>
              </a:extLst>
            </p:cNvPr>
            <p:cNvSpPr txBox="1"/>
            <p:nvPr/>
          </p:nvSpPr>
          <p:spPr>
            <a:xfrm>
              <a:off x="7115624" y="1847752"/>
              <a:ext cx="41208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Predict/Prevent Adverse Effects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FB0357-9606-DF4A-8B2B-354AA43FD4B5}"/>
              </a:ext>
            </a:extLst>
          </p:cNvPr>
          <p:cNvGrpSpPr/>
          <p:nvPr/>
        </p:nvGrpSpPr>
        <p:grpSpPr>
          <a:xfrm>
            <a:off x="3925825" y="2548238"/>
            <a:ext cx="7764500" cy="2974286"/>
            <a:chOff x="4213494" y="2522726"/>
            <a:chExt cx="7764500" cy="29742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E400DF-A072-B047-90EF-3A83B92D242F}"/>
                </a:ext>
              </a:extLst>
            </p:cNvPr>
            <p:cNvSpPr txBox="1"/>
            <p:nvPr/>
          </p:nvSpPr>
          <p:spPr>
            <a:xfrm>
              <a:off x="8050571" y="2522726"/>
              <a:ext cx="39274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Functional Assays for Environmental Adverse Effects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492F3C2-4049-C64F-BEF8-50A2399F22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3308" y="2968419"/>
              <a:ext cx="1611269" cy="0"/>
            </a:xfrm>
            <a:prstGeom prst="straightConnector1">
              <a:avLst/>
            </a:prstGeom>
            <a:ln w="920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3D5640-B439-2942-A325-2BABC7F187E3}"/>
                </a:ext>
              </a:extLst>
            </p:cNvPr>
            <p:cNvSpPr txBox="1"/>
            <p:nvPr/>
          </p:nvSpPr>
          <p:spPr>
            <a:xfrm>
              <a:off x="4213494" y="2579457"/>
              <a:ext cx="27862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Understand and mitigate real-world health effects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D57B69-4FB4-C94C-8E72-D838AFB4C469}"/>
                </a:ext>
              </a:extLst>
            </p:cNvPr>
            <p:cNvSpPr/>
            <p:nvPr/>
          </p:nvSpPr>
          <p:spPr>
            <a:xfrm>
              <a:off x="8050571" y="4296683"/>
              <a:ext cx="372347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Biological markers of stress</a:t>
              </a:r>
            </a:p>
            <a:p>
              <a:pPr algn="ctr"/>
              <a:r>
                <a:rPr lang="en-US" sz="2400" dirty="0"/>
                <a:t>Environmental products of NP exposure (ROS, </a:t>
              </a:r>
              <a:r>
                <a:rPr lang="en-US" sz="2400" dirty="0" err="1"/>
                <a:t>etc</a:t>
              </a:r>
              <a:r>
                <a:rPr lang="en-US" sz="2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0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EBD7AA-AB18-4BC2-BEA1-AE418FAC6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433857"/>
            <a:ext cx="6914096" cy="52876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0A054-F9F8-4EFD-95AE-F968A13F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854D8-F75E-E243-BEC8-67057726309A}"/>
              </a:ext>
            </a:extLst>
          </p:cNvPr>
          <p:cNvSpPr txBox="1"/>
          <p:nvPr/>
        </p:nvSpPr>
        <p:spPr>
          <a:xfrm>
            <a:off x="427959" y="195404"/>
            <a:ext cx="10440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Recognize What Does single-element spICP-MS tells us (and what it doesn’t)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5E1EE-F44C-A943-96B4-695D25CA6A94}"/>
              </a:ext>
            </a:extLst>
          </p:cNvPr>
          <p:cNvSpPr txBox="1"/>
          <p:nvPr/>
        </p:nvSpPr>
        <p:spPr>
          <a:xfrm>
            <a:off x="2429168" y="1570833"/>
            <a:ext cx="29358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Raw Water Sample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51FBA6-3B15-B246-8B79-622683EF5530}"/>
              </a:ext>
            </a:extLst>
          </p:cNvPr>
          <p:cNvGrpSpPr/>
          <p:nvPr/>
        </p:nvGrpSpPr>
        <p:grpSpPr>
          <a:xfrm>
            <a:off x="6294783" y="5383816"/>
            <a:ext cx="4690666" cy="523220"/>
            <a:chOff x="6294783" y="5383816"/>
            <a:chExt cx="4690666" cy="5232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373464E-57BA-954A-A509-363624420EE7}"/>
                </a:ext>
              </a:extLst>
            </p:cNvPr>
            <p:cNvCxnSpPr/>
            <p:nvPr/>
          </p:nvCxnSpPr>
          <p:spPr>
            <a:xfrm>
              <a:off x="6294783" y="5645426"/>
              <a:ext cx="1113182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F98073-E91C-4140-AFDC-C4C859493D43}"/>
                </a:ext>
              </a:extLst>
            </p:cNvPr>
            <p:cNvSpPr txBox="1"/>
            <p:nvPr/>
          </p:nvSpPr>
          <p:spPr>
            <a:xfrm>
              <a:off x="7505329" y="5383816"/>
              <a:ext cx="34801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“Dissolved” =  6.1 ppb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F4B59D-25F2-B24A-87B1-A5BA3B110E91}"/>
              </a:ext>
            </a:extLst>
          </p:cNvPr>
          <p:cNvGrpSpPr/>
          <p:nvPr/>
        </p:nvGrpSpPr>
        <p:grpSpPr>
          <a:xfrm>
            <a:off x="6294783" y="2486307"/>
            <a:ext cx="5722743" cy="1384995"/>
            <a:chOff x="6294783" y="2486307"/>
            <a:chExt cx="5722743" cy="138499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ACE4F7A-5D49-4146-8CEF-B17FC85FA21C}"/>
                </a:ext>
              </a:extLst>
            </p:cNvPr>
            <p:cNvCxnSpPr/>
            <p:nvPr/>
          </p:nvCxnSpPr>
          <p:spPr>
            <a:xfrm>
              <a:off x="6294783" y="3143388"/>
              <a:ext cx="1113182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02BA6D-1292-E44D-9E04-04EF21E0249B}"/>
                </a:ext>
              </a:extLst>
            </p:cNvPr>
            <p:cNvSpPr txBox="1"/>
            <p:nvPr/>
          </p:nvSpPr>
          <p:spPr>
            <a:xfrm>
              <a:off x="7505329" y="2486307"/>
              <a:ext cx="451219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Particle # = 2564</a:t>
              </a:r>
            </a:p>
            <a:p>
              <a:r>
                <a:rPr lang="en-US" sz="2800"/>
                <a:t>Mean Peak Area = 205 counts</a:t>
              </a:r>
            </a:p>
            <a:p>
              <a:r>
                <a:rPr lang="en-US" sz="2800"/>
                <a:t>Average Size = 98 nm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4409A0-B6AF-AB4A-9980-54960B31D5C7}"/>
              </a:ext>
            </a:extLst>
          </p:cNvPr>
          <p:cNvSpPr txBox="1"/>
          <p:nvPr/>
        </p:nvSpPr>
        <p:spPr>
          <a:xfrm>
            <a:off x="7529097" y="1257219"/>
            <a:ext cx="416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PE Syngistix Software used</a:t>
            </a:r>
          </a:p>
          <a:p>
            <a:r>
              <a:rPr lang="en-US" sz="2400"/>
              <a:t>Graphs prepared with </a:t>
            </a:r>
            <a:r>
              <a:rPr lang="en-US" sz="2400" err="1"/>
              <a:t>OriginPro</a:t>
            </a:r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AD9F0-9BCE-E845-BA75-3CC7B5B645E7}"/>
              </a:ext>
            </a:extLst>
          </p:cNvPr>
          <p:cNvSpPr txBox="1"/>
          <p:nvPr/>
        </p:nvSpPr>
        <p:spPr>
          <a:xfrm>
            <a:off x="4445202" y="6345271"/>
            <a:ext cx="240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 sec out of 60 sec total</a:t>
            </a:r>
          </a:p>
        </p:txBody>
      </p:sp>
    </p:spTree>
    <p:extLst>
      <p:ext uri="{BB962C8B-B14F-4D97-AF65-F5344CB8AC3E}">
        <p14:creationId xmlns:p14="http://schemas.microsoft.com/office/powerpoint/2010/main" val="1522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68308-871E-4833-9DF4-F98BD2B9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5959375" cy="45574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A93300-57BB-497E-8EF4-4C40D039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5D2-7583-41D5-B044-611574B74E76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E1165-580F-1E41-A42B-8EC009899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793" y="617024"/>
            <a:ext cx="5959375" cy="4557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EB4E9-4720-6746-98E3-EC3220069C6A}"/>
              </a:ext>
            </a:extLst>
          </p:cNvPr>
          <p:cNvSpPr txBox="1"/>
          <p:nvPr/>
        </p:nvSpPr>
        <p:spPr>
          <a:xfrm>
            <a:off x="5093226" y="2774806"/>
            <a:ext cx="186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“Dissolved”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C7D51F-B524-ED4E-A69F-B19B57213606}"/>
              </a:ext>
            </a:extLst>
          </p:cNvPr>
          <p:cNvSpPr/>
          <p:nvPr/>
        </p:nvSpPr>
        <p:spPr>
          <a:xfrm>
            <a:off x="5069291" y="3628585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0.8 ppb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6F6BD-1094-5D43-8E89-51737348FC33}"/>
              </a:ext>
            </a:extLst>
          </p:cNvPr>
          <p:cNvSpPr txBox="1"/>
          <p:nvPr/>
        </p:nvSpPr>
        <p:spPr>
          <a:xfrm>
            <a:off x="1386477" y="751967"/>
            <a:ext cx="40902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0.02 filtered Water 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A702B-B19D-0047-97DA-44A50313AD53}"/>
              </a:ext>
            </a:extLst>
          </p:cNvPr>
          <p:cNvSpPr txBox="1"/>
          <p:nvPr/>
        </p:nvSpPr>
        <p:spPr>
          <a:xfrm>
            <a:off x="8187518" y="606488"/>
            <a:ext cx="29358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Raw Water Sample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29481-ACBA-0A4A-A278-87F5B21ABC6F}"/>
              </a:ext>
            </a:extLst>
          </p:cNvPr>
          <p:cNvSpPr txBox="1"/>
          <p:nvPr/>
        </p:nvSpPr>
        <p:spPr>
          <a:xfrm>
            <a:off x="3252951" y="4797645"/>
            <a:ext cx="6277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Non-Resolved NPs  = 5.3 ppb mass concentration</a:t>
            </a:r>
          </a:p>
          <a:p>
            <a:pPr algn="ctr"/>
            <a:r>
              <a:rPr lang="en-US" sz="2400" dirty="0"/>
              <a:t># = unknown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0CA2BE-AD71-6B48-907D-581F436E649B}"/>
              </a:ext>
            </a:extLst>
          </p:cNvPr>
          <p:cNvSpPr txBox="1"/>
          <p:nvPr/>
        </p:nvSpPr>
        <p:spPr>
          <a:xfrm>
            <a:off x="8085118" y="5624229"/>
            <a:ext cx="3276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Particle # = 2564</a:t>
            </a:r>
          </a:p>
          <a:p>
            <a:r>
              <a:rPr lang="en-US" sz="2000"/>
              <a:t>Mean Peak Area = 205 counts</a:t>
            </a:r>
          </a:p>
          <a:p>
            <a:r>
              <a:rPr lang="en-US" sz="2000"/>
              <a:t>Average Size = 98 nm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A0F12-A3AE-294C-8DAC-93BF2940FA70}"/>
              </a:ext>
            </a:extLst>
          </p:cNvPr>
          <p:cNvSpPr txBox="1"/>
          <p:nvPr/>
        </p:nvSpPr>
        <p:spPr>
          <a:xfrm>
            <a:off x="1584641" y="5624229"/>
            <a:ext cx="3146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Particle # = 178</a:t>
            </a:r>
          </a:p>
          <a:p>
            <a:r>
              <a:rPr lang="en-US" sz="2000"/>
              <a:t>Mean Peak Area = 28 counts</a:t>
            </a:r>
          </a:p>
          <a:p>
            <a:r>
              <a:rPr lang="en-US" sz="2000"/>
              <a:t>Average Size = 54 nm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E5F27-7DDA-1544-9379-B4A23A173F12}"/>
              </a:ext>
            </a:extLst>
          </p:cNvPr>
          <p:cNvSpPr/>
          <p:nvPr/>
        </p:nvSpPr>
        <p:spPr>
          <a:xfrm>
            <a:off x="6362645" y="3182390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6.1 ppb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9FEA70-4B18-094D-82BE-4194BC927C20}"/>
              </a:ext>
            </a:extLst>
          </p:cNvPr>
          <p:cNvCxnSpPr/>
          <p:nvPr/>
        </p:nvCxnSpPr>
        <p:spPr>
          <a:xfrm>
            <a:off x="6196523" y="3413222"/>
            <a:ext cx="0" cy="446195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AF3D1DD-8332-9349-A707-3DF4BCFE2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76" y="535122"/>
            <a:ext cx="5370150" cy="41068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A93300-57BB-497E-8EF4-4C40D039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8146" y="6356347"/>
            <a:ext cx="2743200" cy="365125"/>
          </a:xfrm>
        </p:spPr>
        <p:txBody>
          <a:bodyPr/>
          <a:lstStyle/>
          <a:p>
            <a:fld id="{46CD75D2-7583-41D5-B044-611574B74E76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6F6BD-1094-5D43-8E89-51737348FC33}"/>
              </a:ext>
            </a:extLst>
          </p:cNvPr>
          <p:cNvSpPr txBox="1"/>
          <p:nvPr/>
        </p:nvSpPr>
        <p:spPr>
          <a:xfrm>
            <a:off x="1429600" y="535122"/>
            <a:ext cx="498694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/>
              <a:t>&lt; 5 Micron Settled Water Sample</a:t>
            </a:r>
          </a:p>
          <a:p>
            <a:pPr algn="r"/>
            <a:r>
              <a:rPr lang="en-US" sz="2800"/>
              <a:t>(70 min)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0CA2BE-AD71-6B48-907D-581F436E649B}"/>
              </a:ext>
            </a:extLst>
          </p:cNvPr>
          <p:cNvSpPr txBox="1"/>
          <p:nvPr/>
        </p:nvSpPr>
        <p:spPr>
          <a:xfrm>
            <a:off x="8085118" y="4477813"/>
            <a:ext cx="3276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Particle # = 2564</a:t>
            </a:r>
          </a:p>
          <a:p>
            <a:r>
              <a:rPr lang="en-US" sz="2000"/>
              <a:t>Mean Peak Area = 205 counts</a:t>
            </a:r>
          </a:p>
          <a:p>
            <a:r>
              <a:rPr lang="en-US" sz="2000"/>
              <a:t>Average Size = 98 nm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A0F12-A3AE-294C-8DAC-93BF2940FA70}"/>
              </a:ext>
            </a:extLst>
          </p:cNvPr>
          <p:cNvSpPr txBox="1"/>
          <p:nvPr/>
        </p:nvSpPr>
        <p:spPr>
          <a:xfrm>
            <a:off x="1304435" y="4468709"/>
            <a:ext cx="3276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Particle # = 1752</a:t>
            </a:r>
          </a:p>
          <a:p>
            <a:r>
              <a:rPr lang="en-US" sz="2000"/>
              <a:t>Mean Peak Area = 144 counts</a:t>
            </a:r>
          </a:p>
          <a:p>
            <a:r>
              <a:rPr lang="en-US" sz="2000"/>
              <a:t>Average Size = 85 nm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C6A2BE-D1A2-CB4B-B36F-238CACBC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889" y="560931"/>
            <a:ext cx="5365762" cy="41035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451680-8671-6C49-829E-17F1110FFC51}"/>
              </a:ext>
            </a:extLst>
          </p:cNvPr>
          <p:cNvSpPr txBox="1"/>
          <p:nvPr/>
        </p:nvSpPr>
        <p:spPr>
          <a:xfrm>
            <a:off x="2455006" y="5523246"/>
            <a:ext cx="3601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68 % as many NPs as raw</a:t>
            </a:r>
          </a:p>
          <a:p>
            <a:r>
              <a:rPr lang="en-US" sz="2000"/>
              <a:t>70 % less mass (intensity) per NP</a:t>
            </a:r>
          </a:p>
          <a:p>
            <a:r>
              <a:rPr lang="en-US" sz="2000"/>
              <a:t>Average Size 15 % smaller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59B6F-145B-9E41-BF31-30FFEBB059BA}"/>
              </a:ext>
            </a:extLst>
          </p:cNvPr>
          <p:cNvSpPr txBox="1"/>
          <p:nvPr/>
        </p:nvSpPr>
        <p:spPr>
          <a:xfrm>
            <a:off x="6632812" y="5505388"/>
            <a:ext cx="5285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Why does 5 micron settling affect &lt; 100 nm sized NPs?</a:t>
            </a:r>
          </a:p>
          <a:p>
            <a:r>
              <a:rPr lang="en-US"/>
              <a:t>	</a:t>
            </a:r>
            <a:r>
              <a:rPr lang="en-US" err="1"/>
              <a:t>Heteroaggregates</a:t>
            </a:r>
            <a:endParaRPr lang="en-US"/>
          </a:p>
          <a:p>
            <a:r>
              <a:rPr lang="en-US"/>
              <a:t>	or</a:t>
            </a:r>
          </a:p>
          <a:p>
            <a:r>
              <a:rPr lang="en-US"/>
              <a:t>	Minor amounts of Zn in &gt; 5 micron particles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E16F6-976C-CE45-B7AA-0E7631D86738}"/>
              </a:ext>
            </a:extLst>
          </p:cNvPr>
          <p:cNvSpPr txBox="1"/>
          <p:nvPr/>
        </p:nvSpPr>
        <p:spPr>
          <a:xfrm>
            <a:off x="4291492" y="4287058"/>
            <a:ext cx="3823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Form is not measured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A702B-B19D-0047-97DA-44A50313AD53}"/>
              </a:ext>
            </a:extLst>
          </p:cNvPr>
          <p:cNvSpPr txBox="1"/>
          <p:nvPr/>
        </p:nvSpPr>
        <p:spPr>
          <a:xfrm>
            <a:off x="7842191" y="560931"/>
            <a:ext cx="29358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Raw Water Sample</a:t>
            </a:r>
          </a:p>
        </p:txBody>
      </p:sp>
    </p:spTree>
    <p:extLst>
      <p:ext uri="{BB962C8B-B14F-4D97-AF65-F5344CB8AC3E}">
        <p14:creationId xmlns:p14="http://schemas.microsoft.com/office/powerpoint/2010/main" val="73345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4669" y="6400801"/>
            <a:ext cx="457200" cy="365125"/>
          </a:xfrm>
        </p:spPr>
        <p:txBody>
          <a:bodyPr/>
          <a:lstStyle/>
          <a:p>
            <a:fld id="{95D130BD-0DD3-442B-9AE0-4B76FE2ACC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E827F-B625-4E8C-868C-6BFE82B0C571}"/>
              </a:ext>
            </a:extLst>
          </p:cNvPr>
          <p:cNvSpPr txBox="1"/>
          <p:nvPr/>
        </p:nvSpPr>
        <p:spPr>
          <a:xfrm>
            <a:off x="-1" y="1"/>
            <a:ext cx="1201783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ICP-time-of-flight-Mass Spectrometry : More Info on Form</a:t>
            </a:r>
          </a:p>
        </p:txBody>
      </p:sp>
      <p:sp>
        <p:nvSpPr>
          <p:cNvPr id="6" name="Diagonal Stripe 5">
            <a:extLst>
              <a:ext uri="{FF2B5EF4-FFF2-40B4-BE49-F238E27FC236}">
                <a16:creationId xmlns:a16="http://schemas.microsoft.com/office/drawing/2014/main" id="{7608B292-7149-4B36-9D14-1D63E22998D5}"/>
              </a:ext>
            </a:extLst>
          </p:cNvPr>
          <p:cNvSpPr/>
          <p:nvPr/>
        </p:nvSpPr>
        <p:spPr>
          <a:xfrm rot="13311314">
            <a:off x="4489406" y="-986646"/>
            <a:ext cx="3213187" cy="2871845"/>
          </a:xfrm>
          <a:prstGeom prst="diagStripe">
            <a:avLst>
              <a:gd name="adj" fmla="val 97889"/>
            </a:avLst>
          </a:prstGeom>
          <a:solidFill>
            <a:schemeClr val="tx2">
              <a:lumMod val="60000"/>
              <a:lumOff val="40000"/>
            </a:schemeClr>
          </a:solidFill>
          <a:ln w="127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4" y="677774"/>
            <a:ext cx="3776825" cy="5111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44189" y="520270"/>
            <a:ext cx="6973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/>
              <a:t>ICP-TOF-MS detects all elements quasi-simultaneously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/>
              <a:t>A full mass spectrum is collected every dwell time  (46</a:t>
            </a:r>
            <a:r>
              <a:rPr lang="el-GR" sz="2000">
                <a:cs typeface="Arial" panose="020B0604020202020204" pitchFamily="34" charset="0"/>
              </a:rPr>
              <a:t>μ</a:t>
            </a:r>
            <a:r>
              <a:rPr lang="en-US" sz="2000">
                <a:cs typeface="Arial" panose="020B0604020202020204" pitchFamily="34" charset="0"/>
              </a:rPr>
              <a:t>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>
                <a:cs typeface="Arial" panose="020B0604020202020204" pitchFamily="34" charset="0"/>
              </a:rPr>
              <a:t>Could potentially be used to examine elemental ratios on a particle-by-particle basis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4264" y="6337142"/>
            <a:ext cx="3581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000"/>
              <a:t>Hendriks, L. et al. </a:t>
            </a:r>
            <a:r>
              <a:rPr lang="de-AT" sz="1000" i="1"/>
              <a:t>Journal of Analytical Atomic Spectroscopy</a:t>
            </a:r>
            <a:r>
              <a:rPr lang="de-AT" sz="1000"/>
              <a:t>, </a:t>
            </a:r>
            <a:r>
              <a:rPr lang="de-AT" sz="1000" b="1"/>
              <a:t>2017</a:t>
            </a:r>
            <a:endParaRPr lang="de-AT" sz="1000"/>
          </a:p>
        </p:txBody>
      </p:sp>
      <p:sp>
        <p:nvSpPr>
          <p:cNvPr id="11" name="TextBox 10"/>
          <p:cNvSpPr txBox="1"/>
          <p:nvPr/>
        </p:nvSpPr>
        <p:spPr>
          <a:xfrm>
            <a:off x="881974" y="5939857"/>
            <a:ext cx="3581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000"/>
              <a:t>Montaño, M. et al., </a:t>
            </a:r>
            <a:r>
              <a:rPr lang="de-AT" sz="1000" b="1"/>
              <a:t>2017</a:t>
            </a:r>
            <a:endParaRPr lang="de-AT" sz="1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76DD0B-902C-DC45-B1B2-34F8007E9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2" t="8435" r="9701" b="3673"/>
          <a:stretch/>
        </p:blipFill>
        <p:spPr>
          <a:xfrm>
            <a:off x="5507585" y="2106832"/>
            <a:ext cx="6058265" cy="4659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4068EC-AEF5-944C-BB52-8D26892D3F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2" t="7517" r="10418" b="3689"/>
          <a:stretch/>
        </p:blipFill>
        <p:spPr>
          <a:xfrm>
            <a:off x="5506713" y="2106832"/>
            <a:ext cx="6085462" cy="4659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07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DF24-68FC-AC49-A644-30B764D8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085" y="0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spICP-MS: Plus, minus, and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E9307-661E-704F-98CE-9DD8D68857C1}"/>
              </a:ext>
            </a:extLst>
          </p:cNvPr>
          <p:cNvSpPr txBox="1"/>
          <p:nvPr/>
        </p:nvSpPr>
        <p:spPr>
          <a:xfrm>
            <a:off x="841586" y="2416215"/>
            <a:ext cx="2952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Single-Element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F4E9C-EF5C-9946-9069-B4D36E417590}"/>
              </a:ext>
            </a:extLst>
          </p:cNvPr>
          <p:cNvSpPr txBox="1"/>
          <p:nvPr/>
        </p:nvSpPr>
        <p:spPr>
          <a:xfrm>
            <a:off x="782075" y="1017785"/>
            <a:ext cx="10788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reasonably low barriers to increased application but: </a:t>
            </a:r>
          </a:p>
          <a:p>
            <a:r>
              <a:rPr lang="en-US" sz="2800" dirty="0"/>
              <a:t>	- reasonable expectations need to be set</a:t>
            </a:r>
          </a:p>
          <a:p>
            <a:r>
              <a:rPr lang="en-US" sz="2800" dirty="0"/>
              <a:t>	- inherent limitations must be accepted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013CA3-1A51-2E41-A604-5C2D3AF30EFF}"/>
              </a:ext>
            </a:extLst>
          </p:cNvPr>
          <p:cNvSpPr/>
          <p:nvPr/>
        </p:nvSpPr>
        <p:spPr>
          <a:xfrm>
            <a:off x="6713847" y="2416215"/>
            <a:ext cx="4244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/>
              <a:t>Multi-Element (TOF-MS)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F42C8-9BDB-BC46-A717-7C41296FF4D8}"/>
              </a:ext>
            </a:extLst>
          </p:cNvPr>
          <p:cNvSpPr txBox="1"/>
          <p:nvPr/>
        </p:nvSpPr>
        <p:spPr>
          <a:xfrm>
            <a:off x="304214" y="3000990"/>
            <a:ext cx="5872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ICP-QMS instruments are common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Versatility make them cost-effective ($150 K)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spICP-MS software widely-available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Gives # concentration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But data interpretation requires some specialized training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C2001-6C9F-EE4D-A020-673DE4DF444A}"/>
              </a:ext>
            </a:extLst>
          </p:cNvPr>
          <p:cNvSpPr txBox="1"/>
          <p:nvPr/>
        </p:nvSpPr>
        <p:spPr>
          <a:xfrm>
            <a:off x="6439678" y="3000990"/>
            <a:ext cx="5260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ICP-TOF MS instruments are not common (yet)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Still expensive ($500 K)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Limited sensitivity means not all (or any) of the </a:t>
            </a:r>
            <a:r>
              <a:rPr lang="en-US" sz="2800" dirty="0" err="1"/>
              <a:t>nano</a:t>
            </a:r>
            <a:r>
              <a:rPr lang="en-US" sz="2800" dirty="0"/>
              <a:t>-range can be measured (lets not forget importance of colloids though)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498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C462-6695-DF4E-AD83-BD7684669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57" y="1125234"/>
            <a:ext cx="515403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Instrument range (theoretical)</a:t>
            </a:r>
          </a:p>
          <a:p>
            <a:pPr lvl="1"/>
            <a:r>
              <a:rPr lang="en-US" dirty="0"/>
              <a:t>At 0.1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2  count/dwell equals 20,000 cps</a:t>
            </a:r>
          </a:p>
          <a:p>
            <a:pPr lvl="1"/>
            <a:r>
              <a:rPr lang="en-US" dirty="0"/>
              <a:t>1500 counts/dwell equals  15 million CPS</a:t>
            </a:r>
          </a:p>
          <a:p>
            <a:pPr lvl="1"/>
            <a:r>
              <a:rPr lang="en-US" dirty="0"/>
              <a:t>Range of 750 in counts (mass) translates to 9 x range in diameter (cube root function)</a:t>
            </a:r>
          </a:p>
          <a:p>
            <a:pPr lvl="2"/>
            <a:r>
              <a:rPr lang="en-US" sz="2400" dirty="0"/>
              <a:t>Typical observation 20 -200 nm</a:t>
            </a:r>
          </a:p>
          <a:p>
            <a:pPr lvl="2"/>
            <a:r>
              <a:rPr lang="en-US" sz="2400" dirty="0"/>
              <a:t>Instrument range influences our perception of size distributions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6F95F7-F39E-554F-92BF-B4DF50877598}"/>
              </a:ext>
            </a:extLst>
          </p:cNvPr>
          <p:cNvSpPr txBox="1">
            <a:spLocks/>
          </p:cNvSpPr>
          <p:nvPr/>
        </p:nvSpPr>
        <p:spPr>
          <a:xfrm>
            <a:off x="5894964" y="1121991"/>
            <a:ext cx="61413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Particle Number Distribution</a:t>
            </a:r>
          </a:p>
          <a:p>
            <a:r>
              <a:rPr lang="en-US" sz="2400" dirty="0"/>
              <a:t>Pareto’s Law</a:t>
            </a:r>
          </a:p>
          <a:p>
            <a:pPr lvl="1"/>
            <a:r>
              <a:rPr lang="en-US" dirty="0"/>
              <a:t>Log # versus log size (slope about 3)</a:t>
            </a:r>
          </a:p>
          <a:p>
            <a:pPr lvl="1"/>
            <a:r>
              <a:rPr lang="en-US" dirty="0"/>
              <a:t>10x more 10 nm than 100 nm</a:t>
            </a:r>
          </a:p>
          <a:p>
            <a:pPr lvl="1"/>
            <a:r>
              <a:rPr lang="en-US" dirty="0"/>
              <a:t>10x more 1nm than 10 nm</a:t>
            </a:r>
          </a:p>
          <a:p>
            <a:pPr lvl="1"/>
            <a:r>
              <a:rPr lang="en-US" dirty="0"/>
              <a:t>Typical Observed particle numbers in the low thousands</a:t>
            </a:r>
          </a:p>
          <a:p>
            <a:pPr lvl="1"/>
            <a:r>
              <a:rPr lang="en-US" dirty="0"/>
              <a:t>Example: 900 1nm, 90 10nm, 9 100nm</a:t>
            </a:r>
          </a:p>
          <a:p>
            <a:pPr lvl="2"/>
            <a:r>
              <a:rPr lang="en-US" sz="2400" dirty="0"/>
              <a:t>Poor counting statistics in upper range</a:t>
            </a:r>
          </a:p>
          <a:p>
            <a:pPr lvl="2"/>
            <a:r>
              <a:rPr lang="en-US" sz="2400" dirty="0"/>
              <a:t>Background high at size DL</a:t>
            </a:r>
          </a:p>
          <a:p>
            <a:pPr lvl="2"/>
            <a:r>
              <a:rPr lang="en-US" sz="2400" dirty="0"/>
              <a:t>Influences our perception of size distributions</a:t>
            </a:r>
          </a:p>
          <a:p>
            <a:pPr lvl="2"/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21A9F-2BC7-F14B-BB4F-6C6AB8B86611}"/>
              </a:ext>
            </a:extLst>
          </p:cNvPr>
          <p:cNvSpPr txBox="1"/>
          <p:nvPr/>
        </p:nvSpPr>
        <p:spPr>
          <a:xfrm>
            <a:off x="3827417" y="365760"/>
            <a:ext cx="457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Inherent spICP-MS Limitations</a:t>
            </a:r>
          </a:p>
        </p:txBody>
      </p:sp>
    </p:spTree>
    <p:extLst>
      <p:ext uri="{BB962C8B-B14F-4D97-AF65-F5344CB8AC3E}">
        <p14:creationId xmlns:p14="http://schemas.microsoft.com/office/powerpoint/2010/main" val="52554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E0BA0-3434-2E4F-9981-0B6A078BE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01" y="1084675"/>
            <a:ext cx="9268169" cy="5518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DE5B83-AC8D-184E-9E92-078E1E05A112}"/>
              </a:ext>
            </a:extLst>
          </p:cNvPr>
          <p:cNvSpPr txBox="1"/>
          <p:nvPr/>
        </p:nvSpPr>
        <p:spPr>
          <a:xfrm>
            <a:off x="70051" y="1084675"/>
            <a:ext cx="32398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Provides sizing</a:t>
            </a:r>
          </a:p>
          <a:p>
            <a:r>
              <a:rPr lang="en-US" sz="2400" dirty="0"/>
              <a:t>(hydrodynamic radius) </a:t>
            </a:r>
          </a:p>
          <a:p>
            <a:r>
              <a:rPr lang="en-US" sz="2400" dirty="0"/>
              <a:t>with quantitative multi-element analysis.</a:t>
            </a:r>
          </a:p>
          <a:p>
            <a:endParaRPr lang="en-US" sz="2400" dirty="0"/>
          </a:p>
          <a:p>
            <a:r>
              <a:rPr lang="en-US" sz="2400" dirty="0"/>
              <a:t>Applicable down to about 1-2 nm</a:t>
            </a:r>
          </a:p>
          <a:p>
            <a:endParaRPr lang="en-US" sz="2400" dirty="0"/>
          </a:p>
          <a:p>
            <a:r>
              <a:rPr lang="en-US" sz="2400" dirty="0"/>
              <a:t>FFF recently had its 50</a:t>
            </a:r>
            <a:r>
              <a:rPr lang="en-US" sz="2400" baseline="30000" dirty="0"/>
              <a:t>th</a:t>
            </a:r>
            <a:r>
              <a:rPr lang="en-US" sz="2400" dirty="0"/>
              <a:t> birthday, coupled with ICP-MS 25 years ago</a:t>
            </a:r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C7B01692-884C-BB40-B656-C47C4EEE3C61}"/>
              </a:ext>
            </a:extLst>
          </p:cNvPr>
          <p:cNvSpPr txBox="1"/>
          <p:nvPr/>
        </p:nvSpPr>
        <p:spPr>
          <a:xfrm>
            <a:off x="1871137" y="26982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Flow Fractionation with ICP-MS detection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21970-870B-AD45-AE5B-247A9812FFD5}"/>
              </a:ext>
            </a:extLst>
          </p:cNvPr>
          <p:cNvSpPr txBox="1"/>
          <p:nvPr/>
        </p:nvSpPr>
        <p:spPr>
          <a:xfrm>
            <a:off x="6195126" y="1035246"/>
            <a:ext cx="24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NanoDefine</a:t>
            </a:r>
            <a:r>
              <a:rPr lang="en-US" dirty="0"/>
              <a:t> (FP-7)</a:t>
            </a:r>
          </a:p>
        </p:txBody>
      </p:sp>
    </p:spTree>
    <p:extLst>
      <p:ext uri="{BB962C8B-B14F-4D97-AF65-F5344CB8AC3E}">
        <p14:creationId xmlns:p14="http://schemas.microsoft.com/office/powerpoint/2010/main" val="34296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9AB70-DEDA-564B-9B1B-B8933F4D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45" y="282575"/>
            <a:ext cx="6299483" cy="6186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EFE05A-EC20-B640-83F2-F64969A5FE73}"/>
              </a:ext>
            </a:extLst>
          </p:cNvPr>
          <p:cNvSpPr/>
          <p:nvPr/>
        </p:nvSpPr>
        <p:spPr>
          <a:xfrm>
            <a:off x="4364910" y="371363"/>
            <a:ext cx="2731652" cy="5765007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3A9A4-1D9B-074F-AB18-2581DA875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765" y="5419863"/>
            <a:ext cx="1841500" cy="292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3F85CE-CC2B-1042-93B6-71D4455EB8C4}"/>
              </a:ext>
            </a:extLst>
          </p:cNvPr>
          <p:cNvSpPr txBox="1"/>
          <p:nvPr/>
        </p:nvSpPr>
        <p:spPr>
          <a:xfrm>
            <a:off x="4364910" y="4869410"/>
            <a:ext cx="2175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Javid et al, 2017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AFE4B9-AD8C-CC49-B62E-3466CF2387AC}"/>
              </a:ext>
            </a:extLst>
          </p:cNvPr>
          <p:cNvSpPr/>
          <p:nvPr/>
        </p:nvSpPr>
        <p:spPr>
          <a:xfrm>
            <a:off x="7273158" y="371363"/>
            <a:ext cx="45013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Co-elution of elements suggests co-existence in NPs but independent, same-sized particles would also co-elute.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Turning field off allows analysis (but not sizing) of large particles (non-</a:t>
            </a:r>
            <a:r>
              <a:rPr lang="en-US" sz="2800" err="1"/>
              <a:t>nano</a:t>
            </a:r>
            <a:r>
              <a:rPr lang="en-US" sz="2800"/>
              <a:t>) that are outside separation range (colloids).</a:t>
            </a:r>
          </a:p>
        </p:txBody>
      </p:sp>
    </p:spTree>
    <p:extLst>
      <p:ext uri="{BB962C8B-B14F-4D97-AF65-F5344CB8AC3E}">
        <p14:creationId xmlns:p14="http://schemas.microsoft.com/office/powerpoint/2010/main" val="261239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735</Words>
  <Application>Microsoft Macintosh PowerPoint</Application>
  <PresentationFormat>Widescreen</PresentationFormat>
  <Paragraphs>133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spICP-MS: Plus, minus, and opportunities</vt:lpstr>
      <vt:lpstr>PowerPoint Presentation</vt:lpstr>
      <vt:lpstr>PowerPoint Presentation</vt:lpstr>
      <vt:lpstr>PowerPoint Presentation</vt:lpstr>
      <vt:lpstr>FFF-ICP-MS: Plus, minus, and opportunities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Challis</dc:creator>
  <cp:lastModifiedBy>jim ranville</cp:lastModifiedBy>
  <cp:revision>54</cp:revision>
  <dcterms:created xsi:type="dcterms:W3CDTF">2018-10-05T21:28:06Z</dcterms:created>
  <dcterms:modified xsi:type="dcterms:W3CDTF">2018-10-08T23:54:28Z</dcterms:modified>
</cp:coreProperties>
</file>