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media/image4.jpg" ContentType="image/jpg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37" r:id="rId2"/>
    <p:sldMasterId id="2147483750" r:id="rId3"/>
    <p:sldMasterId id="2147483756" r:id="rId4"/>
  </p:sldMasterIdLst>
  <p:notesMasterIdLst>
    <p:notesMasterId r:id="rId23"/>
  </p:notesMasterIdLst>
  <p:sldIdLst>
    <p:sldId id="258" r:id="rId5"/>
    <p:sldId id="297" r:id="rId6"/>
    <p:sldId id="285" r:id="rId7"/>
    <p:sldId id="311" r:id="rId8"/>
    <p:sldId id="312" r:id="rId9"/>
    <p:sldId id="270" r:id="rId10"/>
    <p:sldId id="299" r:id="rId11"/>
    <p:sldId id="302" r:id="rId12"/>
    <p:sldId id="301" r:id="rId13"/>
    <p:sldId id="287" r:id="rId14"/>
    <p:sldId id="310" r:id="rId15"/>
    <p:sldId id="308" r:id="rId16"/>
    <p:sldId id="288" r:id="rId17"/>
    <p:sldId id="289" r:id="rId18"/>
    <p:sldId id="296" r:id="rId19"/>
    <p:sldId id="303" r:id="rId20"/>
    <p:sldId id="304" r:id="rId21"/>
    <p:sldId id="30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EE223D-4616-469D-93E7-5A526D5615F5}">
          <p14:sldIdLst>
            <p14:sldId id="258"/>
            <p14:sldId id="297"/>
            <p14:sldId id="285"/>
            <p14:sldId id="311"/>
            <p14:sldId id="312"/>
            <p14:sldId id="270"/>
            <p14:sldId id="299"/>
            <p14:sldId id="302"/>
            <p14:sldId id="301"/>
            <p14:sldId id="287"/>
            <p14:sldId id="310"/>
          </p14:sldIdLst>
        </p14:section>
        <p14:section name="Untitled Section" id="{5F7B34D4-A0D0-463C-A615-F7C4B23FA8BF}">
          <p14:sldIdLst>
            <p14:sldId id="308"/>
            <p14:sldId id="288"/>
            <p14:sldId id="289"/>
            <p14:sldId id="296"/>
            <p14:sldId id="303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4705" autoAdjust="0"/>
  </p:normalViewPr>
  <p:slideViewPr>
    <p:cSldViewPr snapToGrid="0" snapToObjects="1">
      <p:cViewPr varScale="1">
        <p:scale>
          <a:sx n="79" d="100"/>
          <a:sy n="79" d="100"/>
        </p:scale>
        <p:origin x="221" y="67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120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Keeping with the theme of globalization, here is how they stack up by the numbers 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5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57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9481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2017, there are 9,759 registered drug facilities in the US and</a:t>
            </a:r>
            <a:r>
              <a:rPr lang="en-US" baseline="0" dirty="0"/>
              <a:t> 711 drug facilities are registered by the US within India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977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10/10/2018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10/10/2018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844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432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B3B0D9F-2408-4A0B-AC2C-B84644CD808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7351" name="Picture 7" descr="consumer_blue_wa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32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7794B-5130-44F2-A95F-311D5E3636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63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04423-5FE4-4130-81DC-17A8601555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3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4A7D4-E1ED-4137-8D7D-00E7BC2F9D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04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360B8-5904-4ED5-BB3B-24BD3C545F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47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0F02A-5B98-4F16-A28E-91CC42CF21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31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167E5-8C02-4AFB-BBDD-D2CA797BE7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7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023679"/>
            <a:ext cx="8509103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6B9D9-FD62-4A4B-9033-FDDB88B798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12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AC5D8-4A54-438D-96C8-E70B52C719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67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FD4C7-64DB-4FC9-A547-FEDB3E90C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59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6F4E5-B8C9-4F66-9278-9047392BB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72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9CB614-CAB9-401C-9A1B-89F2D839D2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502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2"/>
            <a:ext cx="7772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1"/>
            <a:ext cx="6400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58ED5"/>
                </a:solidFill>
                <a:latin typeface="Arial"/>
                <a:cs typeface="Arial"/>
              </a:defRPr>
            </a:lvl1pPr>
          </a:lstStyle>
          <a:p>
            <a:pPr marL="19050"/>
            <a:fld id="{81D60167-4931-47E6-BA6A-407CBD079E47}" type="slidenum">
              <a:rPr lang="en-US" smtClean="0"/>
              <a:pPr marL="1905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95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35911" y="239390"/>
            <a:ext cx="5072176" cy="369332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58ED5"/>
                </a:solidFill>
                <a:latin typeface="Arial"/>
                <a:cs typeface="Arial"/>
              </a:defRPr>
            </a:lvl1pPr>
          </a:lstStyle>
          <a:p>
            <a:pPr marL="19050"/>
            <a:fld id="{81D60167-4931-47E6-BA6A-407CBD079E47}" type="slidenum">
              <a:rPr lang="en-US" smtClean="0"/>
              <a:pPr marL="1905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06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456811" y="130742"/>
            <a:ext cx="522496" cy="625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1" y="1706882"/>
            <a:ext cx="9143999" cy="5151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k object 18"/>
          <p:cNvSpPr/>
          <p:nvPr/>
        </p:nvSpPr>
        <p:spPr>
          <a:xfrm>
            <a:off x="1" y="128792"/>
            <a:ext cx="9143999" cy="588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35911" y="239390"/>
            <a:ext cx="5072176" cy="369332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58ED5"/>
                </a:solidFill>
                <a:latin typeface="Arial"/>
                <a:cs typeface="Arial"/>
              </a:defRPr>
            </a:lvl1pPr>
          </a:lstStyle>
          <a:p>
            <a:pPr marL="19050"/>
            <a:fld id="{81D60167-4931-47E6-BA6A-407CBD079E47}" type="slidenum">
              <a:rPr lang="en-US" smtClean="0"/>
              <a:pPr marL="1905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93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35911" y="239390"/>
            <a:ext cx="5072176" cy="369332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58ED5"/>
                </a:solidFill>
                <a:latin typeface="Arial"/>
                <a:cs typeface="Arial"/>
              </a:defRPr>
            </a:lvl1pPr>
          </a:lstStyle>
          <a:p>
            <a:pPr marL="19050"/>
            <a:fld id="{81D60167-4931-47E6-BA6A-407CBD079E47}" type="slidenum">
              <a:rPr lang="en-US" smtClean="0"/>
              <a:pPr marL="1905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5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456811" y="130742"/>
            <a:ext cx="522496" cy="625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1" y="1554481"/>
            <a:ext cx="9143999" cy="5303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58ED5"/>
                </a:solidFill>
                <a:latin typeface="Arial"/>
                <a:cs typeface="Arial"/>
              </a:defRPr>
            </a:lvl1pPr>
          </a:lstStyle>
          <a:p>
            <a:pPr marL="19050"/>
            <a:fld id="{81D60167-4931-47E6-BA6A-407CBD079E47}" type="slidenum">
              <a:rPr lang="en-US" smtClean="0"/>
              <a:pPr marL="1905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89358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2"/>
            <a:ext cx="2133600" cy="365125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11/22/2016</a:t>
            </a:r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09" y="303698"/>
            <a:ext cx="3711006" cy="77326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7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990273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23679"/>
            <a:ext cx="8509103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2009777"/>
            <a:ext cx="8509103" cy="42860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2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11/22/2016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7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1" y="242500"/>
            <a:ext cx="620543" cy="74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85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7"/>
            <a:ext cx="2133600" cy="365125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11/22/2016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4187" y="6384927"/>
            <a:ext cx="1160015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55589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8"/>
            <a:ext cx="2133600" cy="365125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11/22/2016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1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7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30347" y="6392995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Pg</a:t>
            </a:r>
            <a:r>
              <a:rPr lang="en-US" sz="900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55409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8"/>
            <a:ext cx="2133600" cy="365125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11/22/2016</a:t>
            </a:r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1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7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30347" y="6392995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Pg</a:t>
            </a:r>
            <a:r>
              <a:rPr lang="en-US" sz="900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27981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7"/>
            <a:ext cx="2133600" cy="365125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11/22/2016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1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7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0347" y="6392995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Pg</a:t>
            </a:r>
            <a:r>
              <a:rPr lang="en-US" sz="900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961354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51"/>
            <a:ext cx="2133600" cy="365125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11/22/2016</a:t>
            </a:r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1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7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530347" y="6392995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Pg</a:t>
            </a:r>
            <a:r>
              <a:rPr lang="en-US" sz="900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97885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9"/>
            <a:ext cx="2133600" cy="365125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11/22/2016</a:t>
            </a:r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1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7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30347" y="6392995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Pg</a:t>
            </a:r>
            <a:r>
              <a:rPr lang="en-US" sz="900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702005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7"/>
            <a:ext cx="2133600" cy="365125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11/22/2016</a:t>
            </a:r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1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7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30347" y="6392995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Pg</a:t>
            </a:r>
            <a:r>
              <a:rPr lang="en-US" sz="900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767429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2"/>
            <a:ext cx="2133600" cy="365125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11/22/2016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9" y="530787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7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30347" y="6392995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Pg</a:t>
            </a:r>
            <a:r>
              <a:rPr lang="en-US" sz="900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227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10/10/2018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98196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5"/>
            <a:ext cx="2133600" cy="365125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11/22/2016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7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530347" y="6392995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Pg</a:t>
            </a:r>
            <a:r>
              <a:rPr lang="en-US" sz="900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#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9" y="5307877"/>
            <a:ext cx="620543" cy="74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049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7"/>
            <a:ext cx="2133600" cy="365125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11/22/2016</a:t>
            </a:r>
          </a:p>
        </p:txBody>
      </p:sp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3"/>
            <a:ext cx="4198518" cy="874845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7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21364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10/10/2018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11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10/10/2018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10/10/2018</a:t>
            </a:fld>
            <a:endParaRPr lang="en-US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05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10/10/2018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01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10/10/2018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10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544A-F1CD-3844-BFB3-6D230A0137D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8E52CC-2008-4E45-AABB-D1AEEB11E92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6327" name="Picture 7" descr="consumer_blue_wav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37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456811" y="130742"/>
            <a:ext cx="522496" cy="6256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35911" y="239390"/>
            <a:ext cx="507217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21" y="1665351"/>
            <a:ext cx="8072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6377941"/>
            <a:ext cx="29260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33305" y="6450350"/>
            <a:ext cx="22034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558ED5"/>
                </a:solidFill>
                <a:latin typeface="Arial"/>
                <a:cs typeface="Arial"/>
              </a:defRPr>
            </a:lvl1pPr>
          </a:lstStyle>
          <a:p>
            <a:pPr marL="19050"/>
            <a:fld id="{81D60167-4931-47E6-BA6A-407CBD079E47}" type="slidenum">
              <a:rPr lang="en-US" smtClean="0"/>
              <a:pPr marL="1905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4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11/22/2016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www.fda.gov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5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hyperlink" Target="https://www.fda.gov/Drugs/InformationOnDrugs/ucm135778.htm" TargetMode="Externa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26" Type="http://schemas.openxmlformats.org/officeDocument/2006/relationships/image" Target="../media/image61.png"/><Relationship Id="rId39" Type="http://schemas.openxmlformats.org/officeDocument/2006/relationships/image" Target="../media/image74.png"/><Relationship Id="rId3" Type="http://schemas.openxmlformats.org/officeDocument/2006/relationships/image" Target="../media/image46.png"/><Relationship Id="rId21" Type="http://schemas.openxmlformats.org/officeDocument/2006/relationships/image" Target="../media/image57.png"/><Relationship Id="rId34" Type="http://schemas.openxmlformats.org/officeDocument/2006/relationships/image" Target="../media/image69.png"/><Relationship Id="rId42" Type="http://schemas.openxmlformats.org/officeDocument/2006/relationships/image" Target="../media/image77.png"/><Relationship Id="rId47" Type="http://schemas.openxmlformats.org/officeDocument/2006/relationships/image" Target="../media/image41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53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38" Type="http://schemas.openxmlformats.org/officeDocument/2006/relationships/image" Target="../media/image73.png"/><Relationship Id="rId46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20" Type="http://schemas.openxmlformats.org/officeDocument/2006/relationships/image" Target="../media/image56.png"/><Relationship Id="rId29" Type="http://schemas.openxmlformats.org/officeDocument/2006/relationships/image" Target="../media/image64.png"/><Relationship Id="rId41" Type="http://schemas.openxmlformats.org/officeDocument/2006/relationships/image" Target="../media/image7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9.png"/><Relationship Id="rId11" Type="http://schemas.openxmlformats.org/officeDocument/2006/relationships/image" Target="../media/image49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37" Type="http://schemas.openxmlformats.org/officeDocument/2006/relationships/image" Target="../media/image72.png"/><Relationship Id="rId40" Type="http://schemas.openxmlformats.org/officeDocument/2006/relationships/image" Target="../media/image75.png"/><Relationship Id="rId45" Type="http://schemas.openxmlformats.org/officeDocument/2006/relationships/image" Target="../media/image79.png"/><Relationship Id="rId5" Type="http://schemas.openxmlformats.org/officeDocument/2006/relationships/image" Target="../media/image45.png"/><Relationship Id="rId15" Type="http://schemas.openxmlformats.org/officeDocument/2006/relationships/image" Target="../media/image52.png"/><Relationship Id="rId23" Type="http://schemas.openxmlformats.org/officeDocument/2006/relationships/image" Target="../media/image25.png"/><Relationship Id="rId28" Type="http://schemas.openxmlformats.org/officeDocument/2006/relationships/image" Target="../media/image63.png"/><Relationship Id="rId36" Type="http://schemas.openxmlformats.org/officeDocument/2006/relationships/image" Target="../media/image71.png"/><Relationship Id="rId49" Type="http://schemas.openxmlformats.org/officeDocument/2006/relationships/hyperlink" Target="https://www.fda.gov/Drugs/InformationOnDrugs/ucm135778.htm" TargetMode="External"/><Relationship Id="rId10" Type="http://schemas.openxmlformats.org/officeDocument/2006/relationships/image" Target="../media/image48.png"/><Relationship Id="rId19" Type="http://schemas.openxmlformats.org/officeDocument/2006/relationships/image" Target="../media/image55.png"/><Relationship Id="rId31" Type="http://schemas.openxmlformats.org/officeDocument/2006/relationships/image" Target="../media/image66.png"/><Relationship Id="rId44" Type="http://schemas.openxmlformats.org/officeDocument/2006/relationships/image" Target="../media/image78.png"/><Relationship Id="rId4" Type="http://schemas.openxmlformats.org/officeDocument/2006/relationships/image" Target="../media/image47.png"/><Relationship Id="rId9" Type="http://schemas.openxmlformats.org/officeDocument/2006/relationships/image" Target="../media/image23.png"/><Relationship Id="rId14" Type="http://schemas.openxmlformats.org/officeDocument/2006/relationships/image" Target="../media/image51.png"/><Relationship Id="rId22" Type="http://schemas.openxmlformats.org/officeDocument/2006/relationships/image" Target="../media/image58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Relationship Id="rId43" Type="http://schemas.openxmlformats.org/officeDocument/2006/relationships/image" Target="../media/image37.png"/><Relationship Id="rId48" Type="http://schemas.openxmlformats.org/officeDocument/2006/relationships/image" Target="../media/image81.png"/><Relationship Id="rId8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internationalprograms/fdabeyondourbordersforeignoffices/default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336" y="2857072"/>
            <a:ext cx="6400800" cy="1175752"/>
          </a:xfrm>
        </p:spPr>
        <p:txBody>
          <a:bodyPr/>
          <a:lstStyle/>
          <a:p>
            <a:r>
              <a:rPr lang="en-US" b="1" dirty="0">
                <a:solidFill>
                  <a:srgbClr val="000099"/>
                </a:solidFill>
              </a:rPr>
              <a:t>Global Collaborations in Regulatory Science and Standards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9319" y="4559182"/>
            <a:ext cx="342536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Anil K. Patri, Ph.D.</a:t>
            </a:r>
          </a:p>
          <a:p>
            <a:pPr algn="ctr"/>
            <a:r>
              <a:rPr lang="en-US" dirty="0"/>
              <a:t>U.S. Food and Drug Administration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1584" y="1684384"/>
            <a:ext cx="6335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Fostering U.S. -International Collaboration in Integrating Exposure</a:t>
            </a:r>
          </a:p>
          <a:p>
            <a:pPr algn="ctr"/>
            <a:r>
              <a:rPr lang="en-US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Nanomaterial Risk Evaluation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8383" y="358883"/>
            <a:ext cx="20018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QEEN II</a:t>
            </a:r>
          </a:p>
          <a:p>
            <a:pPr algn="ctr"/>
            <a:r>
              <a:rPr lang="en-US" dirty="0"/>
              <a:t>Washington D.C.</a:t>
            </a:r>
          </a:p>
          <a:p>
            <a:pPr algn="ctr"/>
            <a:r>
              <a:rPr lang="en-US" dirty="0"/>
              <a:t>October 9-10, 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656" y="5954406"/>
            <a:ext cx="8025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Disclaimer: The views expressed are of the presenter and should not be considered </a:t>
            </a:r>
          </a:p>
          <a:p>
            <a:pPr algn="ctr"/>
            <a:r>
              <a:rPr lang="en-US" i="1" dirty="0"/>
              <a:t>as the official position or policy of U.S. FDA</a:t>
            </a:r>
          </a:p>
        </p:txBody>
      </p:sp>
    </p:spTree>
    <p:extLst>
      <p:ext uri="{BB962C8B-B14F-4D97-AF65-F5344CB8AC3E}">
        <p14:creationId xmlns:p14="http://schemas.microsoft.com/office/powerpoint/2010/main" val="3146773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173294" y="900983"/>
            <a:ext cx="67031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ambria" pitchFamily="18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Cambria" pitchFamily="18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Cambria" pitchFamily="18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har char="»"/>
              <a:defRPr sz="1600">
                <a:solidFill>
                  <a:schemeClr val="tx1"/>
                </a:solidFill>
                <a:latin typeface="Cambria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600">
                <a:solidFill>
                  <a:schemeClr val="tx1"/>
                </a:solidFill>
                <a:latin typeface="Cambria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600">
                <a:solidFill>
                  <a:schemeClr val="tx1"/>
                </a:solidFill>
                <a:latin typeface="Cambria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600">
                <a:solidFill>
                  <a:schemeClr val="tx1"/>
                </a:solidFill>
                <a:latin typeface="Cambria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600">
                <a:solidFill>
                  <a:schemeClr val="tx1"/>
                </a:solidFill>
                <a:latin typeface="Cambria" pitchFamily="18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 dirty="0">
                <a:solidFill>
                  <a:srgbClr val="0000CC"/>
                </a:solidFill>
                <a:latin typeface="+mj-lt"/>
              </a:rPr>
              <a:t>Standards Development Organizations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294" y="1905683"/>
            <a:ext cx="4103111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ISO TC 229 Nanotechnologies</a:t>
            </a:r>
          </a:p>
          <a:p>
            <a:r>
              <a:rPr lang="en-US" sz="1600" dirty="0"/>
              <a:t>65 Published Standards</a:t>
            </a:r>
          </a:p>
          <a:p>
            <a:r>
              <a:rPr lang="en-US" sz="1600" dirty="0"/>
              <a:t>43 Standards under development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Working Groups</a:t>
            </a:r>
          </a:p>
          <a:p>
            <a:r>
              <a:rPr lang="en-US" sz="1600" dirty="0"/>
              <a:t>	WG1: Terminology and nomenclature</a:t>
            </a:r>
          </a:p>
          <a:p>
            <a:r>
              <a:rPr lang="en-US" sz="1600" dirty="0"/>
              <a:t>	WG2: Measurement and Characterization</a:t>
            </a:r>
          </a:p>
          <a:p>
            <a:r>
              <a:rPr lang="en-US" sz="1600" dirty="0"/>
              <a:t>	WG3: Health, Safety and Environmental </a:t>
            </a:r>
          </a:p>
          <a:p>
            <a:r>
              <a:rPr lang="en-US" sz="1600" dirty="0"/>
              <a:t>	WG4: Material specifications</a:t>
            </a:r>
          </a:p>
          <a:p>
            <a:r>
              <a:rPr lang="en-US" sz="1600" dirty="0"/>
              <a:t>	WG5: Products and applications</a:t>
            </a:r>
          </a:p>
          <a:p>
            <a:r>
              <a:rPr lang="en-US" sz="1600" dirty="0"/>
              <a:t>	</a:t>
            </a:r>
          </a:p>
          <a:p>
            <a:endParaRPr lang="en-US" sz="1600" dirty="0"/>
          </a:p>
          <a:p>
            <a:r>
              <a:rPr lang="en-US" sz="1600" dirty="0"/>
              <a:t>	</a:t>
            </a:r>
          </a:p>
          <a:p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98851" y="5305429"/>
            <a:ext cx="4473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https://www.iso.org/committee/381983.html</a:t>
            </a:r>
          </a:p>
        </p:txBody>
      </p:sp>
      <p:sp>
        <p:nvSpPr>
          <p:cNvPr id="4" name="Rectangle 3"/>
          <p:cNvSpPr/>
          <p:nvPr/>
        </p:nvSpPr>
        <p:spPr>
          <a:xfrm>
            <a:off x="4752488" y="1642888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dirty="0"/>
          </a:p>
          <a:p>
            <a:r>
              <a:rPr lang="en-US" sz="2000" b="1" dirty="0"/>
              <a:t>ASTM </a:t>
            </a:r>
            <a:r>
              <a:rPr lang="en-US" sz="2000" b="1" dirty="0" err="1"/>
              <a:t>Internation</a:t>
            </a:r>
            <a:r>
              <a:rPr lang="en-US" sz="2000" b="1" dirty="0"/>
              <a:t> E56</a:t>
            </a:r>
          </a:p>
          <a:p>
            <a:r>
              <a:rPr lang="en-US" sz="1600" dirty="0"/>
              <a:t>18 Published Standards</a:t>
            </a:r>
          </a:p>
          <a:p>
            <a:r>
              <a:rPr lang="en-US" sz="1600" dirty="0"/>
              <a:t>7 New work items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Subcommittees</a:t>
            </a:r>
          </a:p>
          <a:p>
            <a:r>
              <a:rPr lang="en-US" sz="1600" dirty="0"/>
              <a:t>E56.01 Informatics and Terminology</a:t>
            </a:r>
          </a:p>
          <a:p>
            <a:r>
              <a:rPr lang="en-US" sz="1600" dirty="0"/>
              <a:t>E56.02 Physical and Chemical Characterization</a:t>
            </a:r>
          </a:p>
          <a:p>
            <a:r>
              <a:rPr lang="en-US" sz="1600" dirty="0"/>
              <a:t>E56.03 Environment, Health and Safety</a:t>
            </a:r>
          </a:p>
          <a:p>
            <a:r>
              <a:rPr lang="en-US" sz="1600" dirty="0"/>
              <a:t>E56.04 Intellectual Property issues</a:t>
            </a:r>
          </a:p>
          <a:p>
            <a:r>
              <a:rPr lang="en-US" sz="1600" dirty="0"/>
              <a:t>E56.05 Liaison and International Cooperation</a:t>
            </a:r>
          </a:p>
          <a:p>
            <a:r>
              <a:rPr lang="en-US" sz="1600" dirty="0"/>
              <a:t>E56.06 Nano-Enabled Consumer Products</a:t>
            </a:r>
          </a:p>
          <a:p>
            <a:r>
              <a:rPr lang="en-US" sz="1600" dirty="0"/>
              <a:t>E56.07 Education and Workforce Development</a:t>
            </a:r>
          </a:p>
          <a:p>
            <a:r>
              <a:rPr lang="en-US" sz="1600" dirty="0"/>
              <a:t>E56.08 Nano-Enabled Medical Products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5831891"/>
            <a:ext cx="442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https://www.astm.org/COMMITTEE/E56.htm</a:t>
            </a:r>
          </a:p>
        </p:txBody>
      </p:sp>
    </p:spTree>
    <p:extLst>
      <p:ext uri="{BB962C8B-B14F-4D97-AF65-F5344CB8AC3E}">
        <p14:creationId xmlns:p14="http://schemas.microsoft.com/office/powerpoint/2010/main" val="68374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19" y="148682"/>
            <a:ext cx="8229600" cy="78780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99"/>
                </a:solidFill>
              </a:rPr>
              <a:t>Consensus Standards Recognized by FDA/CDRH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57200" y="1163047"/>
          <a:ext cx="7978419" cy="333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3" imgW="9696422" imgH="4048110" progId="Excel.Sheet.12">
                  <p:embed/>
                </p:oleObj>
              </mc:Choice>
              <mc:Fallback>
                <p:oleObj name="Worksheet" r:id="rId3" imgW="9696422" imgH="4048110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163047"/>
                        <a:ext cx="7978419" cy="333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26572" y="6109792"/>
            <a:ext cx="8316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/>
              <a:t>CDRH Database </a:t>
            </a:r>
            <a:r>
              <a:rPr lang="en-US" altLang="en-US" dirty="0"/>
              <a:t>http://www.accessdata.fda.gov/scripts/cdrh/cfdocs/cfStandards/search.cfm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910801"/>
            <a:ext cx="8538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Publication of Recognized Standards in Federal Register (FR) recognizing all or part of appropriate standards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Currently 1200 recognized standards from CDRH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CC"/>
                </a:solidFill>
              </a:rPr>
              <a:t>8 standards recognized by CDRH under Nanotechnology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90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56098" y="117035"/>
            <a:ext cx="79248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</a:rPr>
              <a:t>Summary</a:t>
            </a:r>
            <a:endParaRPr lang="en-US" altLang="en-US" sz="36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52919" y="1566305"/>
            <a:ext cx="8531158" cy="4873254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Global increase in FDA regulated products &amp; registered facilities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Gradual Increase in drug products containing nanomaterial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Increase in complexity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International collaborations in regulatory science and cross training are key for harmonization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Development of relevant standards enable clinical development of nanomaterial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556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31775" y="184103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A list of Standards Needs: </a:t>
            </a:r>
            <a:b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</a:b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Conclusions from GSRS15, October 2015, Parma</a:t>
            </a:r>
            <a:endParaRPr lang="en-US" altLang="en-US" sz="1600" b="1" dirty="0">
              <a:solidFill>
                <a:srgbClr val="00206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338931" y="1991763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GB" altLang="en-US" sz="1600" b="1" dirty="0">
                <a:ea typeface="MS PGothic" pitchFamily="34" charset="-128"/>
              </a:rPr>
              <a:t>Pristine Nanomaterials</a:t>
            </a:r>
            <a:endParaRPr lang="en-US" altLang="en-US" sz="1400" dirty="0">
              <a:ea typeface="MS PGothic" pitchFamily="34" charset="-128"/>
            </a:endParaRPr>
          </a:p>
          <a:p>
            <a:pPr lvl="1">
              <a:defRPr/>
            </a:pPr>
            <a:r>
              <a:rPr lang="en-GB" altLang="en-US" sz="1400" b="1" i="1" dirty="0"/>
              <a:t>Reference Materials</a:t>
            </a:r>
            <a:endParaRPr lang="en-US" altLang="en-US" sz="1200" dirty="0"/>
          </a:p>
          <a:p>
            <a:pPr lvl="2">
              <a:defRPr/>
            </a:pPr>
            <a:r>
              <a:rPr lang="en-GB" altLang="en-US" sz="1200" dirty="0"/>
              <a:t>Liposomes</a:t>
            </a:r>
            <a:endParaRPr lang="en-US" altLang="en-US" sz="1100" dirty="0"/>
          </a:p>
          <a:p>
            <a:pPr lvl="2">
              <a:defRPr/>
            </a:pPr>
            <a:r>
              <a:rPr lang="en-GB" altLang="en-US" sz="1200" dirty="0"/>
              <a:t>Quantitative surface coatings (species, coverage)</a:t>
            </a:r>
            <a:endParaRPr lang="en-US" altLang="en-US" sz="1100" dirty="0"/>
          </a:p>
          <a:p>
            <a:pPr lvl="2">
              <a:defRPr/>
            </a:pPr>
            <a:r>
              <a:rPr lang="en-GB" altLang="en-US" sz="1200" dirty="0"/>
              <a:t>Number concentration in aqueous solution </a:t>
            </a:r>
          </a:p>
          <a:p>
            <a:pPr lvl="2">
              <a:defRPr/>
            </a:pPr>
            <a:r>
              <a:rPr lang="en-GB" altLang="en-US" sz="1200" dirty="0"/>
              <a:t>Multi-modal by size (same nanomaterial)</a:t>
            </a:r>
            <a:endParaRPr lang="en-US" altLang="en-US" sz="1100" dirty="0"/>
          </a:p>
          <a:p>
            <a:pPr lvl="2">
              <a:defRPr/>
            </a:pPr>
            <a:r>
              <a:rPr lang="en-GB" altLang="en-US" sz="1200" dirty="0"/>
              <a:t>Shape (needs to be specified)</a:t>
            </a:r>
            <a:endParaRPr lang="en-US" altLang="en-US" sz="1100" dirty="0"/>
          </a:p>
          <a:p>
            <a:pPr lvl="1">
              <a:defRPr/>
            </a:pPr>
            <a:r>
              <a:rPr lang="en-GB" altLang="en-US" sz="1400" b="1" i="1" dirty="0"/>
              <a:t>Documentary Standards</a:t>
            </a:r>
            <a:endParaRPr lang="en-US" altLang="en-US" sz="1200" dirty="0"/>
          </a:p>
          <a:p>
            <a:pPr lvl="2">
              <a:defRPr/>
            </a:pPr>
            <a:r>
              <a:rPr lang="en-GB" altLang="en-US" sz="1200" dirty="0"/>
              <a:t>DLS standard test method with specifications for regulatory use</a:t>
            </a:r>
            <a:endParaRPr lang="en-US" altLang="en-US" sz="1100" dirty="0"/>
          </a:p>
          <a:p>
            <a:pPr lvl="2">
              <a:defRPr/>
            </a:pPr>
            <a:r>
              <a:rPr lang="en-GB" altLang="en-US" sz="1200" dirty="0"/>
              <a:t>Surface coating: composition and stability measurement method</a:t>
            </a:r>
            <a:endParaRPr lang="en-US" altLang="en-US" sz="1100" dirty="0"/>
          </a:p>
          <a:p>
            <a:pPr lvl="2">
              <a:defRPr/>
            </a:pPr>
            <a:r>
              <a:rPr lang="en-GB" altLang="en-US" sz="1200" dirty="0"/>
              <a:t>Surface coating: zeta potential measurement method</a:t>
            </a:r>
            <a:endParaRPr lang="en-US" altLang="en-US" sz="1100" dirty="0"/>
          </a:p>
          <a:p>
            <a:pPr lvl="2">
              <a:defRPr/>
            </a:pPr>
            <a:r>
              <a:rPr lang="en-GB" altLang="en-US" sz="1200" dirty="0"/>
              <a:t>Guidance document for tiered approach for methods to measure size and size distribution</a:t>
            </a:r>
            <a:endParaRPr lang="en-US" altLang="en-US" sz="1100" dirty="0"/>
          </a:p>
          <a:p>
            <a:pPr lvl="2">
              <a:defRPr/>
            </a:pPr>
            <a:r>
              <a:rPr lang="en-GB" altLang="en-US" sz="1200" dirty="0"/>
              <a:t>Asymmetric Flow/Sedimentation Field Flow Fractionation (ISO/PWI, Japan)</a:t>
            </a:r>
            <a:endParaRPr lang="en-US" altLang="en-US" sz="1100" dirty="0"/>
          </a:p>
          <a:p>
            <a:pPr lvl="2">
              <a:defRPr/>
            </a:pPr>
            <a:r>
              <a:rPr lang="en-GB" altLang="en-US" sz="1200" dirty="0"/>
              <a:t>Electron microscopy technical specification: SEM (ISO/PWI 19749 USA)</a:t>
            </a:r>
            <a:r>
              <a:rPr lang="en-GB" altLang="en-US" sz="1100" dirty="0"/>
              <a:t>;</a:t>
            </a:r>
            <a:r>
              <a:rPr lang="en-GB" altLang="en-US" sz="1200" dirty="0"/>
              <a:t> TEM (ISO/PWI USA/Japan); cryogenic TEM; and low-voltage TEM </a:t>
            </a:r>
            <a:endParaRPr lang="en-US" altLang="en-US" sz="1100" dirty="0"/>
          </a:p>
          <a:p>
            <a:pPr lvl="1">
              <a:defRPr/>
            </a:pPr>
            <a:r>
              <a:rPr lang="en-GB" altLang="en-US" sz="1400" b="1" i="1" dirty="0"/>
              <a:t>Other needs</a:t>
            </a:r>
            <a:endParaRPr lang="en-US" altLang="en-US" sz="1200" dirty="0"/>
          </a:p>
          <a:p>
            <a:pPr lvl="2">
              <a:defRPr/>
            </a:pPr>
            <a:r>
              <a:rPr lang="en-GB" altLang="en-US" sz="1200" dirty="0"/>
              <a:t>Updated public database of reference materials: </a:t>
            </a:r>
            <a:r>
              <a:rPr lang="en-GB" altLang="en-US" sz="1200" i="1" dirty="0"/>
              <a:t>hosted by BAM or NIST?</a:t>
            </a:r>
            <a:endParaRPr lang="en-US" altLang="en-US" sz="1100" dirty="0"/>
          </a:p>
          <a:p>
            <a:pPr>
              <a:defRPr/>
            </a:pPr>
            <a:endParaRPr lang="en-US" altLang="en-US" sz="1600" dirty="0">
              <a:ea typeface="MS PGothic" pitchFamily="34" charset="-128"/>
            </a:endParaRPr>
          </a:p>
        </p:txBody>
      </p:sp>
      <p:sp>
        <p:nvSpPr>
          <p:cNvPr id="27653" name="Rectangle 1"/>
          <p:cNvSpPr>
            <a:spLocks noChangeArrowheads="1"/>
          </p:cNvSpPr>
          <p:nvPr/>
        </p:nvSpPr>
        <p:spPr bwMode="auto">
          <a:xfrm>
            <a:off x="41275" y="1447800"/>
            <a:ext cx="861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ambria" pitchFamily="18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Cambria" pitchFamily="18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Cambria" pitchFamily="18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har char="»"/>
              <a:defRPr sz="1600">
                <a:solidFill>
                  <a:schemeClr val="tx1"/>
                </a:solidFill>
                <a:latin typeface="Cambria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600">
                <a:solidFill>
                  <a:schemeClr val="tx1"/>
                </a:solidFill>
                <a:latin typeface="Cambria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600">
                <a:solidFill>
                  <a:schemeClr val="tx1"/>
                </a:solidFill>
                <a:latin typeface="Cambria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600">
                <a:solidFill>
                  <a:schemeClr val="tx1"/>
                </a:solidFill>
                <a:latin typeface="Cambria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600">
                <a:solidFill>
                  <a:schemeClr val="tx1"/>
                </a:solidFill>
                <a:latin typeface="Cambria" pitchFamily="18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Participants: FDA, NIST, EMA, EFSA, ECHA, OECD, NMI, EC, NanoReg, JRC</a:t>
            </a:r>
            <a:endParaRPr lang="en-US" altLang="en-US" sz="200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75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4294967295"/>
          </p:nvPr>
        </p:nvSpPr>
        <p:spPr>
          <a:xfrm>
            <a:off x="371192" y="1659047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20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NMs in Complex Matrices</a:t>
            </a:r>
            <a:endParaRPr lang="en-US" altLang="en-US" sz="1400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lvl="1">
              <a:defRPr/>
            </a:pPr>
            <a:r>
              <a:rPr lang="en-GB" altLang="en-US" sz="2000" b="1" i="1" dirty="0">
                <a:latin typeface="Times New Roman" pitchFamily="18" charset="0"/>
                <a:cs typeface="Times New Roman" pitchFamily="18" charset="0"/>
              </a:rPr>
              <a:t>Reference Materials</a:t>
            </a:r>
            <a:endParaRPr lang="en-US" altLang="en-US" sz="14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defRPr/>
            </a:pPr>
            <a:r>
              <a:rPr lang="en-GB" altLang="en-US" sz="1800" dirty="0">
                <a:latin typeface="Times New Roman" pitchFamily="18" charset="0"/>
                <a:cs typeface="Times New Roman" pitchFamily="18" charset="0"/>
              </a:rPr>
              <a:t>Simulated body fluids (no nanomaterials)</a:t>
            </a:r>
            <a:endParaRPr lang="en-US" altLang="en-US" sz="12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defRPr/>
            </a:pPr>
            <a:r>
              <a:rPr lang="en-GB" altLang="en-US" sz="1800" dirty="0">
                <a:latin typeface="Times New Roman" pitchFamily="18" charset="0"/>
                <a:cs typeface="Times New Roman" pitchFamily="18" charset="0"/>
              </a:rPr>
              <a:t>(Specific) nanomaterial in (specific) media</a:t>
            </a:r>
            <a:endParaRPr lang="en-US" altLang="en-US" sz="12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defRPr/>
            </a:pPr>
            <a:r>
              <a:rPr lang="en-GB" altLang="en-US" sz="1800" dirty="0">
                <a:latin typeface="Times New Roman" pitchFamily="18" charset="0"/>
                <a:cs typeface="Times New Roman" pitchFamily="18" charset="0"/>
              </a:rPr>
              <a:t>Controlled agglomeration nanomaterial</a:t>
            </a:r>
            <a:endParaRPr lang="en-US" altLang="en-US" sz="1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GB" altLang="en-US" sz="2000" b="1" i="1" dirty="0">
                <a:latin typeface="Times New Roman" pitchFamily="18" charset="0"/>
                <a:cs typeface="Times New Roman" pitchFamily="18" charset="0"/>
              </a:rPr>
              <a:t>Documentary Standards</a:t>
            </a:r>
            <a:endParaRPr lang="en-US" altLang="en-US" sz="14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defRPr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Drug substance release rate from a liposome </a:t>
            </a:r>
            <a:endParaRPr lang="en-US" altLang="en-US" sz="11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defRPr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Quantitation of nanomaterials in blood</a:t>
            </a:r>
            <a:endParaRPr lang="en-US" altLang="en-US" sz="11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defRPr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Quantitation of NMs in tissue</a:t>
            </a:r>
            <a:endParaRPr lang="en-US" altLang="en-US" sz="11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defRPr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Guide for sample preparation for variety of methods, </a:t>
            </a:r>
            <a:r>
              <a:rPr lang="en-GB" altLang="en-US" sz="1600" i="1" dirty="0">
                <a:latin typeface="Times New Roman" pitchFamily="18" charset="0"/>
                <a:cs typeface="Times New Roman" pitchFamily="18" charset="0"/>
              </a:rPr>
              <a:t>e.g.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, SEM, TEM, ICP-MS (will be material-dependent)</a:t>
            </a:r>
            <a:endParaRPr lang="en-US" altLang="en-US" sz="11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defRPr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Speciation: relative and total concentrations (e.g., ions, complex NMs)</a:t>
            </a:r>
            <a:endParaRPr lang="en-US" altLang="en-US" sz="11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defRPr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Migration of nanomaterials in food packaging materials</a:t>
            </a:r>
            <a:endParaRPr lang="en-US" altLang="en-US" sz="11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defRPr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Guideline for harmonization performance criteria </a:t>
            </a:r>
            <a:endParaRPr lang="en-US" altLang="en-US" sz="11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en-US" sz="2400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1775" y="1841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A list of Standards Needs: </a:t>
            </a:r>
            <a:br>
              <a:rPr lang="en-US" altLang="en-US" sz="2400" b="1">
                <a:solidFill>
                  <a:srgbClr val="00206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</a:br>
            <a:r>
              <a:rPr lang="en-US" altLang="en-US" sz="2400" b="1">
                <a:solidFill>
                  <a:srgbClr val="00206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Conclusions from GSRS15, October 2015, Parma</a:t>
            </a:r>
            <a:endParaRPr lang="en-US" altLang="en-US" sz="1600" b="1" dirty="0">
              <a:solidFill>
                <a:srgbClr val="00206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454C989-AE7D-4A6F-A399-CDE7BA7BE537}" type="slidenum">
              <a:rPr lang="en-US" altLang="en-US" sz="140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t="8333" b="10419"/>
          <a:stretch>
            <a:fillRect/>
          </a:stretch>
        </p:blipFill>
        <p:spPr bwMode="auto">
          <a:xfrm>
            <a:off x="0" y="457200"/>
            <a:ext cx="5334000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89333" r="58571" b="6000"/>
          <a:stretch>
            <a:fillRect/>
          </a:stretch>
        </p:blipFill>
        <p:spPr bwMode="auto">
          <a:xfrm>
            <a:off x="152400" y="63246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5562600" y="533400"/>
            <a:ext cx="3505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Today, we are neither effectively translating scientific discoveries into therapies nor fully applying knowledge to ensure the safety of food and medical products. </a:t>
            </a:r>
            <a:r>
              <a:rPr lang="en-US" altLang="en-US" sz="1800">
                <a:solidFill>
                  <a:srgbClr val="0000FF"/>
                </a:solidFill>
                <a:ea typeface="ＭＳ Ｐゴシック" panose="020B0600070205080204" pitchFamily="34" charset="-128"/>
              </a:rPr>
              <a:t>We must bring 21</a:t>
            </a:r>
            <a:r>
              <a:rPr lang="en-US" altLang="en-US" sz="1800" baseline="30000">
                <a:solidFill>
                  <a:srgbClr val="0000FF"/>
                </a:solidFill>
                <a:ea typeface="ＭＳ Ｐゴシック" panose="020B0600070205080204" pitchFamily="34" charset="-128"/>
              </a:rPr>
              <a:t>st</a:t>
            </a:r>
            <a:r>
              <a:rPr lang="en-US" altLang="en-US" sz="1800">
                <a:solidFill>
                  <a:srgbClr val="0000FF"/>
                </a:solidFill>
                <a:ea typeface="ＭＳ Ｐゴシック" panose="020B0600070205080204" pitchFamily="34" charset="-128"/>
              </a:rPr>
              <a:t> century approaches to 21</a:t>
            </a:r>
            <a:r>
              <a:rPr lang="en-US" altLang="en-US" sz="1800" baseline="30000">
                <a:solidFill>
                  <a:srgbClr val="0000FF"/>
                </a:solidFill>
                <a:ea typeface="ＭＳ Ｐゴシック" panose="020B0600070205080204" pitchFamily="34" charset="-128"/>
              </a:rPr>
              <a:t>st</a:t>
            </a:r>
            <a:r>
              <a:rPr lang="en-US" altLang="en-US" sz="1800">
                <a:solidFill>
                  <a:srgbClr val="0000FF"/>
                </a:solidFill>
                <a:ea typeface="ＭＳ Ｐゴシック" panose="020B0600070205080204" pitchFamily="34" charset="-128"/>
              </a:rPr>
              <a:t> century products and problems.</a:t>
            </a:r>
            <a:r>
              <a:rPr lang="en-US" altLang="en-US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5562600" y="3276600"/>
            <a:ext cx="3657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We need better predictive models to identify concerns earlier in the product development process to reduce time and costs.</a:t>
            </a:r>
          </a:p>
        </p:txBody>
      </p:sp>
      <p:sp>
        <p:nvSpPr>
          <p:cNvPr id="72711" name="Rectangle 6"/>
          <p:cNvSpPr>
            <a:spLocks noChangeArrowheads="1"/>
          </p:cNvSpPr>
          <p:nvPr/>
        </p:nvSpPr>
        <p:spPr bwMode="auto">
          <a:xfrm>
            <a:off x="5562600" y="4800600"/>
            <a:ext cx="350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ea typeface="ＭＳ Ｐゴシック" panose="020B0600070205080204" pitchFamily="34" charset="-128"/>
              </a:rPr>
              <a:t>But this will require collaborations and partnerships with academia, industry, and other government agencies.</a:t>
            </a:r>
          </a:p>
        </p:txBody>
      </p:sp>
    </p:spTree>
    <p:extLst>
      <p:ext uri="{BB962C8B-B14F-4D97-AF65-F5344CB8AC3E}">
        <p14:creationId xmlns:p14="http://schemas.microsoft.com/office/powerpoint/2010/main" val="2748981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811" y="200010"/>
            <a:ext cx="8007740" cy="73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2846"/>
              </a:lnSpc>
            </a:pPr>
            <a:br>
              <a:rPr lang="en-US" sz="3200" spc="-11" dirty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sz="3200" spc="-11" dirty="0">
                <a:solidFill>
                  <a:srgbClr val="0000CC"/>
                </a:solidFill>
                <a:latin typeface="Calibri" panose="020F0502020204030204" pitchFamily="34" charset="0"/>
              </a:rPr>
              <a:t>F</a:t>
            </a:r>
            <a:r>
              <a:rPr sz="3200" spc="-79" dirty="0">
                <a:solidFill>
                  <a:srgbClr val="0000CC"/>
                </a:solidFill>
                <a:latin typeface="Calibri" panose="020F0502020204030204" pitchFamily="34" charset="0"/>
              </a:rPr>
              <a:t>D</a:t>
            </a:r>
            <a:r>
              <a:rPr sz="3200" spc="-15" dirty="0">
                <a:solidFill>
                  <a:srgbClr val="0000CC"/>
                </a:solidFill>
                <a:latin typeface="Calibri" panose="020F0502020204030204" pitchFamily="34" charset="0"/>
              </a:rPr>
              <a:t>A</a:t>
            </a:r>
            <a:r>
              <a:rPr sz="3200" spc="4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sz="3200" spc="-53" dirty="0">
                <a:solidFill>
                  <a:srgbClr val="0000CC"/>
                </a:solidFill>
                <a:latin typeface="Calibri" panose="020F0502020204030204" pitchFamily="34" charset="0"/>
              </a:rPr>
              <a:t>R</a:t>
            </a:r>
            <a:r>
              <a:rPr sz="3200" spc="-19" dirty="0">
                <a:solidFill>
                  <a:srgbClr val="0000CC"/>
                </a:solidFill>
                <a:latin typeface="Calibri" panose="020F0502020204030204" pitchFamily="34" charset="0"/>
              </a:rPr>
              <a:t>e</a:t>
            </a:r>
            <a:r>
              <a:rPr sz="3200" spc="-11" dirty="0">
                <a:solidFill>
                  <a:srgbClr val="0000CC"/>
                </a:solidFill>
                <a:latin typeface="Calibri" panose="020F0502020204030204" pitchFamily="34" charset="0"/>
              </a:rPr>
              <a:t>gi</a:t>
            </a:r>
            <a:r>
              <a:rPr sz="3200" spc="-38" dirty="0">
                <a:solidFill>
                  <a:srgbClr val="0000CC"/>
                </a:solidFill>
                <a:latin typeface="Calibri" panose="020F0502020204030204" pitchFamily="34" charset="0"/>
              </a:rPr>
              <a:t>s</a:t>
            </a:r>
            <a:r>
              <a:rPr sz="3200" spc="-45" dirty="0">
                <a:solidFill>
                  <a:srgbClr val="0000CC"/>
                </a:solidFill>
                <a:latin typeface="Calibri" panose="020F0502020204030204" pitchFamily="34" charset="0"/>
              </a:rPr>
              <a:t>t</a:t>
            </a:r>
            <a:r>
              <a:rPr sz="3200" spc="-4" dirty="0">
                <a:solidFill>
                  <a:srgbClr val="0000CC"/>
                </a:solidFill>
                <a:latin typeface="Calibri" panose="020F0502020204030204" pitchFamily="34" charset="0"/>
              </a:rPr>
              <a:t>e</a:t>
            </a:r>
            <a:r>
              <a:rPr sz="3200" spc="-30" dirty="0">
                <a:solidFill>
                  <a:srgbClr val="0000CC"/>
                </a:solidFill>
                <a:latin typeface="Calibri" panose="020F0502020204030204" pitchFamily="34" charset="0"/>
              </a:rPr>
              <a:t>r</a:t>
            </a:r>
            <a:r>
              <a:rPr sz="3200" spc="-19" dirty="0">
                <a:solidFill>
                  <a:srgbClr val="0000CC"/>
                </a:solidFill>
                <a:latin typeface="Calibri" panose="020F0502020204030204" pitchFamily="34" charset="0"/>
              </a:rPr>
              <a:t>e</a:t>
            </a:r>
            <a:r>
              <a:rPr sz="3200" spc="-15" dirty="0">
                <a:solidFill>
                  <a:srgbClr val="0000CC"/>
                </a:solidFill>
                <a:latin typeface="Calibri" panose="020F0502020204030204" pitchFamily="34" charset="0"/>
              </a:rPr>
              <a:t>d</a:t>
            </a:r>
            <a:r>
              <a:rPr sz="3200" spc="1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sz="3200" spc="-19" dirty="0">
                <a:solidFill>
                  <a:srgbClr val="0000CC"/>
                </a:solidFill>
                <a:latin typeface="Calibri" panose="020F0502020204030204" pitchFamily="34" charset="0"/>
              </a:rPr>
              <a:t>Dru</a:t>
            </a:r>
            <a:r>
              <a:rPr sz="3200" spc="-15" dirty="0">
                <a:solidFill>
                  <a:srgbClr val="0000CC"/>
                </a:solidFill>
                <a:latin typeface="Calibri" panose="020F0502020204030204" pitchFamily="34" charset="0"/>
              </a:rPr>
              <a:t>g</a:t>
            </a:r>
            <a:r>
              <a:rPr sz="3200" spc="-8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sz="3200" spc="-79" dirty="0">
                <a:solidFill>
                  <a:srgbClr val="0000CC"/>
                </a:solidFill>
                <a:latin typeface="Calibri" panose="020F0502020204030204" pitchFamily="34" charset="0"/>
              </a:rPr>
              <a:t>F</a:t>
            </a:r>
            <a:r>
              <a:rPr sz="3200" spc="-15" dirty="0">
                <a:solidFill>
                  <a:srgbClr val="0000CC"/>
                </a:solidFill>
                <a:latin typeface="Calibri" panose="020F0502020204030204" pitchFamily="34" charset="0"/>
              </a:rPr>
              <a:t>acilities</a:t>
            </a:r>
            <a:r>
              <a:rPr lang="en-US" sz="3200" spc="-15" dirty="0">
                <a:solidFill>
                  <a:srgbClr val="0000CC"/>
                </a:solidFill>
                <a:latin typeface="Calibri" panose="020F0502020204030204" pitchFamily="34" charset="0"/>
              </a:rPr>
              <a:t>  </a:t>
            </a:r>
            <a:r>
              <a:rPr sz="3200" spc="-15" dirty="0">
                <a:solidFill>
                  <a:srgbClr val="0000CC"/>
                </a:solidFill>
                <a:latin typeface="Calibri" panose="020F0502020204030204" pitchFamily="34" charset="0"/>
              </a:rPr>
              <a:t>2011</a:t>
            </a:r>
            <a:endParaRPr sz="32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59674" y="2576323"/>
            <a:ext cx="327469" cy="1171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94297" y="2660151"/>
            <a:ext cx="193776" cy="10379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88073" y="2595564"/>
            <a:ext cx="64589" cy="1102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94298" y="2595562"/>
            <a:ext cx="258365" cy="645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94298" y="2595566"/>
            <a:ext cx="258604" cy="1102519"/>
          </a:xfrm>
          <a:custGeom>
            <a:avLst/>
            <a:gdLst/>
            <a:ahLst/>
            <a:cxnLst/>
            <a:rect l="l" t="t" r="r" b="b"/>
            <a:pathLst>
              <a:path w="344805" h="1470025">
                <a:moveTo>
                  <a:pt x="0" y="86118"/>
                </a:moveTo>
                <a:lnTo>
                  <a:pt x="86118" y="0"/>
                </a:lnTo>
                <a:lnTo>
                  <a:pt x="344487" y="0"/>
                </a:lnTo>
                <a:lnTo>
                  <a:pt x="344487" y="1383906"/>
                </a:lnTo>
                <a:lnTo>
                  <a:pt x="258368" y="1470025"/>
                </a:lnTo>
                <a:lnTo>
                  <a:pt x="0" y="1470025"/>
                </a:lnTo>
                <a:lnTo>
                  <a:pt x="0" y="8611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94298" y="2595565"/>
            <a:ext cx="258604" cy="64770"/>
          </a:xfrm>
          <a:custGeom>
            <a:avLst/>
            <a:gdLst/>
            <a:ahLst/>
            <a:cxnLst/>
            <a:rect l="l" t="t" r="r" b="b"/>
            <a:pathLst>
              <a:path w="344805" h="86360">
                <a:moveTo>
                  <a:pt x="0" y="86118"/>
                </a:moveTo>
                <a:lnTo>
                  <a:pt x="258368" y="86118"/>
                </a:lnTo>
                <a:lnTo>
                  <a:pt x="34448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88073" y="2660154"/>
            <a:ext cx="0" cy="1038225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390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45494" y="2737248"/>
            <a:ext cx="0" cy="854869"/>
          </a:xfrm>
          <a:custGeom>
            <a:avLst/>
            <a:gdLst/>
            <a:ahLst/>
            <a:cxnLst/>
            <a:rect l="l" t="t" r="r" b="b"/>
            <a:pathLst>
              <a:path h="1139825">
                <a:moveTo>
                  <a:pt x="0" y="0"/>
                </a:moveTo>
                <a:lnTo>
                  <a:pt x="0" y="1139825"/>
                </a:lnTo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99072" y="2737248"/>
            <a:ext cx="0" cy="953929"/>
          </a:xfrm>
          <a:custGeom>
            <a:avLst/>
            <a:gdLst/>
            <a:ahLst/>
            <a:cxnLst/>
            <a:rect l="l" t="t" r="r" b="b"/>
            <a:pathLst>
              <a:path h="1271904">
                <a:moveTo>
                  <a:pt x="0" y="0"/>
                </a:moveTo>
                <a:lnTo>
                  <a:pt x="0" y="1271587"/>
                </a:lnTo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50269" y="2737248"/>
            <a:ext cx="0" cy="854869"/>
          </a:xfrm>
          <a:custGeom>
            <a:avLst/>
            <a:gdLst/>
            <a:ahLst/>
            <a:cxnLst/>
            <a:rect l="l" t="t" r="r" b="b"/>
            <a:pathLst>
              <a:path h="1139825">
                <a:moveTo>
                  <a:pt x="0" y="0"/>
                </a:moveTo>
                <a:lnTo>
                  <a:pt x="0" y="1139825"/>
                </a:lnTo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15943" y="2634616"/>
            <a:ext cx="328612" cy="8435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50520" y="2718787"/>
            <a:ext cx="194662" cy="7102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45182" y="2653903"/>
            <a:ext cx="64894" cy="7750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50520" y="2653903"/>
            <a:ext cx="259556" cy="648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50520" y="2653897"/>
            <a:ext cx="259556" cy="775335"/>
          </a:xfrm>
          <a:custGeom>
            <a:avLst/>
            <a:gdLst/>
            <a:ahLst/>
            <a:cxnLst/>
            <a:rect l="l" t="t" r="r" b="b"/>
            <a:pathLst>
              <a:path w="346075" h="1033779">
                <a:moveTo>
                  <a:pt x="0" y="86525"/>
                </a:moveTo>
                <a:lnTo>
                  <a:pt x="86525" y="0"/>
                </a:lnTo>
                <a:lnTo>
                  <a:pt x="346075" y="0"/>
                </a:lnTo>
                <a:lnTo>
                  <a:pt x="346075" y="946950"/>
                </a:lnTo>
                <a:lnTo>
                  <a:pt x="259549" y="1033475"/>
                </a:lnTo>
                <a:lnTo>
                  <a:pt x="0" y="1033475"/>
                </a:lnTo>
                <a:lnTo>
                  <a:pt x="0" y="865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50520" y="2653898"/>
            <a:ext cx="259556" cy="65246"/>
          </a:xfrm>
          <a:custGeom>
            <a:avLst/>
            <a:gdLst/>
            <a:ahLst/>
            <a:cxnLst/>
            <a:rect l="l" t="t" r="r" b="b"/>
            <a:pathLst>
              <a:path w="346075" h="86994">
                <a:moveTo>
                  <a:pt x="0" y="86525"/>
                </a:moveTo>
                <a:lnTo>
                  <a:pt x="259549" y="86525"/>
                </a:lnTo>
                <a:lnTo>
                  <a:pt x="3460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45181" y="2718792"/>
            <a:ext cx="0" cy="710564"/>
          </a:xfrm>
          <a:custGeom>
            <a:avLst/>
            <a:gdLst/>
            <a:ahLst/>
            <a:cxnLst/>
            <a:rect l="l" t="t" r="r" b="b"/>
            <a:pathLst>
              <a:path h="947420">
                <a:moveTo>
                  <a:pt x="0" y="0"/>
                </a:moveTo>
                <a:lnTo>
                  <a:pt x="0" y="9469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02311" y="2805113"/>
            <a:ext cx="0" cy="51816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562"/>
                </a:lnTo>
              </a:path>
            </a:pathLst>
          </a:custGeom>
          <a:ln w="47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55889" y="2805114"/>
            <a:ext cx="0" cy="616744"/>
          </a:xfrm>
          <a:custGeom>
            <a:avLst/>
            <a:gdLst/>
            <a:ahLst/>
            <a:cxnLst/>
            <a:rect l="l" t="t" r="r" b="b"/>
            <a:pathLst>
              <a:path h="822325">
                <a:moveTo>
                  <a:pt x="0" y="0"/>
                </a:moveTo>
                <a:lnTo>
                  <a:pt x="0" y="822325"/>
                </a:lnTo>
              </a:path>
            </a:pathLst>
          </a:custGeom>
          <a:ln w="47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307681" y="2805113"/>
            <a:ext cx="0" cy="51816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562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852159" y="3581020"/>
            <a:ext cx="328040" cy="5640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886450" y="3665343"/>
            <a:ext cx="194672" cy="4304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81122" y="3600450"/>
            <a:ext cx="64884" cy="495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86451" y="3600451"/>
            <a:ext cx="259556" cy="648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86451" y="3600445"/>
            <a:ext cx="259556" cy="495300"/>
          </a:xfrm>
          <a:custGeom>
            <a:avLst/>
            <a:gdLst/>
            <a:ahLst/>
            <a:cxnLst/>
            <a:rect l="l" t="t" r="r" b="b"/>
            <a:pathLst>
              <a:path w="346075" h="660400">
                <a:moveTo>
                  <a:pt x="0" y="86525"/>
                </a:moveTo>
                <a:lnTo>
                  <a:pt x="86525" y="0"/>
                </a:lnTo>
                <a:lnTo>
                  <a:pt x="346075" y="0"/>
                </a:lnTo>
                <a:lnTo>
                  <a:pt x="346075" y="573887"/>
                </a:lnTo>
                <a:lnTo>
                  <a:pt x="259562" y="660399"/>
                </a:lnTo>
                <a:lnTo>
                  <a:pt x="0" y="660399"/>
                </a:lnTo>
                <a:lnTo>
                  <a:pt x="0" y="865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886451" y="3600446"/>
            <a:ext cx="259556" cy="65246"/>
          </a:xfrm>
          <a:custGeom>
            <a:avLst/>
            <a:gdLst/>
            <a:ahLst/>
            <a:cxnLst/>
            <a:rect l="l" t="t" r="r" b="b"/>
            <a:pathLst>
              <a:path w="346075" h="86995">
                <a:moveTo>
                  <a:pt x="0" y="86525"/>
                </a:moveTo>
                <a:lnTo>
                  <a:pt x="259562" y="86525"/>
                </a:lnTo>
                <a:lnTo>
                  <a:pt x="3460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81122" y="3665339"/>
            <a:ext cx="0" cy="430530"/>
          </a:xfrm>
          <a:custGeom>
            <a:avLst/>
            <a:gdLst/>
            <a:ahLst/>
            <a:cxnLst/>
            <a:rect l="l" t="t" r="r" b="b"/>
            <a:pathLst>
              <a:path h="574039">
                <a:moveTo>
                  <a:pt x="0" y="0"/>
                </a:moveTo>
                <a:lnTo>
                  <a:pt x="0" y="57387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938242" y="3738563"/>
            <a:ext cx="0" cy="25146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4962"/>
                </a:lnTo>
              </a:path>
            </a:pathLst>
          </a:custGeom>
          <a:ln w="47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91820" y="3738564"/>
            <a:ext cx="0" cy="350044"/>
          </a:xfrm>
          <a:custGeom>
            <a:avLst/>
            <a:gdLst/>
            <a:ahLst/>
            <a:cxnLst/>
            <a:rect l="l" t="t" r="r" b="b"/>
            <a:pathLst>
              <a:path h="466725">
                <a:moveTo>
                  <a:pt x="0" y="0"/>
                </a:moveTo>
                <a:lnTo>
                  <a:pt x="0" y="466725"/>
                </a:lnTo>
              </a:path>
            </a:pathLst>
          </a:custGeom>
          <a:ln w="47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043613" y="3738563"/>
            <a:ext cx="0" cy="25146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4962"/>
                </a:lnTo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480811" y="3102112"/>
            <a:ext cx="328031" cy="5629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515100" y="3186523"/>
            <a:ext cx="194672" cy="4292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09772" y="3121628"/>
            <a:ext cx="64884" cy="4941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515101" y="3121629"/>
            <a:ext cx="259556" cy="648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515101" y="3121625"/>
            <a:ext cx="259556" cy="494348"/>
          </a:xfrm>
          <a:custGeom>
            <a:avLst/>
            <a:gdLst/>
            <a:ahLst/>
            <a:cxnLst/>
            <a:rect l="l" t="t" r="r" b="b"/>
            <a:pathLst>
              <a:path w="346075" h="659129">
                <a:moveTo>
                  <a:pt x="0" y="86525"/>
                </a:moveTo>
                <a:lnTo>
                  <a:pt x="86525" y="0"/>
                </a:lnTo>
                <a:lnTo>
                  <a:pt x="346075" y="0"/>
                </a:lnTo>
                <a:lnTo>
                  <a:pt x="346075" y="572300"/>
                </a:lnTo>
                <a:lnTo>
                  <a:pt x="259562" y="658812"/>
                </a:lnTo>
                <a:lnTo>
                  <a:pt x="0" y="658812"/>
                </a:lnTo>
                <a:lnTo>
                  <a:pt x="0" y="865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515101" y="3121627"/>
            <a:ext cx="259556" cy="65246"/>
          </a:xfrm>
          <a:custGeom>
            <a:avLst/>
            <a:gdLst/>
            <a:ahLst/>
            <a:cxnLst/>
            <a:rect l="l" t="t" r="r" b="b"/>
            <a:pathLst>
              <a:path w="346075" h="86994">
                <a:moveTo>
                  <a:pt x="0" y="86525"/>
                </a:moveTo>
                <a:lnTo>
                  <a:pt x="259562" y="86525"/>
                </a:lnTo>
                <a:lnTo>
                  <a:pt x="3460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709772" y="3186519"/>
            <a:ext cx="0" cy="429578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566892" y="3259741"/>
            <a:ext cx="0" cy="250031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0"/>
                </a:moveTo>
                <a:lnTo>
                  <a:pt x="0" y="333375"/>
                </a:lnTo>
              </a:path>
            </a:pathLst>
          </a:custGeom>
          <a:ln w="47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620470" y="3259741"/>
            <a:ext cx="0" cy="349091"/>
          </a:xfrm>
          <a:custGeom>
            <a:avLst/>
            <a:gdLst/>
            <a:ahLst/>
            <a:cxnLst/>
            <a:rect l="l" t="t" r="r" b="b"/>
            <a:pathLst>
              <a:path h="465454">
                <a:moveTo>
                  <a:pt x="0" y="0"/>
                </a:moveTo>
                <a:lnTo>
                  <a:pt x="0" y="465137"/>
                </a:lnTo>
              </a:path>
            </a:pathLst>
          </a:custGeom>
          <a:ln w="47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672263" y="3259741"/>
            <a:ext cx="0" cy="250031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0"/>
                </a:moveTo>
                <a:lnTo>
                  <a:pt x="0" y="333375"/>
                </a:lnTo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573341" y="2294002"/>
            <a:ext cx="1174432" cy="2566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639554" y="2348654"/>
            <a:ext cx="104251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/>
            <a:r>
              <a:rPr sz="1200" b="1" kern="0" spc="-4" dirty="0">
                <a:solidFill>
                  <a:srgbClr val="0070C0"/>
                </a:solidFill>
                <a:latin typeface="Calibri"/>
                <a:cs typeface="Calibri"/>
              </a:rPr>
              <a:t>6</a:t>
            </a:r>
            <a:r>
              <a:rPr sz="1200" b="1" kern="0" dirty="0">
                <a:solidFill>
                  <a:srgbClr val="0070C0"/>
                </a:solidFill>
                <a:latin typeface="Calibri"/>
                <a:cs typeface="Calibri"/>
              </a:rPr>
              <a:t>,</a:t>
            </a:r>
            <a:r>
              <a:rPr sz="1200" b="1" kern="0" spc="-4" dirty="0">
                <a:solidFill>
                  <a:srgbClr val="0070C0"/>
                </a:solidFill>
                <a:latin typeface="Calibri"/>
                <a:cs typeface="Calibri"/>
              </a:rPr>
              <a:t>87</a:t>
            </a:r>
            <a:r>
              <a:rPr sz="1200" b="1" kern="0" dirty="0">
                <a:solidFill>
                  <a:srgbClr val="0070C0"/>
                </a:solidFill>
                <a:latin typeface="Calibri"/>
                <a:cs typeface="Calibri"/>
              </a:rPr>
              <a:t>7</a:t>
            </a:r>
            <a:r>
              <a:rPr sz="1200" b="1" kern="0" spc="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200" b="1" kern="0" spc="-68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1200" b="1" kern="0" spc="-1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1200" b="1" kern="0" spc="-4" dirty="0">
                <a:solidFill>
                  <a:srgbClr val="0070C0"/>
                </a:solidFill>
                <a:latin typeface="Calibri"/>
                <a:cs typeface="Calibri"/>
              </a:rPr>
              <a:t>CI</a:t>
            </a:r>
            <a:r>
              <a:rPr sz="1200" b="1" kern="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1200" b="1" kern="0" spc="-4" dirty="0">
                <a:solidFill>
                  <a:srgbClr val="0070C0"/>
                </a:solidFill>
                <a:latin typeface="Calibri"/>
                <a:cs typeface="Calibri"/>
              </a:rPr>
              <a:t>ITI</a:t>
            </a:r>
            <a:r>
              <a:rPr sz="1200" b="1" kern="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200" b="1" kern="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endParaRPr sz="12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557339" y="2284294"/>
            <a:ext cx="1207007" cy="32117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580323" y="2284294"/>
            <a:ext cx="218303" cy="32117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739896" y="2352866"/>
            <a:ext cx="1174432" cy="2566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806012" y="2407403"/>
            <a:ext cx="104251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/>
            <a:r>
              <a:rPr sz="1200" b="1" kern="0" spc="-4" dirty="0">
                <a:solidFill>
                  <a:srgbClr val="0070C0"/>
                </a:solidFill>
                <a:latin typeface="Calibri"/>
                <a:cs typeface="Calibri"/>
              </a:rPr>
              <a:t>1</a:t>
            </a:r>
            <a:r>
              <a:rPr sz="1200" b="1" kern="0" dirty="0">
                <a:solidFill>
                  <a:srgbClr val="0070C0"/>
                </a:solidFill>
                <a:latin typeface="Calibri"/>
                <a:cs typeface="Calibri"/>
              </a:rPr>
              <a:t>,</a:t>
            </a:r>
            <a:r>
              <a:rPr sz="1200" b="1" kern="0" spc="-4" dirty="0">
                <a:solidFill>
                  <a:srgbClr val="0070C0"/>
                </a:solidFill>
                <a:latin typeface="Calibri"/>
                <a:cs typeface="Calibri"/>
              </a:rPr>
              <a:t>04</a:t>
            </a:r>
            <a:r>
              <a:rPr sz="1200" b="1" kern="0" dirty="0">
                <a:solidFill>
                  <a:srgbClr val="0070C0"/>
                </a:solidFill>
                <a:latin typeface="Calibri"/>
                <a:cs typeface="Calibri"/>
              </a:rPr>
              <a:t>2</a:t>
            </a:r>
            <a:r>
              <a:rPr sz="1200" b="1" kern="0" spc="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200" b="1" kern="0" spc="-68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1200" b="1" kern="0" spc="-1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1200" b="1" kern="0" spc="-4" dirty="0">
                <a:solidFill>
                  <a:srgbClr val="0070C0"/>
                </a:solidFill>
                <a:latin typeface="Calibri"/>
                <a:cs typeface="Calibri"/>
              </a:rPr>
              <a:t>CI</a:t>
            </a:r>
            <a:r>
              <a:rPr sz="1200" b="1" kern="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1200" b="1" kern="0" spc="-4" dirty="0">
                <a:solidFill>
                  <a:srgbClr val="0070C0"/>
                </a:solidFill>
                <a:latin typeface="Calibri"/>
                <a:cs typeface="Calibri"/>
              </a:rPr>
              <a:t>ITI</a:t>
            </a:r>
            <a:r>
              <a:rPr sz="1200" b="1" kern="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200" b="1" kern="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endParaRPr sz="12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605469" y="3536443"/>
            <a:ext cx="425767" cy="25831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875789" y="3536443"/>
            <a:ext cx="181736" cy="25831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605469" y="3673603"/>
            <a:ext cx="421195" cy="25831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871217" y="3673603"/>
            <a:ext cx="181736" cy="25831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67714" y="3582879"/>
            <a:ext cx="2895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defTabSz="685800"/>
            <a:r>
              <a:rPr sz="900" kern="0" spc="-4" dirty="0">
                <a:solidFill>
                  <a:sysClr val="windowText" lastClr="000000"/>
                </a:solidFill>
                <a:latin typeface="Arial Narrow"/>
                <a:cs typeface="Arial Narrow"/>
              </a:rPr>
              <a:t>Uni</a:t>
            </a:r>
            <a:r>
              <a:rPr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t</a:t>
            </a:r>
            <a:r>
              <a:rPr sz="900" kern="0" spc="-4" dirty="0">
                <a:solidFill>
                  <a:sysClr val="windowText" lastClr="000000"/>
                </a:solidFill>
                <a:latin typeface="Arial Narrow"/>
                <a:cs typeface="Arial Narrow"/>
              </a:rPr>
              <a:t>e</a:t>
            </a:r>
            <a:r>
              <a:rPr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d </a:t>
            </a:r>
            <a:r>
              <a:rPr sz="900" kern="0" spc="-4" dirty="0">
                <a:solidFill>
                  <a:sysClr val="windowText" lastClr="000000"/>
                </a:solidFill>
                <a:latin typeface="Arial Narrow"/>
                <a:cs typeface="Arial Narrow"/>
              </a:rPr>
              <a:t>S</a:t>
            </a:r>
            <a:r>
              <a:rPr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t</a:t>
            </a:r>
            <a:r>
              <a:rPr sz="900" kern="0" spc="-4" dirty="0">
                <a:solidFill>
                  <a:sysClr val="windowText" lastClr="000000"/>
                </a:solidFill>
                <a:latin typeface="Arial Narrow"/>
                <a:cs typeface="Arial Narrow"/>
              </a:rPr>
              <a:t>a</a:t>
            </a:r>
            <a:r>
              <a:rPr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t</a:t>
            </a:r>
            <a:r>
              <a:rPr sz="900" kern="0" spc="-4" dirty="0">
                <a:solidFill>
                  <a:sysClr val="windowText" lastClr="000000"/>
                </a:solidFill>
                <a:latin typeface="Arial Narrow"/>
                <a:cs typeface="Arial Narrow"/>
              </a:rPr>
              <a:t>es</a:t>
            </a:r>
            <a:endParaRPr sz="900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479864" y="3254122"/>
            <a:ext cx="561212" cy="25831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885629" y="3254122"/>
            <a:ext cx="181736" cy="25831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547301" y="3391282"/>
            <a:ext cx="181736" cy="25831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573590" y="3391282"/>
            <a:ext cx="399478" cy="25831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817621" y="3391282"/>
            <a:ext cx="181736" cy="25831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542394" y="3300701"/>
            <a:ext cx="4248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 marR="3810" indent="-93821" defTabSz="685800"/>
            <a:r>
              <a:rPr sz="900" kern="0" spc="-4" dirty="0">
                <a:solidFill>
                  <a:sysClr val="windowText" lastClr="000000"/>
                </a:solidFill>
                <a:latin typeface="Arial Narrow"/>
                <a:cs typeface="Arial Narrow"/>
              </a:rPr>
              <a:t>Eu</a:t>
            </a:r>
            <a:r>
              <a:rPr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r</a:t>
            </a:r>
            <a:r>
              <a:rPr sz="900" kern="0" spc="-4" dirty="0">
                <a:solidFill>
                  <a:sysClr val="windowText" lastClr="000000"/>
                </a:solidFill>
                <a:latin typeface="Arial Narrow"/>
                <a:cs typeface="Arial Narrow"/>
              </a:rPr>
              <a:t>opean Unio</a:t>
            </a:r>
            <a:r>
              <a:rPr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n</a:t>
            </a:r>
            <a:endParaRPr sz="900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564124" y="4111372"/>
            <a:ext cx="358330" cy="25831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767007" y="4111372"/>
            <a:ext cx="181736" cy="25831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626710" y="4157951"/>
            <a:ext cx="22240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/>
            <a:r>
              <a:rPr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I</a:t>
            </a:r>
            <a:r>
              <a:rPr sz="900" kern="0" spc="-4" dirty="0">
                <a:solidFill>
                  <a:sysClr val="windowText" lastClr="000000"/>
                </a:solidFill>
                <a:latin typeface="Arial Narrow"/>
                <a:cs typeface="Arial Narrow"/>
              </a:rPr>
              <a:t>ndi</a:t>
            </a:r>
            <a:r>
              <a:rPr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a</a:t>
            </a:r>
            <a:endParaRPr sz="900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787134" y="3446717"/>
            <a:ext cx="399478" cy="25831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031165" y="3446717"/>
            <a:ext cx="181736" cy="25831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849283" y="3493001"/>
            <a:ext cx="26336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/>
            <a:r>
              <a:rPr sz="900" kern="0" spc="-4" dirty="0">
                <a:solidFill>
                  <a:sysClr val="windowText" lastClr="000000"/>
                </a:solidFill>
                <a:latin typeface="Arial Narrow"/>
                <a:cs typeface="Arial Narrow"/>
              </a:rPr>
              <a:t>Chin</a:t>
            </a:r>
            <a:r>
              <a:rPr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a</a:t>
            </a:r>
            <a:endParaRPr sz="900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330506" y="2798636"/>
            <a:ext cx="1056703" cy="2571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396074" y="2853547"/>
            <a:ext cx="92583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/>
            <a:r>
              <a:rPr sz="1200" b="1" kern="0" spc="-4" dirty="0">
                <a:solidFill>
                  <a:srgbClr val="0070C0"/>
                </a:solidFill>
                <a:latin typeface="Calibri"/>
                <a:cs typeface="Calibri"/>
              </a:rPr>
              <a:t>45</a:t>
            </a:r>
            <a:r>
              <a:rPr sz="1200" b="1" kern="0" dirty="0">
                <a:solidFill>
                  <a:srgbClr val="0070C0"/>
                </a:solidFill>
                <a:latin typeface="Calibri"/>
                <a:cs typeface="Calibri"/>
              </a:rPr>
              <a:t>4</a:t>
            </a:r>
            <a:r>
              <a:rPr sz="1200" b="1" kern="0" spc="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200" b="1" kern="0" spc="-68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1200" b="1" kern="0" spc="-1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1200" b="1" kern="0" spc="-4" dirty="0">
                <a:solidFill>
                  <a:srgbClr val="0070C0"/>
                </a:solidFill>
                <a:latin typeface="Calibri"/>
                <a:cs typeface="Calibri"/>
              </a:rPr>
              <a:t>CI</a:t>
            </a:r>
            <a:r>
              <a:rPr sz="1200" b="1" kern="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1200" b="1" kern="0" spc="-4" dirty="0">
                <a:solidFill>
                  <a:srgbClr val="0070C0"/>
                </a:solidFill>
                <a:latin typeface="Calibri"/>
                <a:cs typeface="Calibri"/>
              </a:rPr>
              <a:t>ITI</a:t>
            </a:r>
            <a:r>
              <a:rPr sz="1200" b="1" kern="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200" b="1" kern="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endParaRPr sz="12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313808" y="3212973"/>
            <a:ext cx="1090993" cy="25660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379077" y="3267475"/>
            <a:ext cx="9601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/>
            <a:r>
              <a:rPr sz="1200" b="1" kern="0" spc="-4" dirty="0">
                <a:solidFill>
                  <a:srgbClr val="0070C0"/>
                </a:solidFill>
                <a:latin typeface="Calibri"/>
                <a:cs typeface="Calibri"/>
              </a:rPr>
              <a:t>43</a:t>
            </a:r>
            <a:r>
              <a:rPr sz="1200" b="1" kern="0" dirty="0">
                <a:solidFill>
                  <a:srgbClr val="0070C0"/>
                </a:solidFill>
                <a:latin typeface="Calibri"/>
                <a:cs typeface="Calibri"/>
              </a:rPr>
              <a:t>5 </a:t>
            </a:r>
            <a:r>
              <a:rPr sz="1200" b="1" kern="0" spc="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200" b="1" kern="0" spc="-68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1200" b="1" kern="0" spc="-1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1200" b="1" kern="0" spc="-4" dirty="0">
                <a:solidFill>
                  <a:srgbClr val="0070C0"/>
                </a:solidFill>
                <a:latin typeface="Calibri"/>
                <a:cs typeface="Calibri"/>
              </a:rPr>
              <a:t>CI</a:t>
            </a:r>
            <a:r>
              <a:rPr sz="1200" b="1" kern="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1200" b="1" kern="0" spc="-4" dirty="0">
                <a:solidFill>
                  <a:srgbClr val="0070C0"/>
                </a:solidFill>
                <a:latin typeface="Calibri"/>
                <a:cs typeface="Calibri"/>
              </a:rPr>
              <a:t>ITI</a:t>
            </a:r>
            <a:r>
              <a:rPr sz="1200" b="1" kern="0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200" b="1" kern="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endParaRPr sz="12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083940" y="1313308"/>
            <a:ext cx="950395" cy="48748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sldNum" sz="quarter" idx="7"/>
          </p:nvPr>
        </p:nvSpPr>
        <p:spPr>
          <a:xfrm>
            <a:off x="10919305" y="5695013"/>
            <a:ext cx="22034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 defTabSz="685800"/>
            <a:fld id="{81D60167-4931-47E6-BA6A-407CBD079E47}" type="slidenum">
              <a:rPr sz="1350" kern="0" dirty="0">
                <a:solidFill>
                  <a:sysClr val="windowText" lastClr="000000"/>
                </a:solidFill>
              </a:rPr>
              <a:pPr marL="19050" defTabSz="685800"/>
              <a:t>16</a:t>
            </a:fld>
            <a:endParaRPr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03811" y="6290870"/>
            <a:ext cx="8858250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endParaRPr lang="en-US" sz="1050" kern="0" dirty="0">
              <a:solidFill>
                <a:srgbClr val="1F497D"/>
              </a:solidFill>
              <a:latin typeface="Constantia" panose="02030602050306030303" pitchFamily="18" charset="0"/>
            </a:endParaRPr>
          </a:p>
          <a:p>
            <a:pPr defTabSz="685800">
              <a:defRPr/>
            </a:pPr>
            <a:r>
              <a:rPr lang="en-US" sz="900" kern="0" dirty="0">
                <a:solidFill>
                  <a:srgbClr val="1F497D"/>
                </a:solidFill>
                <a:latin typeface="Constantia" panose="02030602050306030303" pitchFamily="18" charset="0"/>
              </a:rPr>
              <a:t>Reference: Califf - Assuring drug quality int. agreements; For a current listing of registered facilities see: </a:t>
            </a:r>
            <a:r>
              <a:rPr lang="en-US" sz="900" kern="0" dirty="0">
                <a:solidFill>
                  <a:srgbClr val="1F497D"/>
                </a:solidFill>
                <a:latin typeface="Constantia" panose="02030602050306030303" pitchFamily="18" charset="0"/>
                <a:hlinkClick r:id="rId30"/>
              </a:rPr>
              <a:t>https://www.fda.gov/Drugs/InformationOnDrugs/ucm135778.htm</a:t>
            </a:r>
            <a:endParaRPr lang="en-US" sz="900" kern="0" dirty="0">
              <a:solidFill>
                <a:srgbClr val="1F497D"/>
              </a:solidFill>
              <a:latin typeface="Constantia" panose="02030602050306030303" pitchFamily="18" charset="0"/>
            </a:endParaRPr>
          </a:p>
          <a:p>
            <a:pPr defTabSz="685800">
              <a:defRPr/>
            </a:pPr>
            <a:r>
              <a:rPr lang="en-US" sz="900" kern="0" dirty="0">
                <a:solidFill>
                  <a:srgbClr val="1F497D"/>
                </a:solidFill>
                <a:latin typeface="Constantia" panose="02030602050306030303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57264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678" y="1829943"/>
            <a:ext cx="8172450" cy="3794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0717" y="953844"/>
            <a:ext cx="6840282" cy="441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9064" y="390325"/>
            <a:ext cx="7236578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6671" algn="l"/>
            <a:r>
              <a:rPr sz="3200" b="1" spc="-11" dirty="0">
                <a:solidFill>
                  <a:srgbClr val="0000CC"/>
                </a:solidFill>
                <a:latin typeface="Calibri" panose="020F0502020204030204" pitchFamily="34" charset="0"/>
              </a:rPr>
              <a:t>F</a:t>
            </a:r>
            <a:r>
              <a:rPr sz="3200" b="1" spc="-79" dirty="0">
                <a:solidFill>
                  <a:srgbClr val="0000CC"/>
                </a:solidFill>
                <a:latin typeface="Calibri" panose="020F0502020204030204" pitchFamily="34" charset="0"/>
              </a:rPr>
              <a:t>D</a:t>
            </a:r>
            <a:r>
              <a:rPr sz="3200" b="1" spc="-15" dirty="0">
                <a:solidFill>
                  <a:srgbClr val="0000CC"/>
                </a:solidFill>
                <a:latin typeface="Calibri" panose="020F0502020204030204" pitchFamily="34" charset="0"/>
              </a:rPr>
              <a:t>A</a:t>
            </a:r>
            <a:r>
              <a:rPr sz="3200" b="1" spc="4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sz="3200" b="1" spc="-53" dirty="0">
                <a:solidFill>
                  <a:srgbClr val="0000CC"/>
                </a:solidFill>
                <a:latin typeface="Calibri" panose="020F0502020204030204" pitchFamily="34" charset="0"/>
              </a:rPr>
              <a:t>R</a:t>
            </a:r>
            <a:r>
              <a:rPr sz="3200" b="1" spc="-19" dirty="0">
                <a:solidFill>
                  <a:srgbClr val="0000CC"/>
                </a:solidFill>
                <a:latin typeface="Calibri" panose="020F0502020204030204" pitchFamily="34" charset="0"/>
              </a:rPr>
              <a:t>e</a:t>
            </a:r>
            <a:r>
              <a:rPr sz="3200" b="1" spc="-11" dirty="0">
                <a:solidFill>
                  <a:srgbClr val="0000CC"/>
                </a:solidFill>
                <a:latin typeface="Calibri" panose="020F0502020204030204" pitchFamily="34" charset="0"/>
              </a:rPr>
              <a:t>gi</a:t>
            </a:r>
            <a:r>
              <a:rPr sz="3200" b="1" spc="-38" dirty="0">
                <a:solidFill>
                  <a:srgbClr val="0000CC"/>
                </a:solidFill>
                <a:latin typeface="Calibri" panose="020F0502020204030204" pitchFamily="34" charset="0"/>
              </a:rPr>
              <a:t>s</a:t>
            </a:r>
            <a:r>
              <a:rPr sz="3200" b="1" spc="-45" dirty="0">
                <a:solidFill>
                  <a:srgbClr val="0000CC"/>
                </a:solidFill>
                <a:latin typeface="Calibri" panose="020F0502020204030204" pitchFamily="34" charset="0"/>
              </a:rPr>
              <a:t>t</a:t>
            </a:r>
            <a:r>
              <a:rPr sz="3200" b="1" spc="-4" dirty="0">
                <a:solidFill>
                  <a:srgbClr val="0000CC"/>
                </a:solidFill>
                <a:latin typeface="Calibri" panose="020F0502020204030204" pitchFamily="34" charset="0"/>
              </a:rPr>
              <a:t>e</a:t>
            </a:r>
            <a:r>
              <a:rPr sz="3200" b="1" spc="-30" dirty="0">
                <a:solidFill>
                  <a:srgbClr val="0000CC"/>
                </a:solidFill>
                <a:latin typeface="Calibri" panose="020F0502020204030204" pitchFamily="34" charset="0"/>
              </a:rPr>
              <a:t>r</a:t>
            </a:r>
            <a:r>
              <a:rPr sz="3200" b="1" spc="-19" dirty="0">
                <a:solidFill>
                  <a:srgbClr val="0000CC"/>
                </a:solidFill>
                <a:latin typeface="Calibri" panose="020F0502020204030204" pitchFamily="34" charset="0"/>
              </a:rPr>
              <a:t>e</a:t>
            </a:r>
            <a:r>
              <a:rPr sz="3200" b="1" spc="-15" dirty="0">
                <a:solidFill>
                  <a:srgbClr val="0000CC"/>
                </a:solidFill>
                <a:latin typeface="Calibri" panose="020F0502020204030204" pitchFamily="34" charset="0"/>
              </a:rPr>
              <a:t>d</a:t>
            </a:r>
            <a:r>
              <a:rPr sz="3200" b="1" spc="1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sz="3200" b="1" spc="-19" dirty="0">
                <a:solidFill>
                  <a:srgbClr val="0000CC"/>
                </a:solidFill>
                <a:latin typeface="Calibri" panose="020F0502020204030204" pitchFamily="34" charset="0"/>
              </a:rPr>
              <a:t>Dru</a:t>
            </a:r>
            <a:r>
              <a:rPr sz="3200" b="1" spc="-15" dirty="0">
                <a:solidFill>
                  <a:srgbClr val="0000CC"/>
                </a:solidFill>
                <a:latin typeface="Calibri" panose="020F0502020204030204" pitchFamily="34" charset="0"/>
              </a:rPr>
              <a:t>g</a:t>
            </a:r>
            <a:r>
              <a:rPr sz="3200" b="1" spc="-8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sz="3200" b="1" spc="-79" dirty="0">
                <a:solidFill>
                  <a:srgbClr val="0000CC"/>
                </a:solidFill>
                <a:latin typeface="Calibri" panose="020F0502020204030204" pitchFamily="34" charset="0"/>
              </a:rPr>
              <a:t>F</a:t>
            </a:r>
            <a:r>
              <a:rPr sz="3200" b="1" spc="-15" dirty="0">
                <a:solidFill>
                  <a:srgbClr val="0000CC"/>
                </a:solidFill>
                <a:latin typeface="Calibri" panose="020F0502020204030204" pitchFamily="34" charset="0"/>
              </a:rPr>
              <a:t>acilities</a:t>
            </a:r>
            <a:r>
              <a:rPr lang="en-US" sz="3200" b="1" spc="-15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sz="3200" b="1" spc="-15" dirty="0">
                <a:solidFill>
                  <a:srgbClr val="0000CC"/>
                </a:solidFill>
                <a:latin typeface="Calibri" panose="020F0502020204030204" pitchFamily="34" charset="0"/>
              </a:rPr>
              <a:t>2015</a:t>
            </a:r>
            <a:endParaRPr sz="32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82552" y="1388078"/>
            <a:ext cx="950395" cy="4874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59674" y="2564322"/>
            <a:ext cx="327469" cy="1171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84501" y="2648245"/>
            <a:ext cx="3810" cy="1038225"/>
          </a:xfrm>
          <a:custGeom>
            <a:avLst/>
            <a:gdLst/>
            <a:ahLst/>
            <a:cxnLst/>
            <a:rect l="l" t="t" r="r" b="b"/>
            <a:pathLst>
              <a:path w="5080" h="1384300">
                <a:moveTo>
                  <a:pt x="0" y="1383906"/>
                </a:moveTo>
                <a:lnTo>
                  <a:pt x="4759" y="1383906"/>
                </a:lnTo>
                <a:lnTo>
                  <a:pt x="4759" y="0"/>
                </a:lnTo>
                <a:lnTo>
                  <a:pt x="0" y="0"/>
                </a:lnTo>
                <a:lnTo>
                  <a:pt x="0" y="1383906"/>
                </a:lnTo>
              </a:path>
            </a:pathLst>
          </a:custGeom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88073" y="2583657"/>
            <a:ext cx="64589" cy="1102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94298" y="2583656"/>
            <a:ext cx="258365" cy="645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94298" y="2583660"/>
            <a:ext cx="258604" cy="1102519"/>
          </a:xfrm>
          <a:custGeom>
            <a:avLst/>
            <a:gdLst/>
            <a:ahLst/>
            <a:cxnLst/>
            <a:rect l="l" t="t" r="r" b="b"/>
            <a:pathLst>
              <a:path w="344805" h="1470025">
                <a:moveTo>
                  <a:pt x="0" y="86118"/>
                </a:moveTo>
                <a:lnTo>
                  <a:pt x="86118" y="0"/>
                </a:lnTo>
                <a:lnTo>
                  <a:pt x="344487" y="0"/>
                </a:lnTo>
                <a:lnTo>
                  <a:pt x="344487" y="1383906"/>
                </a:lnTo>
                <a:lnTo>
                  <a:pt x="258368" y="1470025"/>
                </a:lnTo>
                <a:lnTo>
                  <a:pt x="0" y="1470025"/>
                </a:lnTo>
                <a:lnTo>
                  <a:pt x="0" y="8611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94298" y="2583659"/>
            <a:ext cx="258604" cy="64770"/>
          </a:xfrm>
          <a:custGeom>
            <a:avLst/>
            <a:gdLst/>
            <a:ahLst/>
            <a:cxnLst/>
            <a:rect l="l" t="t" r="r" b="b"/>
            <a:pathLst>
              <a:path w="344805" h="86360">
                <a:moveTo>
                  <a:pt x="0" y="86118"/>
                </a:moveTo>
                <a:lnTo>
                  <a:pt x="258368" y="86118"/>
                </a:lnTo>
                <a:lnTo>
                  <a:pt x="34448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88073" y="2648248"/>
            <a:ext cx="0" cy="1038225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390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02799" y="2604898"/>
            <a:ext cx="328612" cy="8435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37422" y="2689031"/>
            <a:ext cx="8334" cy="7102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32093" y="2624137"/>
            <a:ext cx="64884" cy="7750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37423" y="2624139"/>
            <a:ext cx="259556" cy="648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37423" y="2624132"/>
            <a:ext cx="259556" cy="775335"/>
          </a:xfrm>
          <a:custGeom>
            <a:avLst/>
            <a:gdLst/>
            <a:ahLst/>
            <a:cxnLst/>
            <a:rect l="l" t="t" r="r" b="b"/>
            <a:pathLst>
              <a:path w="346075" h="1033779">
                <a:moveTo>
                  <a:pt x="0" y="86525"/>
                </a:moveTo>
                <a:lnTo>
                  <a:pt x="86525" y="0"/>
                </a:lnTo>
                <a:lnTo>
                  <a:pt x="346075" y="0"/>
                </a:lnTo>
                <a:lnTo>
                  <a:pt x="346075" y="946950"/>
                </a:lnTo>
                <a:lnTo>
                  <a:pt x="259549" y="1033475"/>
                </a:lnTo>
                <a:lnTo>
                  <a:pt x="0" y="1033475"/>
                </a:lnTo>
                <a:lnTo>
                  <a:pt x="0" y="865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37423" y="2624134"/>
            <a:ext cx="259556" cy="65246"/>
          </a:xfrm>
          <a:custGeom>
            <a:avLst/>
            <a:gdLst/>
            <a:ahLst/>
            <a:cxnLst/>
            <a:rect l="l" t="t" r="r" b="b"/>
            <a:pathLst>
              <a:path w="346075" h="86994">
                <a:moveTo>
                  <a:pt x="0" y="86525"/>
                </a:moveTo>
                <a:lnTo>
                  <a:pt x="259549" y="86525"/>
                </a:lnTo>
                <a:lnTo>
                  <a:pt x="3460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32084" y="2586633"/>
            <a:ext cx="0" cy="812959"/>
          </a:xfrm>
          <a:custGeom>
            <a:avLst/>
            <a:gdLst/>
            <a:ahLst/>
            <a:cxnLst/>
            <a:rect l="l" t="t" r="r" b="b"/>
            <a:pathLst>
              <a:path h="1083945">
                <a:moveTo>
                  <a:pt x="0" y="0"/>
                </a:moveTo>
                <a:lnTo>
                  <a:pt x="0" y="10834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47003" y="3520441"/>
            <a:ext cx="328611" cy="5640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81676" y="4025503"/>
            <a:ext cx="194662" cy="95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76339" y="3539728"/>
            <a:ext cx="64894" cy="4953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781676" y="3539729"/>
            <a:ext cx="259556" cy="648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81676" y="3539723"/>
            <a:ext cx="259556" cy="495300"/>
          </a:xfrm>
          <a:custGeom>
            <a:avLst/>
            <a:gdLst/>
            <a:ahLst/>
            <a:cxnLst/>
            <a:rect l="l" t="t" r="r" b="b"/>
            <a:pathLst>
              <a:path w="346075" h="660400">
                <a:moveTo>
                  <a:pt x="0" y="86525"/>
                </a:moveTo>
                <a:lnTo>
                  <a:pt x="86525" y="0"/>
                </a:lnTo>
                <a:lnTo>
                  <a:pt x="346075" y="0"/>
                </a:lnTo>
                <a:lnTo>
                  <a:pt x="346075" y="573887"/>
                </a:lnTo>
                <a:lnTo>
                  <a:pt x="259549" y="660399"/>
                </a:lnTo>
                <a:lnTo>
                  <a:pt x="0" y="660399"/>
                </a:lnTo>
                <a:lnTo>
                  <a:pt x="0" y="865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781676" y="3539725"/>
            <a:ext cx="259556" cy="65246"/>
          </a:xfrm>
          <a:custGeom>
            <a:avLst/>
            <a:gdLst/>
            <a:ahLst/>
            <a:cxnLst/>
            <a:rect l="l" t="t" r="r" b="b"/>
            <a:pathLst>
              <a:path w="346075" h="86995">
                <a:moveTo>
                  <a:pt x="0" y="86525"/>
                </a:moveTo>
                <a:lnTo>
                  <a:pt x="259549" y="86525"/>
                </a:lnTo>
                <a:lnTo>
                  <a:pt x="3460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975894" y="3595984"/>
            <a:ext cx="0" cy="439103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384"/>
                </a:lnTo>
              </a:path>
            </a:pathLst>
          </a:custGeom>
          <a:ln w="107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52258" y="3175255"/>
            <a:ext cx="328034" cy="5629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686551" y="3259342"/>
            <a:ext cx="16669" cy="4292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881222" y="3194447"/>
            <a:ext cx="64884" cy="49410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686551" y="3194448"/>
            <a:ext cx="259556" cy="648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686551" y="3194443"/>
            <a:ext cx="259556" cy="494348"/>
          </a:xfrm>
          <a:custGeom>
            <a:avLst/>
            <a:gdLst/>
            <a:ahLst/>
            <a:cxnLst/>
            <a:rect l="l" t="t" r="r" b="b"/>
            <a:pathLst>
              <a:path w="346075" h="659129">
                <a:moveTo>
                  <a:pt x="0" y="86525"/>
                </a:moveTo>
                <a:lnTo>
                  <a:pt x="86525" y="0"/>
                </a:lnTo>
                <a:lnTo>
                  <a:pt x="346075" y="0"/>
                </a:lnTo>
                <a:lnTo>
                  <a:pt x="346075" y="572300"/>
                </a:lnTo>
                <a:lnTo>
                  <a:pt x="259562" y="658812"/>
                </a:lnTo>
                <a:lnTo>
                  <a:pt x="0" y="658812"/>
                </a:lnTo>
                <a:lnTo>
                  <a:pt x="0" y="865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686551" y="3194444"/>
            <a:ext cx="259556" cy="65246"/>
          </a:xfrm>
          <a:custGeom>
            <a:avLst/>
            <a:gdLst/>
            <a:ahLst/>
            <a:cxnLst/>
            <a:rect l="l" t="t" r="r" b="b"/>
            <a:pathLst>
              <a:path w="346075" h="86994">
                <a:moveTo>
                  <a:pt x="0" y="86525"/>
                </a:moveTo>
                <a:lnTo>
                  <a:pt x="259562" y="86525"/>
                </a:lnTo>
                <a:lnTo>
                  <a:pt x="3460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100514" y="2607184"/>
            <a:ext cx="327469" cy="84410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35042" y="2691109"/>
            <a:ext cx="10715" cy="7105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328817" y="2626519"/>
            <a:ext cx="64589" cy="77509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135042" y="2626519"/>
            <a:ext cx="258365" cy="6458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135041" y="2626521"/>
            <a:ext cx="258604" cy="775335"/>
          </a:xfrm>
          <a:custGeom>
            <a:avLst/>
            <a:gdLst/>
            <a:ahLst/>
            <a:cxnLst/>
            <a:rect l="l" t="t" r="r" b="b"/>
            <a:pathLst>
              <a:path w="344804" h="1033779">
                <a:moveTo>
                  <a:pt x="0" y="86118"/>
                </a:moveTo>
                <a:lnTo>
                  <a:pt x="86118" y="0"/>
                </a:lnTo>
                <a:lnTo>
                  <a:pt x="344487" y="0"/>
                </a:lnTo>
                <a:lnTo>
                  <a:pt x="344487" y="947343"/>
                </a:lnTo>
                <a:lnTo>
                  <a:pt x="258368" y="1033462"/>
                </a:lnTo>
                <a:lnTo>
                  <a:pt x="0" y="1033462"/>
                </a:lnTo>
                <a:lnTo>
                  <a:pt x="0" y="8611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135041" y="2626521"/>
            <a:ext cx="258604" cy="64770"/>
          </a:xfrm>
          <a:custGeom>
            <a:avLst/>
            <a:gdLst/>
            <a:ahLst/>
            <a:cxnLst/>
            <a:rect l="l" t="t" r="r" b="b"/>
            <a:pathLst>
              <a:path w="344804" h="86360">
                <a:moveTo>
                  <a:pt x="0" y="86118"/>
                </a:moveTo>
                <a:lnTo>
                  <a:pt x="258368" y="86118"/>
                </a:lnTo>
                <a:lnTo>
                  <a:pt x="34448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231929" y="3398050"/>
            <a:ext cx="7144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47003" y="3520449"/>
            <a:ext cx="328611" cy="56291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781676" y="4025503"/>
            <a:ext cx="194662" cy="83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976339" y="3539728"/>
            <a:ext cx="64894" cy="4941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781676" y="3539729"/>
            <a:ext cx="259556" cy="648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81676" y="3539723"/>
            <a:ext cx="259556" cy="494348"/>
          </a:xfrm>
          <a:custGeom>
            <a:avLst/>
            <a:gdLst/>
            <a:ahLst/>
            <a:cxnLst/>
            <a:rect l="l" t="t" r="r" b="b"/>
            <a:pathLst>
              <a:path w="346075" h="659129">
                <a:moveTo>
                  <a:pt x="0" y="86525"/>
                </a:moveTo>
                <a:lnTo>
                  <a:pt x="86525" y="0"/>
                </a:lnTo>
                <a:lnTo>
                  <a:pt x="346075" y="0"/>
                </a:lnTo>
                <a:lnTo>
                  <a:pt x="346075" y="572300"/>
                </a:lnTo>
                <a:lnTo>
                  <a:pt x="259549" y="658812"/>
                </a:lnTo>
                <a:lnTo>
                  <a:pt x="0" y="658812"/>
                </a:lnTo>
                <a:lnTo>
                  <a:pt x="0" y="865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781676" y="3539725"/>
            <a:ext cx="259556" cy="65246"/>
          </a:xfrm>
          <a:custGeom>
            <a:avLst/>
            <a:gdLst/>
            <a:ahLst/>
            <a:cxnLst/>
            <a:rect l="l" t="t" r="r" b="b"/>
            <a:pathLst>
              <a:path w="346075" h="86995">
                <a:moveTo>
                  <a:pt x="0" y="86525"/>
                </a:moveTo>
                <a:lnTo>
                  <a:pt x="259549" y="86525"/>
                </a:lnTo>
                <a:lnTo>
                  <a:pt x="3460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321717" y="2563417"/>
            <a:ext cx="0" cy="1183481"/>
          </a:xfrm>
          <a:custGeom>
            <a:avLst/>
            <a:gdLst/>
            <a:ahLst/>
            <a:cxnLst/>
            <a:rect l="l" t="t" r="r" b="b"/>
            <a:pathLst>
              <a:path h="1577975">
                <a:moveTo>
                  <a:pt x="0" y="0"/>
                </a:moveTo>
                <a:lnTo>
                  <a:pt x="0" y="1577975"/>
                </a:lnTo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111370" y="2603755"/>
            <a:ext cx="328612" cy="84353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332084" y="2687842"/>
            <a:ext cx="8573" cy="710564"/>
          </a:xfrm>
          <a:custGeom>
            <a:avLst/>
            <a:gdLst/>
            <a:ahLst/>
            <a:cxnLst/>
            <a:rect l="l" t="t" r="r" b="b"/>
            <a:pathLst>
              <a:path w="11429" h="947420">
                <a:moveTo>
                  <a:pt x="0" y="946937"/>
                </a:moveTo>
                <a:lnTo>
                  <a:pt x="11112" y="946937"/>
                </a:lnTo>
                <a:lnTo>
                  <a:pt x="11112" y="0"/>
                </a:lnTo>
                <a:lnTo>
                  <a:pt x="0" y="0"/>
                </a:lnTo>
                <a:lnTo>
                  <a:pt x="0" y="946937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340424" y="2622943"/>
            <a:ext cx="65246" cy="775335"/>
          </a:xfrm>
          <a:custGeom>
            <a:avLst/>
            <a:gdLst/>
            <a:ahLst/>
            <a:cxnLst/>
            <a:rect l="l" t="t" r="r" b="b"/>
            <a:pathLst>
              <a:path w="86995" h="1033779">
                <a:moveTo>
                  <a:pt x="86525" y="0"/>
                </a:moveTo>
                <a:lnTo>
                  <a:pt x="0" y="86525"/>
                </a:lnTo>
                <a:lnTo>
                  <a:pt x="0" y="1033462"/>
                </a:lnTo>
                <a:lnTo>
                  <a:pt x="86525" y="946950"/>
                </a:lnTo>
                <a:lnTo>
                  <a:pt x="86525" y="0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145758" y="2622944"/>
            <a:ext cx="259556" cy="65246"/>
          </a:xfrm>
          <a:custGeom>
            <a:avLst/>
            <a:gdLst/>
            <a:ahLst/>
            <a:cxnLst/>
            <a:rect l="l" t="t" r="r" b="b"/>
            <a:pathLst>
              <a:path w="346075" h="86994">
                <a:moveTo>
                  <a:pt x="346075" y="0"/>
                </a:moveTo>
                <a:lnTo>
                  <a:pt x="86525" y="0"/>
                </a:lnTo>
                <a:lnTo>
                  <a:pt x="0" y="86525"/>
                </a:lnTo>
                <a:lnTo>
                  <a:pt x="259549" y="86525"/>
                </a:lnTo>
                <a:lnTo>
                  <a:pt x="346075" y="0"/>
                </a:lnTo>
                <a:close/>
              </a:path>
            </a:pathLst>
          </a:custGeom>
          <a:solidFill>
            <a:srgbClr val="656565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145758" y="2622943"/>
            <a:ext cx="259556" cy="775335"/>
          </a:xfrm>
          <a:custGeom>
            <a:avLst/>
            <a:gdLst/>
            <a:ahLst/>
            <a:cxnLst/>
            <a:rect l="l" t="t" r="r" b="b"/>
            <a:pathLst>
              <a:path w="346075" h="1033779">
                <a:moveTo>
                  <a:pt x="0" y="86525"/>
                </a:moveTo>
                <a:lnTo>
                  <a:pt x="86525" y="0"/>
                </a:lnTo>
                <a:lnTo>
                  <a:pt x="346075" y="0"/>
                </a:lnTo>
                <a:lnTo>
                  <a:pt x="346075" y="946950"/>
                </a:lnTo>
                <a:lnTo>
                  <a:pt x="259549" y="1033462"/>
                </a:lnTo>
                <a:lnTo>
                  <a:pt x="0" y="1033462"/>
                </a:lnTo>
                <a:lnTo>
                  <a:pt x="0" y="865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145758" y="2622944"/>
            <a:ext cx="259556" cy="65246"/>
          </a:xfrm>
          <a:custGeom>
            <a:avLst/>
            <a:gdLst/>
            <a:ahLst/>
            <a:cxnLst/>
            <a:rect l="l" t="t" r="r" b="b"/>
            <a:pathLst>
              <a:path w="346075" h="86994">
                <a:moveTo>
                  <a:pt x="0" y="86525"/>
                </a:moveTo>
                <a:lnTo>
                  <a:pt x="259549" y="86525"/>
                </a:lnTo>
                <a:lnTo>
                  <a:pt x="3460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340419" y="2687838"/>
            <a:ext cx="0" cy="710564"/>
          </a:xfrm>
          <a:custGeom>
            <a:avLst/>
            <a:gdLst/>
            <a:ahLst/>
            <a:cxnLst/>
            <a:rect l="l" t="t" r="r" b="b"/>
            <a:pathLst>
              <a:path h="947420">
                <a:moveTo>
                  <a:pt x="0" y="0"/>
                </a:moveTo>
                <a:lnTo>
                  <a:pt x="0" y="94693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102799" y="2502037"/>
            <a:ext cx="328612" cy="94182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137423" y="2586639"/>
            <a:ext cx="194786" cy="808196"/>
          </a:xfrm>
          <a:custGeom>
            <a:avLst/>
            <a:gdLst/>
            <a:ahLst/>
            <a:cxnLst/>
            <a:rect l="l" t="t" r="r" b="b"/>
            <a:pathLst>
              <a:path w="259714" h="1077595">
                <a:moveTo>
                  <a:pt x="0" y="0"/>
                </a:moveTo>
                <a:lnTo>
                  <a:pt x="259549" y="0"/>
                </a:lnTo>
                <a:lnTo>
                  <a:pt x="259549" y="1077125"/>
                </a:lnTo>
                <a:lnTo>
                  <a:pt x="0" y="107712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332090" y="2521740"/>
            <a:ext cx="65246" cy="872966"/>
          </a:xfrm>
          <a:custGeom>
            <a:avLst/>
            <a:gdLst/>
            <a:ahLst/>
            <a:cxnLst/>
            <a:rect l="l" t="t" r="r" b="b"/>
            <a:pathLst>
              <a:path w="86995" h="1163954">
                <a:moveTo>
                  <a:pt x="86525" y="0"/>
                </a:moveTo>
                <a:lnTo>
                  <a:pt x="0" y="86525"/>
                </a:lnTo>
                <a:lnTo>
                  <a:pt x="0" y="1163650"/>
                </a:lnTo>
                <a:lnTo>
                  <a:pt x="86525" y="1077125"/>
                </a:lnTo>
                <a:lnTo>
                  <a:pt x="86525" y="0"/>
                </a:lnTo>
                <a:close/>
              </a:path>
            </a:pathLst>
          </a:custGeom>
          <a:solidFill>
            <a:srgbClr val="CDCD0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137423" y="2521740"/>
            <a:ext cx="259556" cy="65246"/>
          </a:xfrm>
          <a:custGeom>
            <a:avLst/>
            <a:gdLst/>
            <a:ahLst/>
            <a:cxnLst/>
            <a:rect l="l" t="t" r="r" b="b"/>
            <a:pathLst>
              <a:path w="346075" h="86994">
                <a:moveTo>
                  <a:pt x="346075" y="0"/>
                </a:moveTo>
                <a:lnTo>
                  <a:pt x="86525" y="0"/>
                </a:lnTo>
                <a:lnTo>
                  <a:pt x="0" y="86525"/>
                </a:lnTo>
                <a:lnTo>
                  <a:pt x="259549" y="86525"/>
                </a:lnTo>
                <a:lnTo>
                  <a:pt x="346075" y="0"/>
                </a:lnTo>
                <a:close/>
              </a:path>
            </a:pathLst>
          </a:custGeom>
          <a:solidFill>
            <a:srgbClr val="FFFF32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137423" y="2521740"/>
            <a:ext cx="259556" cy="872966"/>
          </a:xfrm>
          <a:custGeom>
            <a:avLst/>
            <a:gdLst/>
            <a:ahLst/>
            <a:cxnLst/>
            <a:rect l="l" t="t" r="r" b="b"/>
            <a:pathLst>
              <a:path w="346075" h="1163954">
                <a:moveTo>
                  <a:pt x="0" y="86525"/>
                </a:moveTo>
                <a:lnTo>
                  <a:pt x="86525" y="0"/>
                </a:lnTo>
                <a:lnTo>
                  <a:pt x="346075" y="0"/>
                </a:lnTo>
                <a:lnTo>
                  <a:pt x="346075" y="1077125"/>
                </a:lnTo>
                <a:lnTo>
                  <a:pt x="259549" y="1163650"/>
                </a:lnTo>
                <a:lnTo>
                  <a:pt x="0" y="1163650"/>
                </a:lnTo>
                <a:lnTo>
                  <a:pt x="0" y="865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137423" y="2521740"/>
            <a:ext cx="259556" cy="65246"/>
          </a:xfrm>
          <a:custGeom>
            <a:avLst/>
            <a:gdLst/>
            <a:ahLst/>
            <a:cxnLst/>
            <a:rect l="l" t="t" r="r" b="b"/>
            <a:pathLst>
              <a:path w="346075" h="86994">
                <a:moveTo>
                  <a:pt x="0" y="86525"/>
                </a:moveTo>
                <a:lnTo>
                  <a:pt x="259549" y="86525"/>
                </a:lnTo>
                <a:lnTo>
                  <a:pt x="3460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189214" y="2628901"/>
            <a:ext cx="0" cy="659606"/>
          </a:xfrm>
          <a:custGeom>
            <a:avLst/>
            <a:gdLst/>
            <a:ahLst/>
            <a:cxnLst/>
            <a:rect l="l" t="t" r="r" b="b"/>
            <a:pathLst>
              <a:path h="879475">
                <a:moveTo>
                  <a:pt x="0" y="0"/>
                </a:moveTo>
                <a:lnTo>
                  <a:pt x="0" y="879475"/>
                </a:lnTo>
              </a:path>
            </a:pathLst>
          </a:custGeom>
          <a:ln w="47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242792" y="2628901"/>
            <a:ext cx="0" cy="758666"/>
          </a:xfrm>
          <a:custGeom>
            <a:avLst/>
            <a:gdLst/>
            <a:ahLst/>
            <a:cxnLst/>
            <a:rect l="l" t="t" r="r" b="b"/>
            <a:pathLst>
              <a:path h="1011554">
                <a:moveTo>
                  <a:pt x="0" y="0"/>
                </a:moveTo>
                <a:lnTo>
                  <a:pt x="0" y="1011237"/>
                </a:lnTo>
              </a:path>
            </a:pathLst>
          </a:custGeom>
          <a:ln w="47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295180" y="3239691"/>
            <a:ext cx="0" cy="49054"/>
          </a:xfrm>
          <a:custGeom>
            <a:avLst/>
            <a:gdLst/>
            <a:ahLst/>
            <a:cxnLst/>
            <a:rect l="l" t="t" r="r" b="b"/>
            <a:pathLst>
              <a:path h="65405">
                <a:moveTo>
                  <a:pt x="0" y="0"/>
                </a:moveTo>
                <a:lnTo>
                  <a:pt x="0" y="65087"/>
                </a:lnTo>
              </a:path>
            </a:pathLst>
          </a:custGeom>
          <a:ln w="441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298156" y="3171826"/>
            <a:ext cx="0" cy="49054"/>
          </a:xfrm>
          <a:custGeom>
            <a:avLst/>
            <a:gdLst/>
            <a:ahLst/>
            <a:cxnLst/>
            <a:rect l="l" t="t" r="r" b="b"/>
            <a:pathLst>
              <a:path h="65405">
                <a:moveTo>
                  <a:pt x="0" y="0"/>
                </a:moveTo>
                <a:lnTo>
                  <a:pt x="0" y="65087"/>
                </a:lnTo>
              </a:path>
            </a:pathLst>
          </a:custGeom>
          <a:ln w="520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295180" y="3101579"/>
            <a:ext cx="0" cy="49054"/>
          </a:xfrm>
          <a:custGeom>
            <a:avLst/>
            <a:gdLst/>
            <a:ahLst/>
            <a:cxnLst/>
            <a:rect l="l" t="t" r="r" b="b"/>
            <a:pathLst>
              <a:path h="65405">
                <a:moveTo>
                  <a:pt x="0" y="0"/>
                </a:moveTo>
                <a:lnTo>
                  <a:pt x="0" y="65087"/>
                </a:lnTo>
              </a:path>
            </a:pathLst>
          </a:custGeom>
          <a:ln w="441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297561" y="2770585"/>
            <a:ext cx="0" cy="316706"/>
          </a:xfrm>
          <a:custGeom>
            <a:avLst/>
            <a:gdLst/>
            <a:ahLst/>
            <a:cxnLst/>
            <a:rect l="l" t="t" r="r" b="b"/>
            <a:pathLst>
              <a:path h="422275">
                <a:moveTo>
                  <a:pt x="0" y="0"/>
                </a:moveTo>
                <a:lnTo>
                  <a:pt x="0" y="422275"/>
                </a:lnTo>
              </a:path>
            </a:pathLst>
          </a:custGeom>
          <a:ln w="5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292798" y="2628900"/>
            <a:ext cx="0" cy="122873"/>
          </a:xfrm>
          <a:custGeom>
            <a:avLst/>
            <a:gdLst/>
            <a:ahLst/>
            <a:cxnLst/>
            <a:rect l="l" t="t" r="r" b="b"/>
            <a:pathLst>
              <a:path h="163830">
                <a:moveTo>
                  <a:pt x="0" y="0"/>
                </a:moveTo>
                <a:lnTo>
                  <a:pt x="0" y="163512"/>
                </a:lnTo>
              </a:path>
            </a:pathLst>
          </a:custGeom>
          <a:ln w="441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445795" y="2530079"/>
            <a:ext cx="7144" cy="840581"/>
          </a:xfrm>
          <a:custGeom>
            <a:avLst/>
            <a:gdLst/>
            <a:ahLst/>
            <a:cxnLst/>
            <a:rect l="l" t="t" r="r" b="b"/>
            <a:pathLst>
              <a:path w="9525" h="1120775">
                <a:moveTo>
                  <a:pt x="9525" y="0"/>
                </a:moveTo>
                <a:lnTo>
                  <a:pt x="0" y="1120775"/>
                </a:lnTo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955103" y="2518030"/>
            <a:ext cx="329755" cy="122929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990726" y="2603002"/>
            <a:ext cx="1429" cy="1093946"/>
          </a:xfrm>
          <a:custGeom>
            <a:avLst/>
            <a:gdLst/>
            <a:ahLst/>
            <a:cxnLst/>
            <a:rect l="l" t="t" r="r" b="b"/>
            <a:pathLst>
              <a:path w="1905" h="1458595">
                <a:moveTo>
                  <a:pt x="0" y="1458518"/>
                </a:moveTo>
                <a:lnTo>
                  <a:pt x="1587" y="1458518"/>
                </a:lnTo>
                <a:lnTo>
                  <a:pt x="1587" y="0"/>
                </a:lnTo>
                <a:lnTo>
                  <a:pt x="0" y="0"/>
                </a:lnTo>
                <a:lnTo>
                  <a:pt x="0" y="1458518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184500" y="2538416"/>
            <a:ext cx="64770" cy="1158716"/>
          </a:xfrm>
          <a:custGeom>
            <a:avLst/>
            <a:gdLst/>
            <a:ahLst/>
            <a:cxnLst/>
            <a:rect l="l" t="t" r="r" b="b"/>
            <a:pathLst>
              <a:path w="86359" h="1544954">
                <a:moveTo>
                  <a:pt x="86118" y="0"/>
                </a:moveTo>
                <a:lnTo>
                  <a:pt x="0" y="86118"/>
                </a:lnTo>
                <a:lnTo>
                  <a:pt x="0" y="1544637"/>
                </a:lnTo>
                <a:lnTo>
                  <a:pt x="86118" y="1458518"/>
                </a:lnTo>
                <a:lnTo>
                  <a:pt x="86118" y="0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990726" y="2538415"/>
            <a:ext cx="258604" cy="64770"/>
          </a:xfrm>
          <a:custGeom>
            <a:avLst/>
            <a:gdLst/>
            <a:ahLst/>
            <a:cxnLst/>
            <a:rect l="l" t="t" r="r" b="b"/>
            <a:pathLst>
              <a:path w="344805" h="86360">
                <a:moveTo>
                  <a:pt x="344487" y="0"/>
                </a:moveTo>
                <a:lnTo>
                  <a:pt x="86118" y="0"/>
                </a:lnTo>
                <a:lnTo>
                  <a:pt x="0" y="86118"/>
                </a:lnTo>
                <a:lnTo>
                  <a:pt x="258368" y="86118"/>
                </a:lnTo>
                <a:lnTo>
                  <a:pt x="344487" y="0"/>
                </a:lnTo>
                <a:close/>
              </a:path>
            </a:pathLst>
          </a:custGeom>
          <a:solidFill>
            <a:srgbClr val="656565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990726" y="2538416"/>
            <a:ext cx="258604" cy="1158716"/>
          </a:xfrm>
          <a:custGeom>
            <a:avLst/>
            <a:gdLst/>
            <a:ahLst/>
            <a:cxnLst/>
            <a:rect l="l" t="t" r="r" b="b"/>
            <a:pathLst>
              <a:path w="344805" h="1544954">
                <a:moveTo>
                  <a:pt x="0" y="86118"/>
                </a:moveTo>
                <a:lnTo>
                  <a:pt x="86118" y="0"/>
                </a:lnTo>
                <a:lnTo>
                  <a:pt x="344487" y="0"/>
                </a:lnTo>
                <a:lnTo>
                  <a:pt x="344487" y="1458518"/>
                </a:lnTo>
                <a:lnTo>
                  <a:pt x="258368" y="1544637"/>
                </a:lnTo>
                <a:lnTo>
                  <a:pt x="0" y="1544637"/>
                </a:lnTo>
                <a:lnTo>
                  <a:pt x="0" y="8611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990726" y="2538415"/>
            <a:ext cx="258604" cy="64770"/>
          </a:xfrm>
          <a:custGeom>
            <a:avLst/>
            <a:gdLst/>
            <a:ahLst/>
            <a:cxnLst/>
            <a:rect l="l" t="t" r="r" b="b"/>
            <a:pathLst>
              <a:path w="344805" h="86360">
                <a:moveTo>
                  <a:pt x="0" y="86118"/>
                </a:moveTo>
                <a:lnTo>
                  <a:pt x="258368" y="86118"/>
                </a:lnTo>
                <a:lnTo>
                  <a:pt x="34448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184501" y="2603005"/>
            <a:ext cx="0" cy="1093946"/>
          </a:xfrm>
          <a:custGeom>
            <a:avLst/>
            <a:gdLst/>
            <a:ahLst/>
            <a:cxnLst/>
            <a:rect l="l" t="t" r="r" b="b"/>
            <a:pathLst>
              <a:path h="1458595">
                <a:moveTo>
                  <a:pt x="0" y="0"/>
                </a:moveTo>
                <a:lnTo>
                  <a:pt x="0" y="145851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957387" y="2465452"/>
            <a:ext cx="327470" cy="128073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991916" y="2549423"/>
            <a:ext cx="193834" cy="1147763"/>
          </a:xfrm>
          <a:custGeom>
            <a:avLst/>
            <a:gdLst/>
            <a:ahLst/>
            <a:cxnLst/>
            <a:rect l="l" t="t" r="r" b="b"/>
            <a:pathLst>
              <a:path w="258444" h="1530350">
                <a:moveTo>
                  <a:pt x="0" y="0"/>
                </a:moveTo>
                <a:lnTo>
                  <a:pt x="258368" y="0"/>
                </a:lnTo>
                <a:lnTo>
                  <a:pt x="258368" y="1529956"/>
                </a:lnTo>
                <a:lnTo>
                  <a:pt x="0" y="152995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185689" y="2484838"/>
            <a:ext cx="64770" cy="1212056"/>
          </a:xfrm>
          <a:custGeom>
            <a:avLst/>
            <a:gdLst/>
            <a:ahLst/>
            <a:cxnLst/>
            <a:rect l="l" t="t" r="r" b="b"/>
            <a:pathLst>
              <a:path w="86359" h="1616075">
                <a:moveTo>
                  <a:pt x="86118" y="0"/>
                </a:moveTo>
                <a:lnTo>
                  <a:pt x="0" y="86118"/>
                </a:lnTo>
                <a:lnTo>
                  <a:pt x="0" y="1616075"/>
                </a:lnTo>
                <a:lnTo>
                  <a:pt x="86118" y="1529956"/>
                </a:lnTo>
                <a:lnTo>
                  <a:pt x="86118" y="0"/>
                </a:lnTo>
                <a:close/>
              </a:path>
            </a:pathLst>
          </a:custGeom>
          <a:solidFill>
            <a:srgbClr val="CDCD0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991916" y="2484837"/>
            <a:ext cx="258604" cy="64770"/>
          </a:xfrm>
          <a:custGeom>
            <a:avLst/>
            <a:gdLst/>
            <a:ahLst/>
            <a:cxnLst/>
            <a:rect l="l" t="t" r="r" b="b"/>
            <a:pathLst>
              <a:path w="344805" h="86360">
                <a:moveTo>
                  <a:pt x="344487" y="0"/>
                </a:moveTo>
                <a:lnTo>
                  <a:pt x="86118" y="0"/>
                </a:lnTo>
                <a:lnTo>
                  <a:pt x="0" y="86118"/>
                </a:lnTo>
                <a:lnTo>
                  <a:pt x="258368" y="86118"/>
                </a:lnTo>
                <a:lnTo>
                  <a:pt x="344487" y="0"/>
                </a:lnTo>
                <a:close/>
              </a:path>
            </a:pathLst>
          </a:custGeom>
          <a:solidFill>
            <a:srgbClr val="FFFF32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991916" y="2484838"/>
            <a:ext cx="258604" cy="1212056"/>
          </a:xfrm>
          <a:custGeom>
            <a:avLst/>
            <a:gdLst/>
            <a:ahLst/>
            <a:cxnLst/>
            <a:rect l="l" t="t" r="r" b="b"/>
            <a:pathLst>
              <a:path w="344805" h="1616075">
                <a:moveTo>
                  <a:pt x="0" y="86118"/>
                </a:moveTo>
                <a:lnTo>
                  <a:pt x="86118" y="0"/>
                </a:lnTo>
                <a:lnTo>
                  <a:pt x="344487" y="0"/>
                </a:lnTo>
                <a:lnTo>
                  <a:pt x="344487" y="1529956"/>
                </a:lnTo>
                <a:lnTo>
                  <a:pt x="258368" y="1616075"/>
                </a:lnTo>
                <a:lnTo>
                  <a:pt x="0" y="1616075"/>
                </a:lnTo>
                <a:lnTo>
                  <a:pt x="0" y="8611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991916" y="2484837"/>
            <a:ext cx="258604" cy="64770"/>
          </a:xfrm>
          <a:custGeom>
            <a:avLst/>
            <a:gdLst/>
            <a:ahLst/>
            <a:cxnLst/>
            <a:rect l="l" t="t" r="r" b="b"/>
            <a:pathLst>
              <a:path w="344805" h="86360">
                <a:moveTo>
                  <a:pt x="0" y="86118"/>
                </a:moveTo>
                <a:lnTo>
                  <a:pt x="258368" y="86118"/>
                </a:lnTo>
                <a:lnTo>
                  <a:pt x="34448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185692" y="2549425"/>
            <a:ext cx="0" cy="1147763"/>
          </a:xfrm>
          <a:custGeom>
            <a:avLst/>
            <a:gdLst/>
            <a:ahLst/>
            <a:cxnLst/>
            <a:rect l="l" t="t" r="r" b="b"/>
            <a:pathLst>
              <a:path h="1530350">
                <a:moveTo>
                  <a:pt x="0" y="0"/>
                </a:moveTo>
                <a:lnTo>
                  <a:pt x="0" y="152995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043113" y="2593182"/>
            <a:ext cx="0" cy="982504"/>
          </a:xfrm>
          <a:custGeom>
            <a:avLst/>
            <a:gdLst/>
            <a:ahLst/>
            <a:cxnLst/>
            <a:rect l="l" t="t" r="r" b="b"/>
            <a:pathLst>
              <a:path h="1310004">
                <a:moveTo>
                  <a:pt x="0" y="0"/>
                </a:moveTo>
                <a:lnTo>
                  <a:pt x="0" y="1309687"/>
                </a:lnTo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096690" y="2593181"/>
            <a:ext cx="0" cy="1095375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0"/>
                </a:moveTo>
                <a:lnTo>
                  <a:pt x="0" y="1460500"/>
                </a:lnTo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147888" y="2593182"/>
            <a:ext cx="0" cy="982504"/>
          </a:xfrm>
          <a:custGeom>
            <a:avLst/>
            <a:gdLst/>
            <a:ahLst/>
            <a:cxnLst/>
            <a:rect l="l" t="t" r="r" b="b"/>
            <a:pathLst>
              <a:path h="1310004">
                <a:moveTo>
                  <a:pt x="0" y="0"/>
                </a:moveTo>
                <a:lnTo>
                  <a:pt x="0" y="1309687"/>
                </a:lnTo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680471" y="3155158"/>
            <a:ext cx="8573" cy="840581"/>
          </a:xfrm>
          <a:custGeom>
            <a:avLst/>
            <a:gdLst/>
            <a:ahLst/>
            <a:cxnLst/>
            <a:rect l="l" t="t" r="r" b="b"/>
            <a:pathLst>
              <a:path w="11429" h="1120775">
                <a:moveTo>
                  <a:pt x="11112" y="0"/>
                </a:moveTo>
                <a:lnTo>
                  <a:pt x="0" y="1120775"/>
                </a:lnTo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6981826" y="2814638"/>
            <a:ext cx="8573" cy="842010"/>
          </a:xfrm>
          <a:custGeom>
            <a:avLst/>
            <a:gdLst/>
            <a:ahLst/>
            <a:cxnLst/>
            <a:rect l="l" t="t" r="r" b="b"/>
            <a:pathLst>
              <a:path w="11429" h="1122679">
                <a:moveTo>
                  <a:pt x="11112" y="0"/>
                </a:moveTo>
                <a:lnTo>
                  <a:pt x="0" y="1122362"/>
                </a:lnTo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747003" y="3511877"/>
            <a:ext cx="327468" cy="56291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781676" y="3595982"/>
            <a:ext cx="2381" cy="429578"/>
          </a:xfrm>
          <a:custGeom>
            <a:avLst/>
            <a:gdLst/>
            <a:ahLst/>
            <a:cxnLst/>
            <a:rect l="l" t="t" r="r" b="b"/>
            <a:pathLst>
              <a:path w="3175" h="572770">
                <a:moveTo>
                  <a:pt x="0" y="572693"/>
                </a:moveTo>
                <a:lnTo>
                  <a:pt x="3175" y="572693"/>
                </a:lnTo>
                <a:lnTo>
                  <a:pt x="3175" y="0"/>
                </a:lnTo>
                <a:lnTo>
                  <a:pt x="0" y="0"/>
                </a:lnTo>
                <a:lnTo>
                  <a:pt x="0" y="572693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975448" y="3531395"/>
            <a:ext cx="64770" cy="494348"/>
          </a:xfrm>
          <a:custGeom>
            <a:avLst/>
            <a:gdLst/>
            <a:ahLst/>
            <a:cxnLst/>
            <a:rect l="l" t="t" r="r" b="b"/>
            <a:pathLst>
              <a:path w="86359" h="659129">
                <a:moveTo>
                  <a:pt x="86118" y="0"/>
                </a:moveTo>
                <a:lnTo>
                  <a:pt x="0" y="86118"/>
                </a:lnTo>
                <a:lnTo>
                  <a:pt x="0" y="658812"/>
                </a:lnTo>
                <a:lnTo>
                  <a:pt x="86118" y="572693"/>
                </a:lnTo>
                <a:lnTo>
                  <a:pt x="86118" y="0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781676" y="3531395"/>
            <a:ext cx="258604" cy="64770"/>
          </a:xfrm>
          <a:custGeom>
            <a:avLst/>
            <a:gdLst/>
            <a:ahLst/>
            <a:cxnLst/>
            <a:rect l="l" t="t" r="r" b="b"/>
            <a:pathLst>
              <a:path w="344804" h="86360">
                <a:moveTo>
                  <a:pt x="344487" y="0"/>
                </a:moveTo>
                <a:lnTo>
                  <a:pt x="86118" y="0"/>
                </a:lnTo>
                <a:lnTo>
                  <a:pt x="0" y="86118"/>
                </a:lnTo>
                <a:lnTo>
                  <a:pt x="258368" y="86118"/>
                </a:lnTo>
                <a:lnTo>
                  <a:pt x="344487" y="0"/>
                </a:lnTo>
                <a:close/>
              </a:path>
            </a:pathLst>
          </a:custGeom>
          <a:solidFill>
            <a:srgbClr val="656565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781676" y="3531395"/>
            <a:ext cx="258604" cy="494348"/>
          </a:xfrm>
          <a:custGeom>
            <a:avLst/>
            <a:gdLst/>
            <a:ahLst/>
            <a:cxnLst/>
            <a:rect l="l" t="t" r="r" b="b"/>
            <a:pathLst>
              <a:path w="344804" h="659129">
                <a:moveTo>
                  <a:pt x="0" y="86118"/>
                </a:moveTo>
                <a:lnTo>
                  <a:pt x="86118" y="0"/>
                </a:lnTo>
                <a:lnTo>
                  <a:pt x="344487" y="0"/>
                </a:lnTo>
                <a:lnTo>
                  <a:pt x="344487" y="572693"/>
                </a:lnTo>
                <a:lnTo>
                  <a:pt x="258368" y="658812"/>
                </a:lnTo>
                <a:lnTo>
                  <a:pt x="0" y="658812"/>
                </a:lnTo>
                <a:lnTo>
                  <a:pt x="0" y="8611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5781676" y="3531395"/>
            <a:ext cx="258604" cy="64770"/>
          </a:xfrm>
          <a:custGeom>
            <a:avLst/>
            <a:gdLst/>
            <a:ahLst/>
            <a:cxnLst/>
            <a:rect l="l" t="t" r="r" b="b"/>
            <a:pathLst>
              <a:path w="344804" h="86360">
                <a:moveTo>
                  <a:pt x="0" y="86118"/>
                </a:moveTo>
                <a:lnTo>
                  <a:pt x="258368" y="86118"/>
                </a:lnTo>
                <a:lnTo>
                  <a:pt x="34448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749863" y="3232413"/>
            <a:ext cx="326897" cy="84581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5784057" y="3316186"/>
            <a:ext cx="193834" cy="712946"/>
          </a:xfrm>
          <a:custGeom>
            <a:avLst/>
            <a:gdLst/>
            <a:ahLst/>
            <a:cxnLst/>
            <a:rect l="l" t="t" r="r" b="b"/>
            <a:pathLst>
              <a:path w="258445" h="950595">
                <a:moveTo>
                  <a:pt x="0" y="0"/>
                </a:moveTo>
                <a:lnTo>
                  <a:pt x="258368" y="0"/>
                </a:lnTo>
                <a:lnTo>
                  <a:pt x="258368" y="950518"/>
                </a:lnTo>
                <a:lnTo>
                  <a:pt x="0" y="95051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977831" y="3251601"/>
            <a:ext cx="64770" cy="777716"/>
          </a:xfrm>
          <a:custGeom>
            <a:avLst/>
            <a:gdLst/>
            <a:ahLst/>
            <a:cxnLst/>
            <a:rect l="l" t="t" r="r" b="b"/>
            <a:pathLst>
              <a:path w="86359" h="1036954">
                <a:moveTo>
                  <a:pt x="86118" y="0"/>
                </a:moveTo>
                <a:lnTo>
                  <a:pt x="0" y="86118"/>
                </a:lnTo>
                <a:lnTo>
                  <a:pt x="0" y="1036637"/>
                </a:lnTo>
                <a:lnTo>
                  <a:pt x="86118" y="950506"/>
                </a:lnTo>
                <a:lnTo>
                  <a:pt x="86118" y="0"/>
                </a:lnTo>
                <a:close/>
              </a:path>
            </a:pathLst>
          </a:custGeom>
          <a:solidFill>
            <a:srgbClr val="CDCD0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784057" y="3251600"/>
            <a:ext cx="258604" cy="64770"/>
          </a:xfrm>
          <a:custGeom>
            <a:avLst/>
            <a:gdLst/>
            <a:ahLst/>
            <a:cxnLst/>
            <a:rect l="l" t="t" r="r" b="b"/>
            <a:pathLst>
              <a:path w="344804" h="86360">
                <a:moveTo>
                  <a:pt x="344487" y="0"/>
                </a:moveTo>
                <a:lnTo>
                  <a:pt x="86118" y="0"/>
                </a:lnTo>
                <a:lnTo>
                  <a:pt x="0" y="86118"/>
                </a:lnTo>
                <a:lnTo>
                  <a:pt x="258368" y="86118"/>
                </a:lnTo>
                <a:lnTo>
                  <a:pt x="344487" y="0"/>
                </a:lnTo>
                <a:close/>
              </a:path>
            </a:pathLst>
          </a:custGeom>
          <a:solidFill>
            <a:srgbClr val="FFFF32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784057" y="3251601"/>
            <a:ext cx="258604" cy="777716"/>
          </a:xfrm>
          <a:custGeom>
            <a:avLst/>
            <a:gdLst/>
            <a:ahLst/>
            <a:cxnLst/>
            <a:rect l="l" t="t" r="r" b="b"/>
            <a:pathLst>
              <a:path w="344804" h="1036954">
                <a:moveTo>
                  <a:pt x="0" y="86118"/>
                </a:moveTo>
                <a:lnTo>
                  <a:pt x="86118" y="0"/>
                </a:lnTo>
                <a:lnTo>
                  <a:pt x="344487" y="0"/>
                </a:lnTo>
                <a:lnTo>
                  <a:pt x="344487" y="950506"/>
                </a:lnTo>
                <a:lnTo>
                  <a:pt x="258368" y="1036637"/>
                </a:lnTo>
                <a:lnTo>
                  <a:pt x="0" y="1036637"/>
                </a:lnTo>
                <a:lnTo>
                  <a:pt x="0" y="8611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784057" y="3251600"/>
            <a:ext cx="258604" cy="64770"/>
          </a:xfrm>
          <a:custGeom>
            <a:avLst/>
            <a:gdLst/>
            <a:ahLst/>
            <a:cxnLst/>
            <a:rect l="l" t="t" r="r" b="b"/>
            <a:pathLst>
              <a:path w="344804" h="86360">
                <a:moveTo>
                  <a:pt x="0" y="86118"/>
                </a:moveTo>
                <a:lnTo>
                  <a:pt x="258368" y="86118"/>
                </a:lnTo>
                <a:lnTo>
                  <a:pt x="34448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977832" y="3316189"/>
            <a:ext cx="0" cy="712946"/>
          </a:xfrm>
          <a:custGeom>
            <a:avLst/>
            <a:gdLst/>
            <a:ahLst/>
            <a:cxnLst/>
            <a:rect l="l" t="t" r="r" b="b"/>
            <a:pathLst>
              <a:path h="950595">
                <a:moveTo>
                  <a:pt x="0" y="0"/>
                </a:moveTo>
                <a:lnTo>
                  <a:pt x="0" y="95051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836444" y="3349228"/>
            <a:ext cx="0" cy="576263"/>
          </a:xfrm>
          <a:custGeom>
            <a:avLst/>
            <a:gdLst/>
            <a:ahLst/>
            <a:cxnLst/>
            <a:rect l="l" t="t" r="r" b="b"/>
            <a:pathLst>
              <a:path h="768350">
                <a:moveTo>
                  <a:pt x="0" y="0"/>
                </a:moveTo>
                <a:lnTo>
                  <a:pt x="0" y="768350"/>
                </a:lnTo>
              </a:path>
            </a:pathLst>
          </a:custGeom>
          <a:ln w="488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5890022" y="3349228"/>
            <a:ext cx="0" cy="675323"/>
          </a:xfrm>
          <a:custGeom>
            <a:avLst/>
            <a:gdLst/>
            <a:ahLst/>
            <a:cxnLst/>
            <a:rect l="l" t="t" r="r" b="b"/>
            <a:pathLst>
              <a:path h="900429">
                <a:moveTo>
                  <a:pt x="0" y="0"/>
                </a:moveTo>
                <a:lnTo>
                  <a:pt x="0" y="900112"/>
                </a:lnTo>
              </a:path>
            </a:pathLst>
          </a:custGeom>
          <a:ln w="488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941219" y="3349228"/>
            <a:ext cx="0" cy="576263"/>
          </a:xfrm>
          <a:custGeom>
            <a:avLst/>
            <a:gdLst/>
            <a:ahLst/>
            <a:cxnLst/>
            <a:rect l="l" t="t" r="r" b="b"/>
            <a:pathLst>
              <a:path h="768350">
                <a:moveTo>
                  <a:pt x="0" y="0"/>
                </a:moveTo>
                <a:lnTo>
                  <a:pt x="0" y="768350"/>
                </a:lnTo>
              </a:path>
            </a:pathLst>
          </a:custGeom>
          <a:ln w="488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668833" y="3175255"/>
            <a:ext cx="327467" cy="56292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891043" y="3259036"/>
            <a:ext cx="6191" cy="429578"/>
          </a:xfrm>
          <a:custGeom>
            <a:avLst/>
            <a:gdLst/>
            <a:ahLst/>
            <a:cxnLst/>
            <a:rect l="l" t="t" r="r" b="b"/>
            <a:pathLst>
              <a:path w="8254" h="572770">
                <a:moveTo>
                  <a:pt x="0" y="572693"/>
                </a:moveTo>
                <a:lnTo>
                  <a:pt x="7937" y="572693"/>
                </a:lnTo>
                <a:lnTo>
                  <a:pt x="7937" y="0"/>
                </a:lnTo>
                <a:lnTo>
                  <a:pt x="0" y="0"/>
                </a:lnTo>
                <a:lnTo>
                  <a:pt x="0" y="572693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896992" y="3194449"/>
            <a:ext cx="64770" cy="494348"/>
          </a:xfrm>
          <a:custGeom>
            <a:avLst/>
            <a:gdLst/>
            <a:ahLst/>
            <a:cxnLst/>
            <a:rect l="l" t="t" r="r" b="b"/>
            <a:pathLst>
              <a:path w="86359" h="659129">
                <a:moveTo>
                  <a:pt x="86118" y="0"/>
                </a:moveTo>
                <a:lnTo>
                  <a:pt x="0" y="86118"/>
                </a:lnTo>
                <a:lnTo>
                  <a:pt x="0" y="658812"/>
                </a:lnTo>
                <a:lnTo>
                  <a:pt x="86118" y="572681"/>
                </a:lnTo>
                <a:lnTo>
                  <a:pt x="86118" y="0"/>
                </a:lnTo>
                <a:close/>
              </a:path>
            </a:pathLst>
          </a:custGeom>
          <a:solidFill>
            <a:srgbClr val="30303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703220" y="3194450"/>
            <a:ext cx="258604" cy="64770"/>
          </a:xfrm>
          <a:custGeom>
            <a:avLst/>
            <a:gdLst/>
            <a:ahLst/>
            <a:cxnLst/>
            <a:rect l="l" t="t" r="r" b="b"/>
            <a:pathLst>
              <a:path w="344804" h="86360">
                <a:moveTo>
                  <a:pt x="344487" y="0"/>
                </a:moveTo>
                <a:lnTo>
                  <a:pt x="86118" y="0"/>
                </a:lnTo>
                <a:lnTo>
                  <a:pt x="0" y="86118"/>
                </a:lnTo>
                <a:lnTo>
                  <a:pt x="258368" y="86118"/>
                </a:lnTo>
                <a:lnTo>
                  <a:pt x="344487" y="0"/>
                </a:lnTo>
                <a:close/>
              </a:path>
            </a:pathLst>
          </a:custGeom>
          <a:solidFill>
            <a:srgbClr val="656565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703220" y="3194449"/>
            <a:ext cx="258604" cy="494348"/>
          </a:xfrm>
          <a:custGeom>
            <a:avLst/>
            <a:gdLst/>
            <a:ahLst/>
            <a:cxnLst/>
            <a:rect l="l" t="t" r="r" b="b"/>
            <a:pathLst>
              <a:path w="344804" h="659129">
                <a:moveTo>
                  <a:pt x="0" y="86118"/>
                </a:moveTo>
                <a:lnTo>
                  <a:pt x="86118" y="0"/>
                </a:lnTo>
                <a:lnTo>
                  <a:pt x="344487" y="0"/>
                </a:lnTo>
                <a:lnTo>
                  <a:pt x="344487" y="572681"/>
                </a:lnTo>
                <a:lnTo>
                  <a:pt x="258368" y="658812"/>
                </a:lnTo>
                <a:lnTo>
                  <a:pt x="0" y="658812"/>
                </a:lnTo>
                <a:lnTo>
                  <a:pt x="0" y="8611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6703220" y="3194450"/>
            <a:ext cx="258604" cy="64770"/>
          </a:xfrm>
          <a:custGeom>
            <a:avLst/>
            <a:gdLst/>
            <a:ahLst/>
            <a:cxnLst/>
            <a:rect l="l" t="t" r="r" b="b"/>
            <a:pathLst>
              <a:path w="344804" h="86360">
                <a:moveTo>
                  <a:pt x="0" y="86118"/>
                </a:moveTo>
                <a:lnTo>
                  <a:pt x="258368" y="86118"/>
                </a:lnTo>
                <a:lnTo>
                  <a:pt x="34448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896995" y="3259038"/>
            <a:ext cx="0" cy="429578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69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663119" y="2810647"/>
            <a:ext cx="326897" cy="92467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697266" y="2894704"/>
            <a:ext cx="193834" cy="791528"/>
          </a:xfrm>
          <a:custGeom>
            <a:avLst/>
            <a:gdLst/>
            <a:ahLst/>
            <a:cxnLst/>
            <a:rect l="l" t="t" r="r" b="b"/>
            <a:pathLst>
              <a:path w="258445" h="1055370">
                <a:moveTo>
                  <a:pt x="0" y="0"/>
                </a:moveTo>
                <a:lnTo>
                  <a:pt x="258368" y="0"/>
                </a:lnTo>
                <a:lnTo>
                  <a:pt x="258368" y="1055293"/>
                </a:lnTo>
                <a:lnTo>
                  <a:pt x="0" y="1055293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891039" y="2830118"/>
            <a:ext cx="64770" cy="856298"/>
          </a:xfrm>
          <a:custGeom>
            <a:avLst/>
            <a:gdLst/>
            <a:ahLst/>
            <a:cxnLst/>
            <a:rect l="l" t="t" r="r" b="b"/>
            <a:pathLst>
              <a:path w="86359" h="1141729">
                <a:moveTo>
                  <a:pt x="86118" y="0"/>
                </a:moveTo>
                <a:lnTo>
                  <a:pt x="0" y="86118"/>
                </a:lnTo>
                <a:lnTo>
                  <a:pt x="0" y="1141412"/>
                </a:lnTo>
                <a:lnTo>
                  <a:pt x="86118" y="1055281"/>
                </a:lnTo>
                <a:lnTo>
                  <a:pt x="86118" y="0"/>
                </a:lnTo>
                <a:close/>
              </a:path>
            </a:pathLst>
          </a:custGeom>
          <a:solidFill>
            <a:srgbClr val="CDCD00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697268" y="2830118"/>
            <a:ext cx="258604" cy="64770"/>
          </a:xfrm>
          <a:custGeom>
            <a:avLst/>
            <a:gdLst/>
            <a:ahLst/>
            <a:cxnLst/>
            <a:rect l="l" t="t" r="r" b="b"/>
            <a:pathLst>
              <a:path w="344804" h="86360">
                <a:moveTo>
                  <a:pt x="344487" y="0"/>
                </a:moveTo>
                <a:lnTo>
                  <a:pt x="86118" y="0"/>
                </a:lnTo>
                <a:lnTo>
                  <a:pt x="0" y="86118"/>
                </a:lnTo>
                <a:lnTo>
                  <a:pt x="258368" y="86118"/>
                </a:lnTo>
                <a:lnTo>
                  <a:pt x="344487" y="0"/>
                </a:lnTo>
                <a:close/>
              </a:path>
            </a:pathLst>
          </a:custGeom>
          <a:solidFill>
            <a:srgbClr val="FFFF32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6697268" y="2830118"/>
            <a:ext cx="258604" cy="856298"/>
          </a:xfrm>
          <a:custGeom>
            <a:avLst/>
            <a:gdLst/>
            <a:ahLst/>
            <a:cxnLst/>
            <a:rect l="l" t="t" r="r" b="b"/>
            <a:pathLst>
              <a:path w="344804" h="1141729">
                <a:moveTo>
                  <a:pt x="0" y="86118"/>
                </a:moveTo>
                <a:lnTo>
                  <a:pt x="86118" y="0"/>
                </a:lnTo>
                <a:lnTo>
                  <a:pt x="344487" y="0"/>
                </a:lnTo>
                <a:lnTo>
                  <a:pt x="344487" y="1055281"/>
                </a:lnTo>
                <a:lnTo>
                  <a:pt x="258368" y="1141412"/>
                </a:lnTo>
                <a:lnTo>
                  <a:pt x="0" y="1141412"/>
                </a:lnTo>
                <a:lnTo>
                  <a:pt x="0" y="8611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6697268" y="2830118"/>
            <a:ext cx="258604" cy="64770"/>
          </a:xfrm>
          <a:custGeom>
            <a:avLst/>
            <a:gdLst/>
            <a:ahLst/>
            <a:cxnLst/>
            <a:rect l="l" t="t" r="r" b="b"/>
            <a:pathLst>
              <a:path w="344804" h="86360">
                <a:moveTo>
                  <a:pt x="0" y="86118"/>
                </a:moveTo>
                <a:lnTo>
                  <a:pt x="258368" y="86118"/>
                </a:lnTo>
                <a:lnTo>
                  <a:pt x="34448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891043" y="2894707"/>
            <a:ext cx="0" cy="791528"/>
          </a:xfrm>
          <a:custGeom>
            <a:avLst/>
            <a:gdLst/>
            <a:ahLst/>
            <a:cxnLst/>
            <a:rect l="l" t="t" r="r" b="b"/>
            <a:pathLst>
              <a:path h="1055370">
                <a:moveTo>
                  <a:pt x="0" y="0"/>
                </a:moveTo>
                <a:lnTo>
                  <a:pt x="0" y="105529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747272" y="3202781"/>
            <a:ext cx="0" cy="380048"/>
          </a:xfrm>
          <a:custGeom>
            <a:avLst/>
            <a:gdLst/>
            <a:ahLst/>
            <a:cxnLst/>
            <a:rect l="l" t="t" r="r" b="b"/>
            <a:pathLst>
              <a:path h="506729">
                <a:moveTo>
                  <a:pt x="0" y="0"/>
                </a:moveTo>
                <a:lnTo>
                  <a:pt x="0" y="506412"/>
                </a:lnTo>
              </a:path>
            </a:pathLst>
          </a:custGeom>
          <a:ln w="552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6800850" y="3269458"/>
            <a:ext cx="0" cy="411956"/>
          </a:xfrm>
          <a:custGeom>
            <a:avLst/>
            <a:gdLst/>
            <a:ahLst/>
            <a:cxnLst/>
            <a:rect l="l" t="t" r="r" b="b"/>
            <a:pathLst>
              <a:path h="549275">
                <a:moveTo>
                  <a:pt x="0" y="0"/>
                </a:moveTo>
                <a:lnTo>
                  <a:pt x="0" y="549275"/>
                </a:lnTo>
              </a:path>
            </a:pathLst>
          </a:custGeom>
          <a:ln w="552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852047" y="3269456"/>
            <a:ext cx="0" cy="313373"/>
          </a:xfrm>
          <a:custGeom>
            <a:avLst/>
            <a:gdLst/>
            <a:ahLst/>
            <a:cxnLst/>
            <a:rect l="l" t="t" r="r" b="b"/>
            <a:pathLst>
              <a:path h="417829">
                <a:moveTo>
                  <a:pt x="0" y="0"/>
                </a:moveTo>
                <a:lnTo>
                  <a:pt x="0" y="417512"/>
                </a:lnTo>
              </a:path>
            </a:pathLst>
          </a:custGeom>
          <a:ln w="552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6796682" y="3131344"/>
            <a:ext cx="0" cy="119063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441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6850261" y="3006329"/>
            <a:ext cx="0" cy="244316"/>
          </a:xfrm>
          <a:custGeom>
            <a:avLst/>
            <a:gdLst/>
            <a:ahLst/>
            <a:cxnLst/>
            <a:rect l="l" t="t" r="r" b="b"/>
            <a:pathLst>
              <a:path h="325755">
                <a:moveTo>
                  <a:pt x="0" y="0"/>
                </a:moveTo>
                <a:lnTo>
                  <a:pt x="0" y="325437"/>
                </a:lnTo>
              </a:path>
            </a:pathLst>
          </a:custGeom>
          <a:ln w="5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6748463" y="2943225"/>
            <a:ext cx="0" cy="237173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0"/>
                </a:moveTo>
                <a:lnTo>
                  <a:pt x="0" y="315912"/>
                </a:lnTo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6798469" y="3068241"/>
            <a:ext cx="0" cy="49054"/>
          </a:xfrm>
          <a:custGeom>
            <a:avLst/>
            <a:gdLst/>
            <a:ahLst/>
            <a:cxnLst/>
            <a:rect l="l" t="t" r="r" b="b"/>
            <a:pathLst>
              <a:path h="65405">
                <a:moveTo>
                  <a:pt x="0" y="0"/>
                </a:moveTo>
                <a:lnTo>
                  <a:pt x="0" y="65087"/>
                </a:lnTo>
              </a:path>
            </a:pathLst>
          </a:custGeom>
          <a:ln w="361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6802040" y="2943225"/>
            <a:ext cx="0" cy="113348"/>
          </a:xfrm>
          <a:custGeom>
            <a:avLst/>
            <a:gdLst/>
            <a:ahLst/>
            <a:cxnLst/>
            <a:rect l="l" t="t" r="r" b="b"/>
            <a:pathLst>
              <a:path h="151130">
                <a:moveTo>
                  <a:pt x="0" y="0"/>
                </a:moveTo>
                <a:lnTo>
                  <a:pt x="0" y="150812"/>
                </a:lnTo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6852642" y="2943225"/>
            <a:ext cx="0" cy="56198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612"/>
                </a:lnTo>
              </a:path>
            </a:pathLst>
          </a:custGeom>
          <a:ln w="441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2321720" y="3467100"/>
            <a:ext cx="478631" cy="270510"/>
          </a:xfrm>
          <a:custGeom>
            <a:avLst/>
            <a:gdLst/>
            <a:ahLst/>
            <a:cxnLst/>
            <a:rect l="l" t="t" r="r" b="b"/>
            <a:pathLst>
              <a:path w="638175" h="360679">
                <a:moveTo>
                  <a:pt x="0" y="0"/>
                </a:moveTo>
                <a:lnTo>
                  <a:pt x="638175" y="0"/>
                </a:lnTo>
                <a:lnTo>
                  <a:pt x="638175" y="360362"/>
                </a:lnTo>
                <a:lnTo>
                  <a:pt x="0" y="360362"/>
                </a:lnTo>
                <a:lnTo>
                  <a:pt x="0" y="0"/>
                </a:lnTo>
                <a:close/>
              </a:path>
            </a:pathLst>
          </a:custGeom>
          <a:solidFill>
            <a:srgbClr val="77933C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2321720" y="3467100"/>
            <a:ext cx="478631" cy="270510"/>
          </a:xfrm>
          <a:custGeom>
            <a:avLst/>
            <a:gdLst/>
            <a:ahLst/>
            <a:cxnLst/>
            <a:rect l="l" t="t" r="r" b="b"/>
            <a:pathLst>
              <a:path w="638175" h="360679">
                <a:moveTo>
                  <a:pt x="0" y="0"/>
                </a:moveTo>
                <a:lnTo>
                  <a:pt x="638175" y="0"/>
                </a:lnTo>
                <a:lnTo>
                  <a:pt x="638175" y="360362"/>
                </a:lnTo>
                <a:lnTo>
                  <a:pt x="0" y="360362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2374106" y="3477815"/>
            <a:ext cx="142875" cy="199073"/>
          </a:xfrm>
          <a:custGeom>
            <a:avLst/>
            <a:gdLst/>
            <a:ahLst/>
            <a:cxnLst/>
            <a:rect l="l" t="t" r="r" b="b"/>
            <a:pathLst>
              <a:path w="190500" h="265429">
                <a:moveTo>
                  <a:pt x="142875" y="95250"/>
                </a:moveTo>
                <a:lnTo>
                  <a:pt x="47625" y="95250"/>
                </a:lnTo>
                <a:lnTo>
                  <a:pt x="47625" y="265112"/>
                </a:lnTo>
                <a:lnTo>
                  <a:pt x="142875" y="265112"/>
                </a:lnTo>
                <a:lnTo>
                  <a:pt x="142875" y="95250"/>
                </a:lnTo>
                <a:close/>
              </a:path>
              <a:path w="190500" h="265429">
                <a:moveTo>
                  <a:pt x="95250" y="0"/>
                </a:moveTo>
                <a:lnTo>
                  <a:pt x="0" y="95250"/>
                </a:lnTo>
                <a:lnTo>
                  <a:pt x="190500" y="95250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2468880" y="3503296"/>
            <a:ext cx="344614" cy="25717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2659190" y="3503296"/>
            <a:ext cx="192586" cy="25717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530792" y="3548818"/>
            <a:ext cx="20955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/>
            <a:r>
              <a:rPr sz="900" b="1" kern="0" spc="-4" dirty="0">
                <a:solidFill>
                  <a:srgbClr val="FFFFFF"/>
                </a:solidFill>
                <a:latin typeface="Arial Black"/>
                <a:cs typeface="Arial Black"/>
              </a:rPr>
              <a:t>3%</a:t>
            </a:r>
            <a:endParaRPr sz="900" kern="0">
              <a:solidFill>
                <a:sysClr val="windowText" lastClr="000000"/>
              </a:solidFill>
              <a:latin typeface="Arial Black"/>
              <a:cs typeface="Arial Black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4445795" y="3088481"/>
            <a:ext cx="477679" cy="270510"/>
          </a:xfrm>
          <a:custGeom>
            <a:avLst/>
            <a:gdLst/>
            <a:ahLst/>
            <a:cxnLst/>
            <a:rect l="l" t="t" r="r" b="b"/>
            <a:pathLst>
              <a:path w="636904" h="360679">
                <a:moveTo>
                  <a:pt x="0" y="0"/>
                </a:moveTo>
                <a:lnTo>
                  <a:pt x="636587" y="0"/>
                </a:lnTo>
                <a:lnTo>
                  <a:pt x="636587" y="360362"/>
                </a:lnTo>
                <a:lnTo>
                  <a:pt x="0" y="360362"/>
                </a:lnTo>
                <a:lnTo>
                  <a:pt x="0" y="0"/>
                </a:lnTo>
                <a:close/>
              </a:path>
            </a:pathLst>
          </a:custGeom>
          <a:solidFill>
            <a:srgbClr val="77933C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4445795" y="3088481"/>
            <a:ext cx="477679" cy="270510"/>
          </a:xfrm>
          <a:custGeom>
            <a:avLst/>
            <a:gdLst/>
            <a:ahLst/>
            <a:cxnLst/>
            <a:rect l="l" t="t" r="r" b="b"/>
            <a:pathLst>
              <a:path w="636904" h="360679">
                <a:moveTo>
                  <a:pt x="0" y="0"/>
                </a:moveTo>
                <a:lnTo>
                  <a:pt x="636587" y="0"/>
                </a:lnTo>
                <a:lnTo>
                  <a:pt x="636587" y="360362"/>
                </a:lnTo>
                <a:lnTo>
                  <a:pt x="0" y="360362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4496990" y="3099196"/>
            <a:ext cx="142875" cy="199073"/>
          </a:xfrm>
          <a:custGeom>
            <a:avLst/>
            <a:gdLst/>
            <a:ahLst/>
            <a:cxnLst/>
            <a:rect l="l" t="t" r="r" b="b"/>
            <a:pathLst>
              <a:path w="190500" h="265429">
                <a:moveTo>
                  <a:pt x="142875" y="95250"/>
                </a:moveTo>
                <a:lnTo>
                  <a:pt x="47625" y="95250"/>
                </a:lnTo>
                <a:lnTo>
                  <a:pt x="47625" y="265112"/>
                </a:lnTo>
                <a:lnTo>
                  <a:pt x="142875" y="265112"/>
                </a:lnTo>
                <a:lnTo>
                  <a:pt x="142875" y="95250"/>
                </a:lnTo>
                <a:close/>
              </a:path>
              <a:path w="190500" h="265429">
                <a:moveTo>
                  <a:pt x="95250" y="0"/>
                </a:moveTo>
                <a:lnTo>
                  <a:pt x="0" y="95250"/>
                </a:lnTo>
                <a:lnTo>
                  <a:pt x="190500" y="95250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4557142" y="3124963"/>
            <a:ext cx="420614" cy="25717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4823460" y="3124963"/>
            <a:ext cx="192595" cy="25717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4619150" y="3170200"/>
            <a:ext cx="28527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/>
            <a:r>
              <a:rPr sz="900" b="1" kern="0" spc="-4" dirty="0">
                <a:solidFill>
                  <a:srgbClr val="FFFFFF"/>
                </a:solidFill>
                <a:latin typeface="Arial Black"/>
                <a:cs typeface="Arial Black"/>
              </a:rPr>
              <a:t>16%</a:t>
            </a:r>
            <a:endParaRPr sz="900" kern="0">
              <a:solidFill>
                <a:sysClr val="windowText" lastClr="000000"/>
              </a:solidFill>
              <a:latin typeface="Arial Black"/>
              <a:cs typeface="Arial Black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5003008" y="3579020"/>
            <a:ext cx="672941" cy="406241"/>
          </a:xfrm>
          <a:custGeom>
            <a:avLst/>
            <a:gdLst/>
            <a:ahLst/>
            <a:cxnLst/>
            <a:rect l="l" t="t" r="r" b="b"/>
            <a:pathLst>
              <a:path w="897254" h="541654">
                <a:moveTo>
                  <a:pt x="0" y="0"/>
                </a:moveTo>
                <a:lnTo>
                  <a:pt x="896937" y="0"/>
                </a:lnTo>
                <a:lnTo>
                  <a:pt x="896937" y="541337"/>
                </a:lnTo>
                <a:lnTo>
                  <a:pt x="0" y="541337"/>
                </a:lnTo>
                <a:lnTo>
                  <a:pt x="0" y="0"/>
                </a:lnTo>
                <a:close/>
              </a:path>
            </a:pathLst>
          </a:custGeom>
          <a:solidFill>
            <a:srgbClr val="77933C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5003008" y="3579020"/>
            <a:ext cx="672941" cy="406241"/>
          </a:xfrm>
          <a:custGeom>
            <a:avLst/>
            <a:gdLst/>
            <a:ahLst/>
            <a:cxnLst/>
            <a:rect l="l" t="t" r="r" b="b"/>
            <a:pathLst>
              <a:path w="897254" h="541654">
                <a:moveTo>
                  <a:pt x="0" y="0"/>
                </a:moveTo>
                <a:lnTo>
                  <a:pt x="896937" y="0"/>
                </a:lnTo>
                <a:lnTo>
                  <a:pt x="896937" y="541337"/>
                </a:lnTo>
                <a:lnTo>
                  <a:pt x="0" y="54133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5036630" y="3571304"/>
            <a:ext cx="238315" cy="40862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5055395" y="3589731"/>
            <a:ext cx="160972" cy="330994"/>
          </a:xfrm>
          <a:custGeom>
            <a:avLst/>
            <a:gdLst/>
            <a:ahLst/>
            <a:cxnLst/>
            <a:rect l="l" t="t" r="r" b="b"/>
            <a:pathLst>
              <a:path w="214629" h="441325">
                <a:moveTo>
                  <a:pt x="160731" y="107162"/>
                </a:moveTo>
                <a:lnTo>
                  <a:pt x="53581" y="107162"/>
                </a:lnTo>
                <a:lnTo>
                  <a:pt x="53581" y="441325"/>
                </a:lnTo>
                <a:lnTo>
                  <a:pt x="160731" y="441325"/>
                </a:lnTo>
                <a:lnTo>
                  <a:pt x="160731" y="107162"/>
                </a:lnTo>
                <a:close/>
              </a:path>
              <a:path w="214629" h="441325">
                <a:moveTo>
                  <a:pt x="107162" y="0"/>
                </a:moveTo>
                <a:lnTo>
                  <a:pt x="0" y="107162"/>
                </a:lnTo>
                <a:lnTo>
                  <a:pt x="214312" y="107162"/>
                </a:lnTo>
                <a:lnTo>
                  <a:pt x="1071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5154931" y="3631891"/>
            <a:ext cx="628649" cy="38289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5554981" y="3631891"/>
            <a:ext cx="285749" cy="38289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5252563" y="3704383"/>
            <a:ext cx="41957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/>
            <a:r>
              <a:rPr sz="1350" b="1" kern="0" dirty="0">
                <a:solidFill>
                  <a:srgbClr val="FFFFFF"/>
                </a:solidFill>
                <a:latin typeface="Arial Black"/>
                <a:cs typeface="Arial Black"/>
              </a:rPr>
              <a:t>55%</a:t>
            </a:r>
            <a:endParaRPr sz="1350" kern="0">
              <a:solidFill>
                <a:sysClr val="windowText" lastClr="000000"/>
              </a:solidFill>
              <a:latin typeface="Arial Black"/>
              <a:cs typeface="Arial Black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6986587" y="3252787"/>
            <a:ext cx="671513" cy="404813"/>
          </a:xfrm>
          <a:custGeom>
            <a:avLst/>
            <a:gdLst/>
            <a:ahLst/>
            <a:cxnLst/>
            <a:rect l="l" t="t" r="r" b="b"/>
            <a:pathLst>
              <a:path w="895350" h="539750">
                <a:moveTo>
                  <a:pt x="0" y="0"/>
                </a:moveTo>
                <a:lnTo>
                  <a:pt x="895350" y="0"/>
                </a:lnTo>
                <a:lnTo>
                  <a:pt x="895350" y="539750"/>
                </a:lnTo>
                <a:lnTo>
                  <a:pt x="0" y="539750"/>
                </a:lnTo>
                <a:lnTo>
                  <a:pt x="0" y="0"/>
                </a:lnTo>
                <a:close/>
              </a:path>
            </a:pathLst>
          </a:custGeom>
          <a:solidFill>
            <a:srgbClr val="77933C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6986587" y="3252787"/>
            <a:ext cx="671513" cy="404813"/>
          </a:xfrm>
          <a:custGeom>
            <a:avLst/>
            <a:gdLst/>
            <a:ahLst/>
            <a:cxnLst/>
            <a:rect l="l" t="t" r="r" b="b"/>
            <a:pathLst>
              <a:path w="895350" h="539750">
                <a:moveTo>
                  <a:pt x="0" y="0"/>
                </a:moveTo>
                <a:lnTo>
                  <a:pt x="895350" y="0"/>
                </a:lnTo>
                <a:lnTo>
                  <a:pt x="895350" y="539750"/>
                </a:lnTo>
                <a:lnTo>
                  <a:pt x="0" y="5397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7019163" y="3244977"/>
            <a:ext cx="238315" cy="40747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7037785" y="3263509"/>
            <a:ext cx="160972" cy="330041"/>
          </a:xfrm>
          <a:custGeom>
            <a:avLst/>
            <a:gdLst/>
            <a:ahLst/>
            <a:cxnLst/>
            <a:rect l="l" t="t" r="r" b="b"/>
            <a:pathLst>
              <a:path w="214629" h="440054">
                <a:moveTo>
                  <a:pt x="160731" y="107149"/>
                </a:moveTo>
                <a:lnTo>
                  <a:pt x="53581" y="107149"/>
                </a:lnTo>
                <a:lnTo>
                  <a:pt x="53581" y="439737"/>
                </a:lnTo>
                <a:lnTo>
                  <a:pt x="160731" y="439737"/>
                </a:lnTo>
                <a:lnTo>
                  <a:pt x="160731" y="107149"/>
                </a:lnTo>
                <a:close/>
              </a:path>
              <a:path w="214629" h="440054">
                <a:moveTo>
                  <a:pt x="107162" y="0"/>
                </a:moveTo>
                <a:lnTo>
                  <a:pt x="0" y="107149"/>
                </a:lnTo>
                <a:lnTo>
                  <a:pt x="214312" y="107149"/>
                </a:lnTo>
                <a:lnTo>
                  <a:pt x="1071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7138608" y="3304422"/>
            <a:ext cx="628649" cy="38289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7538658" y="3304422"/>
            <a:ext cx="285749" cy="38289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7236144" y="3376961"/>
            <a:ext cx="41957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/>
            <a:r>
              <a:rPr sz="1350" b="1" kern="0" dirty="0">
                <a:solidFill>
                  <a:srgbClr val="FFFFFF"/>
                </a:solidFill>
                <a:latin typeface="Arial Black"/>
                <a:cs typeface="Arial Black"/>
              </a:rPr>
              <a:t>63%</a:t>
            </a:r>
            <a:endParaRPr sz="1350" kern="0">
              <a:solidFill>
                <a:sysClr val="windowText" lastClr="000000"/>
              </a:solidFill>
              <a:latin typeface="Arial Black"/>
              <a:cs typeface="Arial Black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2625471" y="3707893"/>
            <a:ext cx="425767" cy="25831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2895791" y="3707893"/>
            <a:ext cx="181736" cy="25831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2625471" y="3845053"/>
            <a:ext cx="421195" cy="25831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2891219" y="3845053"/>
            <a:ext cx="181736" cy="25831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2687954" y="3754552"/>
            <a:ext cx="2895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defTabSz="685800"/>
            <a:r>
              <a:rPr sz="900" kern="0" spc="-4" dirty="0">
                <a:solidFill>
                  <a:sysClr val="windowText" lastClr="000000"/>
                </a:solidFill>
                <a:latin typeface="Arial Narrow"/>
                <a:cs typeface="Arial Narrow"/>
              </a:rPr>
              <a:t>Uni</a:t>
            </a:r>
            <a:r>
              <a:rPr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t</a:t>
            </a:r>
            <a:r>
              <a:rPr sz="900" kern="0" spc="-4" dirty="0">
                <a:solidFill>
                  <a:sysClr val="windowText" lastClr="000000"/>
                </a:solidFill>
                <a:latin typeface="Arial Narrow"/>
                <a:cs typeface="Arial Narrow"/>
              </a:rPr>
              <a:t>e</a:t>
            </a:r>
            <a:r>
              <a:rPr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d </a:t>
            </a:r>
            <a:r>
              <a:rPr sz="900" kern="0" spc="-4" dirty="0">
                <a:solidFill>
                  <a:sysClr val="windowText" lastClr="000000"/>
                </a:solidFill>
                <a:latin typeface="Arial Narrow"/>
                <a:cs typeface="Arial Narrow"/>
              </a:rPr>
              <a:t>S</a:t>
            </a:r>
            <a:r>
              <a:rPr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t</a:t>
            </a:r>
            <a:r>
              <a:rPr sz="900" kern="0" spc="-4" dirty="0">
                <a:solidFill>
                  <a:sysClr val="windowText" lastClr="000000"/>
                </a:solidFill>
                <a:latin typeface="Arial Narrow"/>
                <a:cs typeface="Arial Narrow"/>
              </a:rPr>
              <a:t>a</a:t>
            </a:r>
            <a:r>
              <a:rPr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t</a:t>
            </a:r>
            <a:r>
              <a:rPr sz="900" kern="0" spc="-4" dirty="0">
                <a:solidFill>
                  <a:sysClr val="windowText" lastClr="000000"/>
                </a:solidFill>
                <a:latin typeface="Arial Narrow"/>
                <a:cs typeface="Arial Narrow"/>
              </a:rPr>
              <a:t>es</a:t>
            </a:r>
            <a:endParaRPr sz="900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3406141" y="3196972"/>
            <a:ext cx="561212" cy="25831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3811906" y="3196972"/>
            <a:ext cx="181736" cy="25831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3473578" y="3334132"/>
            <a:ext cx="181736" cy="25831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3499866" y="3334132"/>
            <a:ext cx="399478" cy="25831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3743897" y="3334132"/>
            <a:ext cx="181736" cy="25831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3468734" y="3243551"/>
            <a:ext cx="4248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 marR="3810" indent="-93821" defTabSz="685800"/>
            <a:r>
              <a:rPr sz="900" kern="0" spc="-4" dirty="0">
                <a:solidFill>
                  <a:sysClr val="windowText" lastClr="000000"/>
                </a:solidFill>
                <a:latin typeface="Arial Narrow"/>
                <a:cs typeface="Arial Narrow"/>
              </a:rPr>
              <a:t>Eu</a:t>
            </a:r>
            <a:r>
              <a:rPr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r</a:t>
            </a:r>
            <a:r>
              <a:rPr sz="900" kern="0" spc="-4" dirty="0">
                <a:solidFill>
                  <a:sysClr val="windowText" lastClr="000000"/>
                </a:solidFill>
                <a:latin typeface="Arial Narrow"/>
                <a:cs typeface="Arial Narrow"/>
              </a:rPr>
              <a:t>opean Unio</a:t>
            </a:r>
            <a:r>
              <a:rPr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n</a:t>
            </a:r>
            <a:endParaRPr sz="900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5564124" y="4111372"/>
            <a:ext cx="358330" cy="25831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5767007" y="4111372"/>
            <a:ext cx="181736" cy="25831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5626710" y="4157951"/>
            <a:ext cx="22240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/>
            <a:r>
              <a:rPr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I</a:t>
            </a:r>
            <a:r>
              <a:rPr sz="900" kern="0" spc="-4" dirty="0">
                <a:solidFill>
                  <a:sysClr val="windowText" lastClr="000000"/>
                </a:solidFill>
                <a:latin typeface="Arial Narrow"/>
                <a:cs typeface="Arial Narrow"/>
              </a:rPr>
              <a:t>ndi</a:t>
            </a:r>
            <a:r>
              <a:rPr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a</a:t>
            </a:r>
            <a:endParaRPr sz="900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6797993" y="3708464"/>
            <a:ext cx="399478" cy="25831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7042024" y="3708464"/>
            <a:ext cx="181736" cy="25831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6860359" y="3755186"/>
            <a:ext cx="26336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/>
            <a:r>
              <a:rPr sz="900" kern="0" spc="-4" dirty="0">
                <a:solidFill>
                  <a:sysClr val="windowText" lastClr="000000"/>
                </a:solidFill>
                <a:latin typeface="Arial Narrow"/>
                <a:cs typeface="Arial Narrow"/>
              </a:rPr>
              <a:t>Chin</a:t>
            </a:r>
            <a:r>
              <a:rPr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a</a:t>
            </a:r>
            <a:endParaRPr sz="900" kern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285750" y="6145579"/>
            <a:ext cx="8858250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endParaRPr lang="en-US" sz="1050" kern="0" dirty="0">
              <a:solidFill>
                <a:srgbClr val="1F497D"/>
              </a:solidFill>
              <a:latin typeface="Constantia" panose="02030602050306030303" pitchFamily="18" charset="0"/>
            </a:endParaRPr>
          </a:p>
          <a:p>
            <a:pPr defTabSz="685800">
              <a:defRPr/>
            </a:pPr>
            <a:r>
              <a:rPr lang="en-US" sz="900" kern="0" dirty="0">
                <a:solidFill>
                  <a:srgbClr val="1F497D"/>
                </a:solidFill>
                <a:latin typeface="Constantia" panose="02030602050306030303" pitchFamily="18" charset="0"/>
              </a:rPr>
              <a:t>Reference: Califf - Assuring drug quality int. agreements; For a current listing of registered facilities see: </a:t>
            </a:r>
            <a:r>
              <a:rPr lang="en-US" sz="900" kern="0" dirty="0">
                <a:solidFill>
                  <a:srgbClr val="1F497D"/>
                </a:solidFill>
                <a:latin typeface="Constantia" panose="02030602050306030303" pitchFamily="18" charset="0"/>
                <a:hlinkClick r:id="rId49"/>
              </a:rPr>
              <a:t>https://www.fda.gov/Drugs/InformationOnDrugs/ucm135778.htm</a:t>
            </a:r>
            <a:endParaRPr lang="en-US" sz="900" kern="0" dirty="0">
              <a:solidFill>
                <a:srgbClr val="1F497D"/>
              </a:solidFill>
              <a:latin typeface="Constantia" panose="02030602050306030303" pitchFamily="18" charset="0"/>
            </a:endParaRPr>
          </a:p>
          <a:p>
            <a:pPr defTabSz="685800">
              <a:defRPr/>
            </a:pPr>
            <a:r>
              <a:rPr lang="en-US" sz="900" kern="0" dirty="0">
                <a:solidFill>
                  <a:srgbClr val="1F497D"/>
                </a:solidFill>
                <a:latin typeface="Constantia" panose="02030602050306030303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53595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08837"/>
            <a:ext cx="6956854" cy="1147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1C157D"/>
                </a:solidFill>
                <a:latin typeface="Calibri" panose="020F0502020204030204" pitchFamily="34" charset="0"/>
              </a:rPr>
              <a:t>FDA’s Approach to Regulation of Products of Nanotechnology</a:t>
            </a:r>
            <a:endParaRPr lang="en-CA" sz="2800" b="1" dirty="0">
              <a:solidFill>
                <a:srgbClr val="1C157D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3895725" y="6367463"/>
            <a:ext cx="1154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fld id="{39AF2B07-1567-49BA-A2BC-42B9160390C5}" type="slidenum">
              <a:rPr lang="en-US" sz="1000">
                <a:solidFill>
                  <a:schemeClr val="bg1"/>
                </a:solidFill>
              </a:rPr>
              <a:pPr algn="ctr"/>
              <a:t>18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320177" y="1804000"/>
            <a:ext cx="5643113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100" dirty="0">
                <a:latin typeface="Lucida Bright" panose="02040602050505020304" pitchFamily="18" charset="0"/>
                <a:cs typeface="Arial" charset="0"/>
              </a:rPr>
              <a:t>Continue post-market monitoring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100" dirty="0">
                <a:latin typeface="Lucida Bright" panose="02040602050505020304" pitchFamily="18" charset="0"/>
                <a:cs typeface="Arial" charset="0"/>
              </a:rPr>
              <a:t>Industry remains responsible for ensuring that products meet all applicable requirements, including safety standards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100" dirty="0">
                <a:latin typeface="Lucida Bright" panose="02040602050505020304" pitchFamily="18" charset="0"/>
                <a:cs typeface="Arial" charset="0"/>
              </a:rPr>
              <a:t>Encourage early industry consultation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100" dirty="0">
                <a:latin typeface="Lucida Bright" panose="02040602050505020304" pitchFamily="18" charset="0"/>
                <a:cs typeface="Arial" charset="0"/>
              </a:rPr>
              <a:t>Collaborate, as appropriate, with domestic and international regulatory counterparts and other stakeholders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100" dirty="0">
                <a:latin typeface="Lucida Bright" panose="02040602050505020304" pitchFamily="18" charset="0"/>
                <a:cs typeface="Arial" charset="0"/>
              </a:rPr>
              <a:t>Offer technical advice and guidance, as needed, to help industry meet its statutory obligations.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lang="en-US" sz="2100" dirty="0">
              <a:latin typeface="Lucida Bright" panose="02040602050505020304" pitchFamily="18" charset="0"/>
              <a:cs typeface="Arial" charset="0"/>
            </a:endParaRPr>
          </a:p>
        </p:txBody>
      </p:sp>
      <p:pic>
        <p:nvPicPr>
          <p:cNvPr id="7" name="Picture 1" descr="sci article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0" t="12634" r="29062" b="1270"/>
          <a:stretch>
            <a:fillRect/>
          </a:stretch>
        </p:blipFill>
        <p:spPr bwMode="auto">
          <a:xfrm>
            <a:off x="5933508" y="1720159"/>
            <a:ext cx="3060645" cy="39647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99687" y="6228963"/>
            <a:ext cx="3033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Bright" panose="02040602050505020304" pitchFamily="18" charset="0"/>
              </a:rPr>
              <a:t>Hamburg, </a:t>
            </a:r>
            <a:r>
              <a:rPr lang="en-US" b="1" dirty="0">
                <a:latin typeface="Lucida Bright" panose="02040602050505020304" pitchFamily="18" charset="0"/>
              </a:rPr>
              <a:t>2012</a:t>
            </a:r>
            <a:r>
              <a:rPr lang="en-US" dirty="0">
                <a:latin typeface="Lucida Bright" panose="02040602050505020304" pitchFamily="18" charset="0"/>
              </a:rPr>
              <a:t>. </a:t>
            </a:r>
            <a:r>
              <a:rPr lang="en-US" i="1" dirty="0">
                <a:latin typeface="Lucida Bright" panose="02040602050505020304" pitchFamily="18" charset="0"/>
              </a:rPr>
              <a:t>Science</a:t>
            </a:r>
            <a:r>
              <a:rPr lang="en-US" dirty="0">
                <a:latin typeface="Lucida Bright" panose="02040602050505020304" pitchFamily="18" charset="0"/>
              </a:rPr>
              <a:t> 336: 299-300.</a:t>
            </a:r>
          </a:p>
        </p:txBody>
      </p:sp>
    </p:spTree>
    <p:extLst>
      <p:ext uri="{BB962C8B-B14F-4D97-AF65-F5344CB8AC3E}">
        <p14:creationId xmlns:p14="http://schemas.microsoft.com/office/powerpoint/2010/main" val="272831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11082" y="268102"/>
            <a:ext cx="7302296" cy="647085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Globalization</a:t>
            </a:r>
            <a:endParaRPr lang="en-US" altLang="en-US" sz="32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411082" y="983281"/>
            <a:ext cx="7984671" cy="375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4000"/>
              </a:lnSpc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Production of FDA-regulated goods and materials outside of the U.S. has exploded over the last decade. </a:t>
            </a:r>
          </a:p>
          <a:p>
            <a:pPr>
              <a:lnSpc>
                <a:spcPct val="114000"/>
              </a:lnSpc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FDA-regulated products originate from more than:</a:t>
            </a:r>
          </a:p>
          <a:p>
            <a:pPr lvl="1">
              <a:lnSpc>
                <a:spcPct val="114000"/>
              </a:lnSpc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150 countries</a:t>
            </a:r>
          </a:p>
          <a:p>
            <a:pPr lvl="1">
              <a:lnSpc>
                <a:spcPct val="114000"/>
              </a:lnSpc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130,000 importers</a:t>
            </a:r>
          </a:p>
          <a:p>
            <a:pPr lvl="1">
              <a:lnSpc>
                <a:spcPct val="114000"/>
              </a:lnSpc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300,000 facilities outside of the U.S.</a:t>
            </a:r>
          </a:p>
          <a:p>
            <a:pPr>
              <a:lnSpc>
                <a:spcPct val="114000"/>
              </a:lnSpc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Drugs and Devices</a:t>
            </a:r>
          </a:p>
          <a:p>
            <a:pPr lvl="1">
              <a:lnSpc>
                <a:spcPct val="114000"/>
              </a:lnSpc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Today, nearly 40 percent of finished drugs and 50 percent of medical devices used by Americans are made elsewhere</a:t>
            </a:r>
          </a:p>
          <a:p>
            <a:pPr lvl="1">
              <a:lnSpc>
                <a:spcPct val="114000"/>
              </a:lnSpc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Approximately 80 percent of the manufacturers of active pharmaceutical ingredients (APIs) used in the U.S. are located abroad.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Increase in FDA Registered Drug Facilities – Global trends</a:t>
            </a:r>
          </a:p>
          <a:p>
            <a:pPr lvl="1" eaLnBrk="1" hangingPunct="1">
              <a:lnSpc>
                <a:spcPct val="114000"/>
              </a:lnSpc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defRPr/>
            </a:pPr>
            <a:endParaRPr lang="en-US" kern="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389" y="6386309"/>
            <a:ext cx="8189221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1F497D"/>
                </a:solidFill>
                <a:latin typeface="Calibri" panose="020F0502020204030204" pitchFamily="34" charset="0"/>
              </a:rPr>
              <a:t>Reference: </a:t>
            </a:r>
            <a:r>
              <a:rPr lang="en-US" altLang="en-US" sz="1400" dirty="0">
                <a:solidFill>
                  <a:srgbClr val="1F497D"/>
                </a:solidFill>
                <a:latin typeface="Calibri" panose="020F0502020204030204" pitchFamily="34" charset="0"/>
                <a:hlinkClick r:id="rId3"/>
              </a:rPr>
              <a:t>https://www.fda.gov/internationalprograms/fdabeyondourbordersforeignoffices/default.htm</a:t>
            </a:r>
            <a:endParaRPr lang="en-US" altLang="en-US" sz="140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7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2" y="1252077"/>
            <a:ext cx="4560683" cy="364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816706" y="1357875"/>
            <a:ext cx="4327294" cy="3430499"/>
            <a:chOff x="1676400" y="1275460"/>
            <a:chExt cx="6048375" cy="440734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275460"/>
              <a:ext cx="6048375" cy="4407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905000" y="1296100"/>
              <a:ext cx="304800" cy="30483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itle 2"/>
          <p:cNvSpPr txBox="1">
            <a:spLocks/>
          </p:cNvSpPr>
          <p:nvPr/>
        </p:nvSpPr>
        <p:spPr bwMode="auto">
          <a:xfrm>
            <a:off x="4863955" y="907569"/>
            <a:ext cx="395762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cs typeface="Arial" charset="0"/>
              </a:rPr>
              <a:t>Nanotechnology in medical devices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568" y="4985365"/>
            <a:ext cx="4345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D’Mello</a:t>
            </a:r>
            <a:r>
              <a:rPr lang="en-US" sz="1600" dirty="0"/>
              <a:t>, S. R. et. al. Nature Nanotechnology, 2017</a:t>
            </a:r>
          </a:p>
          <a:p>
            <a:r>
              <a:rPr lang="en-US" sz="1600" dirty="0"/>
              <a:t>DOI: 10.1038/NNANO.2017.67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79922" y="117135"/>
            <a:ext cx="8229600" cy="64486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0099"/>
                </a:solidFill>
              </a:rPr>
              <a:t>FDA Landscape of drug products and devices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713" y="933552"/>
            <a:ext cx="395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Drug products containing Nanomaterial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06143" y="5231586"/>
            <a:ext cx="1959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 from CDRH/FDA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7487" y="5670051"/>
            <a:ext cx="66654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Increase in the submissions and complexity of drug products </a:t>
            </a:r>
          </a:p>
          <a:p>
            <a:pPr algn="ctr"/>
            <a:r>
              <a:rPr lang="en-US" sz="2000" b="1" dirty="0"/>
              <a:t>containing nanomaterials</a:t>
            </a:r>
          </a:p>
          <a:p>
            <a:pPr algn="ctr"/>
            <a:r>
              <a:rPr lang="en-US" sz="2000" b="1" dirty="0"/>
              <a:t>Standards facilitate regulatory review and approval</a:t>
            </a:r>
          </a:p>
        </p:txBody>
      </p:sp>
    </p:spTree>
    <p:extLst>
      <p:ext uri="{BB962C8B-B14F-4D97-AF65-F5344CB8AC3E}">
        <p14:creationId xmlns:p14="http://schemas.microsoft.com/office/powerpoint/2010/main" val="360213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2" y="51241"/>
            <a:ext cx="8229600" cy="785335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000099"/>
                </a:solidFill>
              </a:rPr>
              <a:t>International Coordination &amp; Collaboration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67107" y="865760"/>
            <a:ext cx="8710795" cy="1515494"/>
            <a:chOff x="267107" y="865760"/>
            <a:chExt cx="8710795" cy="1515494"/>
          </a:xfrm>
        </p:grpSpPr>
        <p:sp>
          <p:nvSpPr>
            <p:cNvPr id="3" name="TextBox 2"/>
            <p:cNvSpPr txBox="1"/>
            <p:nvPr/>
          </p:nvSpPr>
          <p:spPr>
            <a:xfrm>
              <a:off x="267107" y="865760"/>
              <a:ext cx="6598473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/>
                <a:t>Global Summit on Regulatory Science – Nanotechnology Working Group</a:t>
              </a:r>
            </a:p>
            <a:p>
              <a:pPr marL="800100" lvl="1" indent="-342900">
                <a:buFont typeface="Wingdings" panose="05000000000000000000" pitchFamily="2" charset="2"/>
                <a:buChar char="Ø"/>
              </a:pPr>
              <a:r>
                <a:rPr lang="en-US" sz="1400" dirty="0"/>
                <a:t>GSRS16 – Nanotechnology Standards and Applications (2016)</a:t>
              </a:r>
            </a:p>
            <a:p>
              <a:pPr marL="800100" lvl="1" indent="-342900">
                <a:buFont typeface="Wingdings" panose="05000000000000000000" pitchFamily="2" charset="2"/>
                <a:buChar char="Ø"/>
              </a:pPr>
              <a:r>
                <a:rPr lang="en-US" sz="1400" dirty="0"/>
                <a:t>Global Regulatory, Research, SDOs; 20 countries</a:t>
              </a:r>
            </a:p>
            <a:p>
              <a:pPr marL="800100" lvl="1" indent="-342900">
                <a:buFont typeface="Wingdings" panose="05000000000000000000" pitchFamily="2" charset="2"/>
                <a:buChar char="Ø"/>
              </a:pPr>
              <a:r>
                <a:rPr lang="en-US" sz="1400" dirty="0"/>
                <a:t>Prioritized list of standards – white paper</a:t>
              </a:r>
            </a:p>
            <a:p>
              <a:pPr marL="800100" lvl="1" indent="-342900">
                <a:buFont typeface="Wingdings" panose="05000000000000000000" pitchFamily="2" charset="2"/>
                <a:buChar char="Ø"/>
              </a:pPr>
              <a:r>
                <a:rPr lang="en-US" sz="1400" dirty="0"/>
                <a:t>GSRS19 – Nanotechnology Summit at JRC in </a:t>
              </a:r>
              <a:r>
                <a:rPr lang="en-US" sz="1400" dirty="0" err="1"/>
                <a:t>Ispra</a:t>
              </a:r>
              <a:r>
                <a:rPr lang="en-US" sz="1400" dirty="0"/>
                <a:t>, Italy, September 2019</a:t>
              </a:r>
              <a:r>
                <a:rPr lang="en-US" sz="1600" dirty="0"/>
                <a:t>.</a:t>
              </a:r>
            </a:p>
          </p:txBody>
        </p:sp>
        <p:pic>
          <p:nvPicPr>
            <p:cNvPr id="5" name="Picture 4" descr="C:\Users\shraddha.thakkar\AppData\Local\Microsoft\Windows\Temporary Internet Files\Content.Outlook\DZ1ZEI9D\17 (2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5646" y="1192514"/>
              <a:ext cx="649130" cy="94138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776" y="1070239"/>
              <a:ext cx="1813126" cy="131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67107" y="2087940"/>
            <a:ext cx="8318281" cy="1417260"/>
            <a:chOff x="267108" y="2087940"/>
            <a:chExt cx="8318281" cy="1417260"/>
          </a:xfrm>
        </p:grpSpPr>
        <p:pic>
          <p:nvPicPr>
            <p:cNvPr id="4" name="Picture 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764" y="2705100"/>
              <a:ext cx="1952625" cy="8001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67108" y="2087940"/>
              <a:ext cx="747732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/>
                <a:t>International Pharmaceuticals Regulators Program (IPRP) – Nano Working Group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en-US" sz="1400" dirty="0"/>
                <a:t>Non-confidential information sharing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en-US" sz="1400" dirty="0"/>
                <a:t>Regulatory harmonization &amp; collaboration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en-US" sz="1400" dirty="0"/>
                <a:t>Standards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en-US" sz="1400" dirty="0"/>
                <a:t>Training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67107" y="335669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US-EU Communities of Research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Nanomedicines </a:t>
            </a:r>
            <a:r>
              <a:rPr lang="en-US" sz="1400" dirty="0" err="1"/>
              <a:t>CoR</a:t>
            </a:r>
            <a:r>
              <a:rPr lang="en-US" sz="1400" dirty="0"/>
              <a:t> (New)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107" y="5486119"/>
            <a:ext cx="887689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Indo-US Science and Technology Forum (IUSSTF) (FDA, CPSC, NIH with DBT, DST, CDSCO, ICMR)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Indo-US Regulatory Science Symposium (2018)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Nanobiotechnology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Regulatory research capacity building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7107" y="4830449"/>
            <a:ext cx="51112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Health Canada, Canadian Food Inspection Agency, FDA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Regulatory training, standards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67107" y="3828223"/>
            <a:ext cx="8318281" cy="1463085"/>
            <a:chOff x="267107" y="3828223"/>
            <a:chExt cx="8318281" cy="1463085"/>
          </a:xfrm>
        </p:grpSpPr>
        <p:sp>
          <p:nvSpPr>
            <p:cNvPr id="10" name="Rectangle 9"/>
            <p:cNvSpPr/>
            <p:nvPr/>
          </p:nvSpPr>
          <p:spPr>
            <a:xfrm>
              <a:off x="267107" y="4004624"/>
              <a:ext cx="4572000" cy="7694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/>
                <a:t>Standards development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en-US" sz="1400" dirty="0"/>
                <a:t>ISO TC229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en-US" sz="1400" dirty="0"/>
                <a:t>ASTM E56</a:t>
              </a:r>
            </a:p>
          </p:txBody>
        </p:sp>
        <p:pic>
          <p:nvPicPr>
            <p:cNvPr id="14" name="Picture 8" descr="RM Amps 1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3" t="16121" r="6877"/>
            <a:stretch>
              <a:fillRect/>
            </a:stretch>
          </p:blipFill>
          <p:spPr bwMode="auto">
            <a:xfrm>
              <a:off x="7873664" y="4089402"/>
              <a:ext cx="711724" cy="81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0323" y="3828223"/>
              <a:ext cx="824881" cy="1163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5646" y="4089402"/>
              <a:ext cx="909468" cy="12019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206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123" y="233463"/>
            <a:ext cx="8229600" cy="707519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0099"/>
                </a:solidFill>
              </a:rPr>
              <a:t>Challenges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7123" y="1517515"/>
            <a:ext cx="656051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Communication – Nanotoxicology vs Nanomedicine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Development of appropriate standards with regulatory relevance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Fit for purpose – RMs &amp; Documentary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Differences in regulations across the globe – Harmonization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Definition of Nanotechnology/Nanomaterial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Capacity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78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7200" y="108188"/>
            <a:ext cx="7924800" cy="914400"/>
          </a:xfrm>
        </p:spPr>
        <p:txBody>
          <a:bodyPr>
            <a:noAutofit/>
          </a:bodyPr>
          <a:lstStyle/>
          <a:p>
            <a:pPr algn="l"/>
            <a:r>
              <a:rPr lang="en-US" altLang="en-US" sz="2400" b="1" dirty="0">
                <a:solidFill>
                  <a:srgbClr val="0000CC"/>
                </a:solidFill>
              </a:rPr>
              <a:t>Global Coalition for Regulatory Science Research (GCRSR)</a:t>
            </a:r>
            <a:endParaRPr lang="en-US" altLang="en-US" sz="3200" b="1" dirty="0">
              <a:solidFill>
                <a:srgbClr val="0000CC"/>
              </a:solidFill>
            </a:endParaRPr>
          </a:p>
        </p:txBody>
      </p:sp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2286000" y="3074988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75781" name="Rectangle 6"/>
          <p:cNvSpPr>
            <a:spLocks noChangeArrowheads="1"/>
          </p:cNvSpPr>
          <p:nvPr/>
        </p:nvSpPr>
        <p:spPr bwMode="auto">
          <a:xfrm>
            <a:off x="2286000" y="3074988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75782" name="Rectangle 8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pic>
        <p:nvPicPr>
          <p:cNvPr id="757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640" y="1121074"/>
            <a:ext cx="2355360" cy="170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6902" y="4033839"/>
            <a:ext cx="8229600" cy="39925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000" dirty="0"/>
              <a:t>Established working groups to address specific areas of need for translation of emerging technologies for global regulatory application:</a:t>
            </a:r>
          </a:p>
          <a:p>
            <a:pPr lvl="1">
              <a:lnSpc>
                <a:spcPct val="120000"/>
              </a:lnSpc>
            </a:pPr>
            <a:r>
              <a:rPr lang="en-US" altLang="en-US" sz="1800" dirty="0"/>
              <a:t>Nanotechnology WG</a:t>
            </a:r>
          </a:p>
          <a:p>
            <a:pPr lvl="1">
              <a:lnSpc>
                <a:spcPct val="120000"/>
              </a:lnSpc>
            </a:pPr>
            <a:r>
              <a:rPr lang="en-US" altLang="en-US" sz="1800" dirty="0"/>
              <a:t>Bioinformatics WG</a:t>
            </a:r>
          </a:p>
          <a:p>
            <a:pPr lvl="1">
              <a:lnSpc>
                <a:spcPct val="120000"/>
              </a:lnSpc>
            </a:pPr>
            <a:r>
              <a:rPr lang="en-US" altLang="en-US" sz="1800" dirty="0"/>
              <a:t>Emerging technologies WG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/>
              <a:t>Cross-training WG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4230" y="3162352"/>
            <a:ext cx="792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dirty="0">
                <a:solidFill>
                  <a:srgbClr val="0000CC"/>
                </a:solidFill>
              </a:rPr>
              <a:t>Working Groups</a:t>
            </a:r>
            <a:endParaRPr lang="en-US" altLang="en-US" sz="3600" b="1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399" y="869240"/>
            <a:ext cx="5721841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/>
              <a:buChar char="–"/>
              <a:defRPr/>
            </a:pPr>
            <a:r>
              <a:rPr lang="en-US" altLang="en-US" dirty="0">
                <a:solidFill>
                  <a:prstClr val="black"/>
                </a:solidFill>
              </a:rPr>
              <a:t>Is an international coalition of global regulatory bodies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/>
              <a:buChar char="–"/>
              <a:defRPr/>
            </a:pPr>
            <a:r>
              <a:rPr lang="en-US" altLang="en-US" dirty="0">
                <a:solidFill>
                  <a:prstClr val="black"/>
                </a:solidFill>
              </a:rPr>
              <a:t>Facilitates and promotes the development of regulatory science research as a tool for advancing regulatory science applicable to the public health impacts of safe food and medical products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/>
              <a:buChar char="–"/>
              <a:defRPr/>
            </a:pPr>
            <a:r>
              <a:rPr lang="en-US" altLang="en-US" dirty="0">
                <a:solidFill>
                  <a:prstClr val="black"/>
                </a:solidFill>
              </a:rPr>
              <a:t>Established in 2013</a:t>
            </a:r>
          </a:p>
        </p:txBody>
      </p:sp>
    </p:spTree>
    <p:extLst>
      <p:ext uri="{BB962C8B-B14F-4D97-AF65-F5344CB8AC3E}">
        <p14:creationId xmlns:p14="http://schemas.microsoft.com/office/powerpoint/2010/main" val="2426351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97" y="220109"/>
            <a:ext cx="8509103" cy="709761"/>
          </a:xfrm>
        </p:spPr>
        <p:txBody>
          <a:bodyPr>
            <a:noAutofit/>
          </a:bodyPr>
          <a:lstStyle/>
          <a:p>
            <a:r>
              <a:rPr lang="en-US" sz="2800" dirty="0"/>
              <a:t>Nanomedicines Working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47" y="1823409"/>
            <a:ext cx="8509103" cy="428604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CA" dirty="0"/>
              <a:t>• Africa</a:t>
            </a:r>
          </a:p>
          <a:p>
            <a:pPr marL="0" indent="0">
              <a:buNone/>
            </a:pPr>
            <a:r>
              <a:rPr lang="en-CA" dirty="0"/>
              <a:t>• ANVISA</a:t>
            </a:r>
          </a:p>
          <a:p>
            <a:pPr marL="0" indent="0">
              <a:buNone/>
            </a:pPr>
            <a:r>
              <a:rPr lang="en-CA" dirty="0"/>
              <a:t>• China</a:t>
            </a:r>
            <a:endParaRPr lang="en-US" dirty="0"/>
          </a:p>
          <a:p>
            <a:pPr marL="0" indent="0">
              <a:buNone/>
            </a:pPr>
            <a:r>
              <a:rPr lang="fr-CA" dirty="0"/>
              <a:t>• COFEPRIS</a:t>
            </a:r>
            <a:endParaRPr lang="en-US" dirty="0"/>
          </a:p>
          <a:p>
            <a:pPr marL="0" indent="0">
              <a:buNone/>
            </a:pPr>
            <a:r>
              <a:rPr lang="fr-CA" dirty="0"/>
              <a:t>• EMA</a:t>
            </a:r>
          </a:p>
          <a:p>
            <a:pPr marL="0" indent="0">
              <a:buNone/>
            </a:pPr>
            <a:r>
              <a:rPr lang="fr-CA" dirty="0"/>
              <a:t>• EU/JRC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• FDA 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• Health Canada </a:t>
            </a:r>
          </a:p>
          <a:p>
            <a:pPr marL="0" indent="0">
              <a:buNone/>
            </a:pPr>
            <a:r>
              <a:rPr lang="fr-CA" dirty="0"/>
              <a:t>• HSA</a:t>
            </a:r>
            <a:endParaRPr lang="en-US" dirty="0"/>
          </a:p>
          <a:p>
            <a:pPr marL="0" indent="0">
              <a:buNone/>
            </a:pPr>
            <a:r>
              <a:rPr lang="fr-CA" dirty="0"/>
              <a:t>• MFDS</a:t>
            </a:r>
            <a:endParaRPr lang="en-US" dirty="0"/>
          </a:p>
          <a:p>
            <a:pPr marL="0" indent="0">
              <a:buNone/>
            </a:pPr>
            <a:r>
              <a:rPr lang="fr-CA" dirty="0"/>
              <a:t>• MHRA</a:t>
            </a:r>
            <a:r>
              <a:rPr lang="fr-CA" b="1" dirty="0"/>
              <a:t> 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• MHLW / PMDA </a:t>
            </a:r>
          </a:p>
          <a:p>
            <a:pPr marL="0" indent="0">
              <a:buNone/>
            </a:pPr>
            <a:r>
              <a:rPr lang="fr-CA" dirty="0"/>
              <a:t>• NAFDAC 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• RIVM </a:t>
            </a:r>
          </a:p>
          <a:p>
            <a:pPr marL="0" indent="0">
              <a:buNone/>
            </a:pPr>
            <a:r>
              <a:rPr lang="en-CA" dirty="0"/>
              <a:t>• </a:t>
            </a:r>
            <a:r>
              <a:rPr lang="en-CA" dirty="0" err="1"/>
              <a:t>Swissmedic</a:t>
            </a:r>
            <a:r>
              <a:rPr lang="en-CA" dirty="0"/>
              <a:t> 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• TFDA 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• TGA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850" y="6268480"/>
            <a:ext cx="8316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https://www.i-p-r-f.org/index.php/en/working-groups/nanomedicines-working-group/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7" y="331844"/>
            <a:ext cx="1952625" cy="800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6423" y="1732430"/>
            <a:ext cx="55934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Non-confidential information sharing, regulatory harmonization or convergence focused on nanomedicines / nanomaterial in drug products and borderline and combination products.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Regulatory cooperation, including work-sharing, in specific areas (see work plan) of nanomedicines / nanomaterial in drug products with other related international bodies.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Collaboration of training organization between international regulators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Promotion of potential consensus finding on standards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9813" y="1247521"/>
            <a:ext cx="122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Objectives:</a:t>
            </a:r>
          </a:p>
        </p:txBody>
      </p:sp>
    </p:spTree>
    <p:extLst>
      <p:ext uri="{BB962C8B-B14F-4D97-AF65-F5344CB8AC3E}">
        <p14:creationId xmlns:p14="http://schemas.microsoft.com/office/powerpoint/2010/main" val="267720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48" y="160243"/>
            <a:ext cx="8509103" cy="92602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00CC"/>
                </a:solidFill>
              </a:rPr>
              <a:t>US-EU Communities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48" y="1282434"/>
            <a:ext cx="8509103" cy="49335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dirty="0"/>
              <a:t>The US-EU dialogue, bridging </a:t>
            </a:r>
            <a:r>
              <a:rPr lang="en-US" sz="2600" dirty="0" err="1"/>
              <a:t>nanoEHS</a:t>
            </a:r>
            <a:r>
              <a:rPr lang="en-US" sz="2600" dirty="0"/>
              <a:t> research, has three goals </a:t>
            </a:r>
          </a:p>
          <a:p>
            <a:r>
              <a:rPr lang="en-US" sz="2600" dirty="0"/>
              <a:t>Engage in an active discussion about environmental, health, and safety questions for </a:t>
            </a:r>
            <a:r>
              <a:rPr lang="en-US" sz="2600" dirty="0" err="1"/>
              <a:t>nano</a:t>
            </a:r>
            <a:r>
              <a:rPr lang="en-US" sz="2600" dirty="0"/>
              <a:t>-enabled products;</a:t>
            </a:r>
          </a:p>
          <a:p>
            <a:r>
              <a:rPr lang="en-US" sz="2600" dirty="0"/>
              <a:t>Encourage joint programs of work that would leverage resources; and</a:t>
            </a:r>
          </a:p>
          <a:p>
            <a:r>
              <a:rPr lang="en-US" sz="2600" dirty="0"/>
              <a:t>Support the Communities of Research.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Databases and Computation Modeling for </a:t>
            </a:r>
            <a:r>
              <a:rPr lang="en-US" sz="2000" dirty="0" err="1"/>
              <a:t>NanoEHS</a:t>
            </a:r>
            <a:endParaRPr lang="en-US" sz="2000" dirty="0"/>
          </a:p>
          <a:p>
            <a:r>
              <a:rPr lang="en-US" sz="2000" dirty="0"/>
              <a:t>Characterization</a:t>
            </a:r>
          </a:p>
          <a:p>
            <a:r>
              <a:rPr lang="en-US" sz="2000" dirty="0"/>
              <a:t>Human Toxicity</a:t>
            </a:r>
          </a:p>
          <a:p>
            <a:r>
              <a:rPr lang="en-US" sz="2000" dirty="0"/>
              <a:t>Risk Management &amp; Control</a:t>
            </a:r>
          </a:p>
          <a:p>
            <a:r>
              <a:rPr lang="en-US" sz="2000" dirty="0"/>
              <a:t>Exposure through Product Life</a:t>
            </a:r>
          </a:p>
          <a:p>
            <a:r>
              <a:rPr lang="en-US" sz="2000" dirty="0"/>
              <a:t>Risk Assessment</a:t>
            </a:r>
          </a:p>
          <a:p>
            <a:r>
              <a:rPr lang="en-US" sz="2000" dirty="0"/>
              <a:t>Ecotoxicity</a:t>
            </a:r>
          </a:p>
          <a:p>
            <a:r>
              <a:rPr lang="en-US" sz="2000" dirty="0">
                <a:solidFill>
                  <a:srgbClr val="0000CC"/>
                </a:solidFill>
              </a:rPr>
              <a:t>Nanomedicine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370005" y="6295818"/>
            <a:ext cx="1890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https://us-eu.org/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256817" y="5778230"/>
            <a:ext cx="904672" cy="97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29583" y="5593564"/>
            <a:ext cx="405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Wednesday afternoon session at CLINAM</a:t>
            </a:r>
          </a:p>
        </p:txBody>
      </p:sp>
    </p:spTree>
    <p:extLst>
      <p:ext uri="{BB962C8B-B14F-4D97-AF65-F5344CB8AC3E}">
        <p14:creationId xmlns:p14="http://schemas.microsoft.com/office/powerpoint/2010/main" val="600864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1312</Words>
  <Application>Microsoft Office PowerPoint</Application>
  <PresentationFormat>On-screen Show (4:3)</PresentationFormat>
  <Paragraphs>235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MS PGothic</vt:lpstr>
      <vt:lpstr>MS PGothic</vt:lpstr>
      <vt:lpstr>Arial</vt:lpstr>
      <vt:lpstr>Arial Black</vt:lpstr>
      <vt:lpstr>Arial Narrow</vt:lpstr>
      <vt:lpstr>Calibri</vt:lpstr>
      <vt:lpstr>Constantia</vt:lpstr>
      <vt:lpstr>Georgia</vt:lpstr>
      <vt:lpstr>Helvetica</vt:lpstr>
      <vt:lpstr>Lucida Bright</vt:lpstr>
      <vt:lpstr>Times New Roman</vt:lpstr>
      <vt:lpstr>Wingdings</vt:lpstr>
      <vt:lpstr>Office Theme</vt:lpstr>
      <vt:lpstr>Custom Design</vt:lpstr>
      <vt:lpstr>1_Office Theme</vt:lpstr>
      <vt:lpstr>2_Office Theme</vt:lpstr>
      <vt:lpstr>Worksheet</vt:lpstr>
      <vt:lpstr>PowerPoint Presentation</vt:lpstr>
      <vt:lpstr>Globalization</vt:lpstr>
      <vt:lpstr>FDA Landscape of drug products and devices</vt:lpstr>
      <vt:lpstr>International Coordination &amp; Collaboration</vt:lpstr>
      <vt:lpstr>Challenges</vt:lpstr>
      <vt:lpstr>PowerPoint Presentation</vt:lpstr>
      <vt:lpstr>Global Coalition for Regulatory Science Research (GCRSR)</vt:lpstr>
      <vt:lpstr>Nanomedicines Working Group</vt:lpstr>
      <vt:lpstr>US-EU Communities of Research</vt:lpstr>
      <vt:lpstr>PowerPoint Presentation</vt:lpstr>
      <vt:lpstr>Consensus Standards Recognized by FDA/CDRH</vt:lpstr>
      <vt:lpstr>Summary</vt:lpstr>
      <vt:lpstr>A list of Standards Needs:  Conclusions from GSRS15, October 2015, Parma</vt:lpstr>
      <vt:lpstr>PowerPoint Presentation</vt:lpstr>
      <vt:lpstr>PowerPoint Presentation</vt:lpstr>
      <vt:lpstr> FDA Registered Drug Facilities  2011</vt:lpstr>
      <vt:lpstr>FDA Registered Drug Facilities 2015</vt:lpstr>
      <vt:lpstr>PowerPoint Presentation</vt:lpstr>
    </vt:vector>
  </TitlesOfParts>
  <Company>Sensis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Patri, Anil</cp:lastModifiedBy>
  <cp:revision>87</cp:revision>
  <dcterms:created xsi:type="dcterms:W3CDTF">2015-10-02T20:33:31Z</dcterms:created>
  <dcterms:modified xsi:type="dcterms:W3CDTF">2018-10-10T14:34:33Z</dcterms:modified>
</cp:coreProperties>
</file>