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9"/>
  </p:sldMasterIdLst>
  <p:notesMasterIdLst>
    <p:notesMasterId r:id="rId16"/>
  </p:notesMasterIdLst>
  <p:handoutMasterIdLst>
    <p:handoutMasterId r:id="rId17"/>
  </p:handoutMasterIdLst>
  <p:sldIdLst>
    <p:sldId id="256" r:id="rId10"/>
    <p:sldId id="266" r:id="rId11"/>
    <p:sldId id="259" r:id="rId12"/>
    <p:sldId id="267" r:id="rId13"/>
    <p:sldId id="260" r:id="rId14"/>
    <p:sldId id="25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-2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1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26" Type="http://schemas.microsoft.com/office/2015/10/relationships/revisionInfo" Target="revisionInfo.xml"/><Relationship Id="rId10" Type="http://schemas.openxmlformats.org/officeDocument/2006/relationships/slide" Target="slides/slide1.xml"/><Relationship Id="rId11" Type="http://schemas.openxmlformats.org/officeDocument/2006/relationships/slide" Target="slides/slide2.xml"/><Relationship Id="rId12" Type="http://schemas.openxmlformats.org/officeDocument/2006/relationships/slide" Target="slides/slide3.xml"/><Relationship Id="rId13" Type="http://schemas.openxmlformats.org/officeDocument/2006/relationships/slide" Target="slides/slide4.xml"/><Relationship Id="rId14" Type="http://schemas.openxmlformats.org/officeDocument/2006/relationships/slide" Target="slides/slide5.xml"/><Relationship Id="rId15" Type="http://schemas.openxmlformats.org/officeDocument/2006/relationships/slide" Target="slides/slide6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customXml" Target="../customXml/item5.xml"/><Relationship Id="rId6" Type="http://schemas.openxmlformats.org/officeDocument/2006/relationships/customXml" Target="../customXml/item6.xml"/><Relationship Id="rId7" Type="http://schemas.openxmlformats.org/officeDocument/2006/relationships/customXml" Target="../customXml/item7.xml"/><Relationship Id="rId8" Type="http://schemas.openxmlformats.org/officeDocument/2006/relationships/customXml" Target="../customXml/item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7251E-FFAB-B643-B4D0-6BEC8D7310F2}" type="datetimeFigureOut">
              <a:rPr lang="en-US" smtClean="0"/>
              <a:t>10.10.18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74968-16B7-1A4B-8159-820CB5B0B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912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7E899-B9DD-DF46-BC89-DF8B3039F901}" type="datetimeFigureOut">
              <a:rPr lang="en-US" smtClean="0"/>
              <a:t>10.10.18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350FC-8A7D-454F-A22A-C69D2D7D1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443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71FA68-225F-4E07-8AAC-5FDAD1F1D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B21518E-3A23-4804-B995-FBB96EB555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E9D3D0-30FE-48D5-810B-E020DC57D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F980-54AF-6143-9DE1-CBE1A2150C76}" type="datetime1">
              <a:rPr lang="en-US" smtClean="0"/>
              <a:t>10.10.18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1E65CA-0C70-416B-9821-D999816DC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BA6359-C33E-4574-898E-8B96FB1E2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9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841C9F-1E74-4D86-8047-3D1D76C1E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2BE9AE-97B3-4A4D-BA85-C5C18E1A5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F76FC9-DB52-4104-B2CD-603D4D947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8AD4-FCF8-7E44-8B92-6A8A32C97610}" type="datetime1">
              <a:rPr lang="en-US" smtClean="0"/>
              <a:t>10.10.18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43AE3B-B4BE-414A-A07A-41657E8F8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9F026F-41CB-4968-9210-48F628AF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4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9472FC4-4B40-48D6-B1B9-2901200CB6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6BD9246-EA6D-48D6-8C2E-8D07CB0D3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5B61056-4D31-4309-8F4F-D431D64F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9D90-CC0F-A245-B766-126502C5ECA6}" type="datetime1">
              <a:rPr lang="en-US" smtClean="0"/>
              <a:t>10.10.18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04F9A6-B11F-4B4B-804C-080A0BBD0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49F906-444C-474B-99E5-599DEC0C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FB474E-E4C5-4BFA-9AF7-EEA3E5711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30923B-79F4-46E6-B901-1004C2E88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4F3318-CC17-4E38-9517-788924514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38F9-0040-C748-B2B2-BFD416346D7D}" type="datetime1">
              <a:rPr lang="en-US" smtClean="0"/>
              <a:t>10.10.18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31DD99-70E4-463D-BCF8-AD3AFA025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B66214-FC7D-4F50-B3CE-00AF0A6C6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2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ED65AC-B9BF-4173-8A84-95BF764D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2F4B43C-10AF-4602-B8AD-2D904C449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C7B409-0957-45B0-B7F8-B4DB20090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C6FD-D3ED-0D43-96A6-714609D0613C}" type="datetime1">
              <a:rPr lang="en-US" smtClean="0"/>
              <a:t>10.10.18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AAADF7-26A9-4B8E-967B-7E3CAAE4A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D073CF-C1A3-46C1-94E6-9CE6EEA1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1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D729CD-BCF2-4114-8A47-82383E355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CBE21B-ACC5-415A-9B14-A3BC99E2D8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0AA5A9C-E1D2-49A5-954D-87A0CD072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09F9AF-2CAE-4BD8-93BA-9A687368F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BD372-FF1A-5C40-B1FB-3B754C0B6CA2}" type="datetime1">
              <a:rPr lang="en-US" smtClean="0"/>
              <a:t>10.10.18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81126D5-123D-4757-B6ED-3373F47F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E464252-2A4F-45C1-9508-1E3A054D3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3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B9D95C-4675-40E5-9CDA-0FA92169F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4CD28CB-B094-4D42-8D42-8AF33534E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FAA0BC0-8751-481E-91B1-8864CF9B2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A9629E6-4B15-40AC-B0F7-EE8E9EF7E7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8C8FA63-25A1-4CFE-BF85-BB8E5848A9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23D8043-DBC9-43AF-A987-B2CA6C538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05C3-4947-EA41-B8E4-90A3AA283605}" type="datetime1">
              <a:rPr lang="en-US" smtClean="0"/>
              <a:t>10.10.18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A35BF18-F8C5-4BF7-880B-21779DA6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FE8CE2A-57FE-4ABD-982F-DDEBFCD21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5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1A3987-FE25-445F-B43F-AE801FA66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48AE273-4CAF-4EC1-BDB1-19408C1B5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5308-E2BD-374B-88ED-0D19966BB816}" type="datetime1">
              <a:rPr lang="en-US" smtClean="0"/>
              <a:t>10.10.18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1227F2D-1DB8-481D-ACBD-04E086FE4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4CE7DEC-AB6D-45BF-BE3E-0C6939B7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862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7C5BCEC-711A-45A9-B22A-5ACA1D9C6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5FAD3-DE31-0E4B-9065-1BC204775C9B}" type="datetime1">
              <a:rPr lang="en-US" smtClean="0"/>
              <a:t>10.10.18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176618F-AE5F-4B32-AB82-6AC097323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B43CEE4-0DAA-469B-A760-44CFF6B73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EBB131-A1AC-40BC-B5B7-1BE41F952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D2A39D-5080-473E-A6DF-B3BAFECA4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FA2C126-FFA7-4922-941E-6C8044FD3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8E10644-805A-486C-8D35-805D78B17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1A5BE-C0EE-AF46-A621-BF32F3430A67}" type="datetime1">
              <a:rPr lang="en-US" smtClean="0"/>
              <a:t>10.10.18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C64B9B2-611E-4CF6-9D37-95886358A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FA98960-9463-4894-85C6-968345AEA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11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8650B5-7675-499C-99CE-96B6BEB71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9B7ECA3-7393-4924-B5A4-AD31B6E5C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187FA15-E4D2-4658-911F-4F710E2A5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C771D04-34EF-4F83-871E-2F5BAB51E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A1ADE-D6F5-FD43-9C96-A114E829F78F}" type="datetime1">
              <a:rPr lang="en-US" smtClean="0"/>
              <a:t>10.10.18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574ABFA-D460-47F2-8B1B-6714E701B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7EAC982-DF97-4D80-B72D-58903AEC0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1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AE1AF89-EDA3-4BA8-8B05-0F9E1F4F2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C871B37-9C9F-421B-A1B0-AFB4E9133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EA4A784-9C21-4293-AF15-D961E938C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85273-D021-6042-AC6D-7BA8C0CA02B6}" type="datetime1">
              <a:rPr lang="en-US" smtClean="0"/>
              <a:t>10.10.18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55B796-08DD-415C-992D-322D1B58F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191D6B-A1C5-40FF-A5EE-944590BD9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B4A4B-F28A-484C-8EEC-3F19A0D68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Relationship Id="rId3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3E711B-806E-4248-A283-60177DF62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6969" y="1601366"/>
            <a:ext cx="1003444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 Black"/>
                <a:cs typeface="Arial Black"/>
              </a:rPr>
              <a:t>Emerging techniques </a:t>
            </a:r>
            <a:r>
              <a:rPr lang="en-US" dirty="0" smtClean="0">
                <a:latin typeface="Arial Black"/>
                <a:cs typeface="Arial Black"/>
              </a:rPr>
              <a:t/>
            </a:r>
            <a:br>
              <a:rPr lang="en-US" dirty="0" smtClean="0">
                <a:latin typeface="Arial Black"/>
                <a:cs typeface="Arial Black"/>
              </a:rPr>
            </a:br>
            <a:r>
              <a:rPr lang="en-US" dirty="0" smtClean="0">
                <a:latin typeface="Arial Black"/>
                <a:cs typeface="Arial Black"/>
              </a:rPr>
              <a:t>in </a:t>
            </a:r>
            <a:r>
              <a:rPr lang="en-US" dirty="0">
                <a:latin typeface="Arial Black"/>
                <a:cs typeface="Arial Black"/>
              </a:rPr>
              <a:t>nanoparticle analysis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0D4981E-C59E-47CB-A171-084D54136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9889" y="3653343"/>
            <a:ext cx="9144000" cy="1655762"/>
          </a:xfrm>
        </p:spPr>
        <p:txBody>
          <a:bodyPr/>
          <a:lstStyle/>
          <a:p>
            <a:endParaRPr lang="en-US" b="1" dirty="0" smtClean="0">
              <a:latin typeface="Arial"/>
              <a:cs typeface="Arial"/>
            </a:endParaRPr>
          </a:p>
          <a:p>
            <a:r>
              <a:rPr lang="en-US" b="1" dirty="0" smtClean="0">
                <a:latin typeface="Arial"/>
                <a:cs typeface="Arial"/>
              </a:rPr>
              <a:t>Jana Navratilova, PhD</a:t>
            </a:r>
          </a:p>
          <a:p>
            <a:r>
              <a:rPr lang="en-US" i="1" dirty="0" smtClean="0">
                <a:latin typeface="Arial"/>
                <a:cs typeface="Arial"/>
              </a:rPr>
              <a:t>National Research Council Fellow at U.S. EPA, </a:t>
            </a:r>
            <a:r>
              <a:rPr lang="en-US" i="1" dirty="0" smtClean="0">
                <a:latin typeface="Arial"/>
                <a:cs typeface="Arial"/>
              </a:rPr>
              <a:t>RTP</a:t>
            </a:r>
          </a:p>
          <a:p>
            <a:endParaRPr lang="en-US" i="1" dirty="0">
              <a:latin typeface="Arial"/>
              <a:cs typeface="Arial"/>
            </a:endParaRPr>
          </a:p>
          <a:p>
            <a:endParaRPr lang="en-US" i="1" dirty="0" smtClean="0">
              <a:latin typeface="Arial"/>
              <a:cs typeface="Arial"/>
            </a:endParaRPr>
          </a:p>
          <a:p>
            <a:endParaRPr lang="en-US" i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1071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1E6AA3-8680-4932-8E5A-9E303DACB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995" y="204375"/>
            <a:ext cx="10515600" cy="1226301"/>
          </a:xfrm>
        </p:spPr>
        <p:txBody>
          <a:bodyPr/>
          <a:lstStyle/>
          <a:p>
            <a:r>
              <a:rPr lang="en-US" dirty="0">
                <a:latin typeface="Arial Black"/>
                <a:cs typeface="Arial Black"/>
              </a:rPr>
              <a:t>Techniques available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24E38A-AE4D-4707-8CB8-F159F105D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484" y="1390877"/>
            <a:ext cx="11561516" cy="48588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 smtClean="0">
                <a:latin typeface="Arial"/>
                <a:cs typeface="Arial"/>
              </a:rPr>
              <a:t>Light scattering based techniques: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/>
                <a:cs typeface="Arial"/>
              </a:rPr>
              <a:t>Widely </a:t>
            </a:r>
            <a:r>
              <a:rPr lang="en-US" dirty="0">
                <a:latin typeface="Arial"/>
                <a:cs typeface="Arial"/>
              </a:rPr>
              <a:t>used  </a:t>
            </a:r>
            <a:r>
              <a:rPr lang="en-US" dirty="0" smtClean="0">
                <a:latin typeface="Arial"/>
                <a:cs typeface="Arial"/>
              </a:rPr>
              <a:t>however severe limitations 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/>
                <a:cs typeface="Arial"/>
              </a:rPr>
              <a:t>Difficulties </a:t>
            </a:r>
            <a:r>
              <a:rPr lang="en-US" dirty="0">
                <a:latin typeface="Arial"/>
                <a:cs typeface="Arial"/>
              </a:rPr>
              <a:t>with </a:t>
            </a:r>
            <a:r>
              <a:rPr lang="en-US" dirty="0" err="1">
                <a:latin typeface="Arial"/>
                <a:cs typeface="Arial"/>
              </a:rPr>
              <a:t>polydisperse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samples (</a:t>
            </a:r>
            <a:r>
              <a:rPr lang="en-US" dirty="0">
                <a:latin typeface="Arial"/>
                <a:cs typeface="Arial"/>
              </a:rPr>
              <a:t>high PDI, </a:t>
            </a:r>
            <a:r>
              <a:rPr lang="en-US" dirty="0" smtClean="0">
                <a:latin typeface="Arial"/>
                <a:cs typeface="Arial"/>
              </a:rPr>
              <a:t>PDI </a:t>
            </a:r>
            <a:r>
              <a:rPr lang="en-US" dirty="0">
                <a:latin typeface="Arial"/>
                <a:cs typeface="Arial"/>
              </a:rPr>
              <a:t>is representative of the particle size distribution </a:t>
            </a:r>
            <a:r>
              <a:rPr lang="en-US" dirty="0" smtClean="0">
                <a:latin typeface="Arial"/>
                <a:cs typeface="Arial"/>
              </a:rPr>
              <a:t>width)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n-US" dirty="0">
                <a:latin typeface="Arial"/>
                <a:cs typeface="Arial"/>
              </a:rPr>
              <a:t>S</a:t>
            </a:r>
            <a:r>
              <a:rPr lang="en-US" dirty="0" smtClean="0">
                <a:latin typeface="Arial"/>
                <a:cs typeface="Arial"/>
              </a:rPr>
              <a:t>ensitive </a:t>
            </a:r>
            <a:r>
              <a:rPr lang="en-US" dirty="0">
                <a:latin typeface="Arial"/>
                <a:cs typeface="Arial"/>
              </a:rPr>
              <a:t>to matrix </a:t>
            </a:r>
            <a:r>
              <a:rPr lang="en-US" dirty="0" smtClean="0">
                <a:latin typeface="Arial"/>
                <a:cs typeface="Arial"/>
              </a:rPr>
              <a:t>components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/>
                <a:cs typeface="Arial"/>
              </a:rPr>
              <a:t>Not element specific</a:t>
            </a:r>
            <a:endParaRPr lang="en-US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u="sng" dirty="0" smtClean="0">
                <a:latin typeface="Arial"/>
                <a:cs typeface="Arial"/>
              </a:rPr>
              <a:t>Imaging techniques:</a:t>
            </a:r>
            <a:endParaRPr lang="en-US" u="sng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Formation of </a:t>
            </a:r>
            <a:r>
              <a:rPr lang="en-US" dirty="0" err="1">
                <a:latin typeface="Arial"/>
                <a:cs typeface="Arial"/>
              </a:rPr>
              <a:t>artefacts</a:t>
            </a:r>
            <a:r>
              <a:rPr lang="en-US" dirty="0">
                <a:latin typeface="Arial"/>
                <a:cs typeface="Arial"/>
              </a:rPr>
              <a:t>, matrix </a:t>
            </a:r>
            <a:r>
              <a:rPr lang="en-US" dirty="0" smtClean="0">
                <a:latin typeface="Arial"/>
                <a:cs typeface="Arial"/>
              </a:rPr>
              <a:t>effects</a:t>
            </a:r>
            <a:endParaRPr lang="en-US" dirty="0">
              <a:latin typeface="Arial"/>
              <a:cs typeface="Arial"/>
            </a:endParaRPr>
          </a:p>
          <a:p>
            <a:endParaRPr lang="en-US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74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773E63-EB04-4EEF-AA43-354BE1B8C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714" y="273685"/>
            <a:ext cx="10515600" cy="1325563"/>
          </a:xfrm>
        </p:spPr>
        <p:txBody>
          <a:bodyPr/>
          <a:lstStyle/>
          <a:p>
            <a:r>
              <a:rPr lang="en-US" dirty="0">
                <a:latin typeface="Arial Black"/>
                <a:cs typeface="Arial Black"/>
              </a:rPr>
              <a:t>Demands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231E452-4FBF-467B-A0B2-0C9E37D36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219" y="1536374"/>
            <a:ext cx="10515600" cy="4351338"/>
          </a:xfrm>
        </p:spPr>
        <p:txBody>
          <a:bodyPr/>
          <a:lstStyle/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dirty="0">
                <a:latin typeface="Arial"/>
                <a:cs typeface="Arial"/>
              </a:rPr>
              <a:t>Particle size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dirty="0">
                <a:latin typeface="Arial"/>
                <a:cs typeface="Arial"/>
              </a:rPr>
              <a:t>Particle number </a:t>
            </a:r>
            <a:r>
              <a:rPr lang="en-US" dirty="0" smtClean="0">
                <a:latin typeface="Arial"/>
                <a:cs typeface="Arial"/>
              </a:rPr>
              <a:t>concentration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dirty="0" smtClean="0">
                <a:latin typeface="Arial"/>
                <a:cs typeface="Arial"/>
              </a:rPr>
              <a:t>Elemental composition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dirty="0">
                <a:latin typeface="Arial"/>
                <a:cs typeface="Arial"/>
              </a:rPr>
              <a:t>Differentiation between natural and engineered </a:t>
            </a:r>
            <a:r>
              <a:rPr lang="en-US" dirty="0" smtClean="0">
                <a:latin typeface="Arial"/>
                <a:cs typeface="Arial"/>
              </a:rPr>
              <a:t>nanoparticles</a:t>
            </a:r>
          </a:p>
          <a:p>
            <a:pPr>
              <a:lnSpc>
                <a:spcPct val="110000"/>
              </a:lnSpc>
              <a:buFont typeface="Wingdings" charset="2"/>
              <a:buChar char="§"/>
            </a:pPr>
            <a:r>
              <a:rPr lang="en-US" dirty="0" smtClean="0">
                <a:latin typeface="Arial"/>
                <a:cs typeface="Arial"/>
              </a:rPr>
              <a:t>High throughput and robustness 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54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63" y="176376"/>
            <a:ext cx="10515600" cy="1325563"/>
          </a:xfrm>
        </p:spPr>
        <p:txBody>
          <a:bodyPr/>
          <a:lstStyle/>
          <a:p>
            <a:r>
              <a:rPr lang="en-US" dirty="0" err="1" smtClean="0">
                <a:latin typeface="Arial Black"/>
                <a:cs typeface="Arial Black"/>
              </a:rPr>
              <a:t>spICP</a:t>
            </a:r>
            <a:r>
              <a:rPr lang="en-US" dirty="0" smtClean="0">
                <a:latin typeface="Arial Black"/>
                <a:cs typeface="Arial Black"/>
              </a:rPr>
              <a:t>-QMS</a:t>
            </a:r>
            <a:endParaRPr lang="en-US" dirty="0">
              <a:latin typeface="Arial Black"/>
              <a:cs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345" y="3338979"/>
            <a:ext cx="11232700" cy="31556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lnSpc>
                <a:spcPct val="120000"/>
              </a:lnSpc>
              <a:buFont typeface="Wingdings" charset="2"/>
              <a:buChar char="²"/>
            </a:pPr>
            <a:r>
              <a:rPr lang="en-US" dirty="0" smtClean="0">
                <a:latin typeface="Arial"/>
                <a:cs typeface="Arial"/>
              </a:rPr>
              <a:t> analysis </a:t>
            </a:r>
            <a:r>
              <a:rPr lang="en-US" dirty="0">
                <a:latin typeface="Arial"/>
                <a:cs typeface="Arial"/>
              </a:rPr>
              <a:t>of more complex multi-component particles, which are more realistic </a:t>
            </a:r>
            <a:r>
              <a:rPr lang="en-US" dirty="0" smtClean="0">
                <a:latin typeface="Arial"/>
                <a:cs typeface="Arial"/>
              </a:rPr>
              <a:t>case, </a:t>
            </a:r>
            <a:r>
              <a:rPr lang="en-US" b="1" dirty="0">
                <a:latin typeface="Arial"/>
                <a:cs typeface="Arial"/>
              </a:rPr>
              <a:t>another mass analyzer is required</a:t>
            </a:r>
          </a:p>
        </p:txBody>
      </p:sp>
      <p:sp>
        <p:nvSpPr>
          <p:cNvPr id="4" name="Content Placeholder 8"/>
          <p:cNvSpPr txBox="1">
            <a:spLocks/>
          </p:cNvSpPr>
          <p:nvPr/>
        </p:nvSpPr>
        <p:spPr>
          <a:xfrm>
            <a:off x="503335" y="4229654"/>
            <a:ext cx="5663035" cy="1038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2000" dirty="0" smtClean="0">
                <a:solidFill>
                  <a:srgbClr val="FF0000"/>
                </a:solidFill>
                <a:latin typeface="Arial"/>
                <a:cs typeface="Arial"/>
              </a:rPr>
              <a:t>Only two elements at the individual particle</a:t>
            </a:r>
            <a:endParaRPr lang="en-US" altLang="en-US" sz="20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046" y="1547646"/>
            <a:ext cx="1012263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²"/>
            </a:pPr>
            <a:r>
              <a:rPr lang="en-US" sz="2400" dirty="0">
                <a:latin typeface="Arial"/>
                <a:cs typeface="Arial"/>
              </a:rPr>
              <a:t>great potential for the characterization of inorganic nanoparticles (NPs) at </a:t>
            </a:r>
            <a:r>
              <a:rPr lang="en-US" sz="2400" dirty="0" smtClean="0">
                <a:latin typeface="Arial"/>
                <a:cs typeface="Arial"/>
              </a:rPr>
              <a:t>relevant concentrations (</a:t>
            </a:r>
            <a:r>
              <a:rPr lang="en-US" sz="2400" dirty="0" err="1" smtClean="0">
                <a:latin typeface="Arial"/>
                <a:cs typeface="Arial"/>
              </a:rPr>
              <a:t>ppt</a:t>
            </a:r>
            <a:r>
              <a:rPr lang="en-US" sz="2400" dirty="0" smtClean="0">
                <a:latin typeface="Arial"/>
                <a:cs typeface="Arial"/>
              </a:rPr>
              <a:t>)</a:t>
            </a:r>
          </a:p>
          <a:p>
            <a:endParaRPr lang="en-US" sz="2400" dirty="0">
              <a:latin typeface="Arial"/>
              <a:cs typeface="Arial"/>
            </a:endParaRPr>
          </a:p>
          <a:p>
            <a:pPr marL="342900" indent="-342900">
              <a:buFont typeface="Wingdings" charset="2"/>
              <a:buChar char="²"/>
            </a:pPr>
            <a:r>
              <a:rPr lang="en-US" sz="2400" dirty="0">
                <a:latin typeface="Arial"/>
                <a:cs typeface="Arial"/>
              </a:rPr>
              <a:t>enables the measurement of individual particles </a:t>
            </a:r>
            <a:r>
              <a:rPr lang="en-US" sz="2400" dirty="0" smtClean="0">
                <a:latin typeface="Arial"/>
                <a:cs typeface="Arial"/>
              </a:rPr>
              <a:t>(PNC)</a:t>
            </a:r>
            <a:endParaRPr lang="en-US" sz="2400" dirty="0">
              <a:latin typeface="Arial"/>
              <a:cs typeface="Arial"/>
            </a:endParaRPr>
          </a:p>
          <a:p>
            <a:endParaRPr lang="en-US" sz="2400" dirty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2236" y="3522295"/>
            <a:ext cx="2369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Arial"/>
                <a:cs typeface="Arial"/>
              </a:rPr>
              <a:t>Limitations</a:t>
            </a:r>
            <a:endParaRPr lang="en-US" sz="2400" b="1" u="sng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7" name="Picture 2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9" t="31295" r="8075"/>
          <a:stretch/>
        </p:blipFill>
        <p:spPr bwMode="auto">
          <a:xfrm flipH="1">
            <a:off x="6597984" y="4162560"/>
            <a:ext cx="2880000" cy="901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8"/>
          <p:cNvSpPr txBox="1">
            <a:spLocks/>
          </p:cNvSpPr>
          <p:nvPr/>
        </p:nvSpPr>
        <p:spPr bwMode="auto">
          <a:xfrm>
            <a:off x="6919884" y="3622843"/>
            <a:ext cx="1956747" cy="57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defRPr>
            </a:lvl1pPr>
            <a:lvl2pPr marL="685800" indent="-228600" algn="l" rtl="0" eaLnBrk="0" fontAlgn="base" hangingPunct="0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defRPr>
            </a:lvl2pPr>
            <a:lvl3pPr marL="1143000" indent="-228600" algn="l" rtl="0" eaLnBrk="0" fontAlgn="base" hangingPunct="0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defRPr>
            </a:lvl3pPr>
            <a:lvl4pPr marL="1600200" indent="-228600" algn="l" rtl="0" eaLnBrk="0" fontAlgn="base" hangingPunct="0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defRPr>
            </a:lvl4pPr>
            <a:lvl5pPr marL="2057400" indent="-228600" algn="l" rtl="0" eaLnBrk="0" fontAlgn="base" hangingPunct="0">
              <a:lnSpc>
                <a:spcPct val="15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DejaVu Sans" panose="020B0603030804020204" pitchFamily="34" charset="0"/>
                <a:ea typeface="DejaVu Sans" panose="020B0603030804020204" pitchFamily="34" charset="0"/>
                <a:cs typeface="DejaVu Sans" panose="020B06030308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en-US" sz="2400" dirty="0" err="1">
                <a:latin typeface="Arial"/>
                <a:cs typeface="Arial"/>
              </a:rPr>
              <a:t>Quadrupole</a:t>
            </a:r>
            <a:endParaRPr lang="en-US" altLang="en-US" sz="2400" dirty="0"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63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6BB8A9-E5E6-4FD7-8C0C-116A8ABCE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885" y="0"/>
            <a:ext cx="10515600" cy="1325563"/>
          </a:xfrm>
        </p:spPr>
        <p:txBody>
          <a:bodyPr/>
          <a:lstStyle/>
          <a:p>
            <a:r>
              <a:rPr lang="en-US" dirty="0" err="1" smtClean="0">
                <a:latin typeface="Arial Black"/>
                <a:cs typeface="Arial Black"/>
              </a:rPr>
              <a:t>spICP</a:t>
            </a:r>
            <a:r>
              <a:rPr lang="en-US" dirty="0" smtClean="0">
                <a:latin typeface="Arial Black"/>
                <a:cs typeface="Arial Black"/>
              </a:rPr>
              <a:t> </a:t>
            </a:r>
            <a:r>
              <a:rPr lang="en-US" dirty="0">
                <a:latin typeface="Arial Black"/>
                <a:cs typeface="Arial Black"/>
              </a:rPr>
              <a:t>-</a:t>
            </a:r>
            <a:r>
              <a:rPr lang="en-US" dirty="0" smtClean="0">
                <a:latin typeface="Arial Black"/>
                <a:cs typeface="Arial Black"/>
              </a:rPr>
              <a:t>TOF- </a:t>
            </a:r>
            <a:r>
              <a:rPr lang="en-US" dirty="0">
                <a:latin typeface="Arial Black"/>
                <a:cs typeface="Arial Black"/>
              </a:rPr>
              <a:t>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B7FF094-E3AA-4B76-8A61-6A4DD8DC20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543"/>
          <a:stretch/>
        </p:blipFill>
        <p:spPr>
          <a:xfrm>
            <a:off x="6460308" y="1441521"/>
            <a:ext cx="3600000" cy="21883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15BF974-04E3-4F5F-B531-3FB08D1C04D4}"/>
              </a:ext>
            </a:extLst>
          </p:cNvPr>
          <p:cNvSpPr/>
          <p:nvPr/>
        </p:nvSpPr>
        <p:spPr>
          <a:xfrm>
            <a:off x="6813460" y="1013385"/>
            <a:ext cx="1492203" cy="3970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en-US" b="1" dirty="0"/>
              <a:t>Time-of-flight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F0EAE7E-1BAB-4C91-804B-A849274803BF}"/>
              </a:ext>
            </a:extLst>
          </p:cNvPr>
          <p:cNvSpPr/>
          <p:nvPr/>
        </p:nvSpPr>
        <p:spPr>
          <a:xfrm>
            <a:off x="4857162" y="5876063"/>
            <a:ext cx="71679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cs typeface="Arial"/>
              </a:rPr>
              <a:t>The most important feature in regard to single particle analysis is simultaneous detection and speed</a:t>
            </a:r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xmlns="" id="{44F351E3-0DF1-4291-B36F-14D675433705}"/>
              </a:ext>
            </a:extLst>
          </p:cNvPr>
          <p:cNvSpPr txBox="1">
            <a:spLocks/>
          </p:cNvSpPr>
          <p:nvPr/>
        </p:nvSpPr>
        <p:spPr>
          <a:xfrm>
            <a:off x="5657302" y="3994181"/>
            <a:ext cx="5221287" cy="146407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dirty="0" smtClean="0">
                <a:latin typeface="Arial"/>
                <a:cs typeface="Arial"/>
              </a:rPr>
              <a:t>Complete elemental mass spectra for individual NPs</a:t>
            </a:r>
          </a:p>
          <a:p>
            <a:pPr>
              <a:lnSpc>
                <a:spcPct val="110000"/>
              </a:lnSpc>
            </a:pPr>
            <a:r>
              <a:rPr lang="en-US" altLang="en-US" dirty="0" smtClean="0">
                <a:latin typeface="Arial"/>
                <a:cs typeface="Arial"/>
              </a:rPr>
              <a:t>All </a:t>
            </a:r>
            <a:r>
              <a:rPr lang="en-US" altLang="en-US" dirty="0">
                <a:latin typeface="Arial"/>
                <a:cs typeface="Arial"/>
              </a:rPr>
              <a:t>isotopes from an individual particle</a:t>
            </a:r>
          </a:p>
          <a:p>
            <a:pPr>
              <a:lnSpc>
                <a:spcPct val="110000"/>
              </a:lnSpc>
            </a:pPr>
            <a:r>
              <a:rPr lang="en-US" altLang="en-US" dirty="0">
                <a:latin typeface="Arial"/>
                <a:cs typeface="Arial"/>
              </a:rPr>
              <a:t>Complex particles, complex samples</a:t>
            </a:r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37" y="1441120"/>
            <a:ext cx="3071019" cy="4668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53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773879AD-6020-4A4A-AF88-94B3EE1C4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56216" y="178050"/>
            <a:ext cx="6400801" cy="30252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BBEC4C7-ED41-4631-B34D-7EF1DBB8B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199" y="3349192"/>
            <a:ext cx="6400801" cy="303951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xmlns="" id="{29E8CAC1-6F68-4CBA-B9C1-397A3C7D3963}"/>
              </a:ext>
            </a:extLst>
          </p:cNvPr>
          <p:cNvSpPr txBox="1">
            <a:spLocks/>
          </p:cNvSpPr>
          <p:nvPr/>
        </p:nvSpPr>
        <p:spPr>
          <a:xfrm>
            <a:off x="240256" y="1240771"/>
            <a:ext cx="5009668" cy="49593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b="1" dirty="0">
                <a:latin typeface="Arial"/>
                <a:cs typeface="Arial"/>
              </a:rPr>
              <a:t>Complex environmental samples</a:t>
            </a:r>
          </a:p>
          <a:p>
            <a:pPr>
              <a:lnSpc>
                <a:spcPct val="120000"/>
              </a:lnSpc>
              <a:defRPr/>
            </a:pPr>
            <a:r>
              <a:rPr lang="en-US" dirty="0">
                <a:latin typeface="Arial"/>
                <a:cs typeface="Arial"/>
              </a:rPr>
              <a:t>CeO</a:t>
            </a:r>
            <a:r>
              <a:rPr lang="en-US" baseline="-25000" dirty="0">
                <a:latin typeface="Arial"/>
                <a:cs typeface="Arial"/>
              </a:rPr>
              <a:t>2</a:t>
            </a:r>
            <a:r>
              <a:rPr lang="en-US" dirty="0">
                <a:latin typeface="Arial"/>
                <a:cs typeface="Arial"/>
              </a:rPr>
              <a:t>, TiO</a:t>
            </a:r>
            <a:r>
              <a:rPr lang="en-US" baseline="-25000" dirty="0">
                <a:latin typeface="Arial"/>
                <a:cs typeface="Arial"/>
              </a:rPr>
              <a:t>2</a:t>
            </a:r>
            <a:r>
              <a:rPr lang="en-US" dirty="0">
                <a:latin typeface="Arial"/>
                <a:cs typeface="Arial"/>
              </a:rPr>
              <a:t>, SiO</a:t>
            </a:r>
            <a:r>
              <a:rPr lang="en-US" baseline="-25000" dirty="0">
                <a:latin typeface="Arial"/>
                <a:cs typeface="Arial"/>
              </a:rPr>
              <a:t>2, </a:t>
            </a:r>
            <a:r>
              <a:rPr lang="en-US" dirty="0">
                <a:latin typeface="Arial"/>
                <a:cs typeface="Arial"/>
              </a:rPr>
              <a:t>Al</a:t>
            </a:r>
            <a:r>
              <a:rPr lang="en-US" baseline="-25000" dirty="0">
                <a:latin typeface="Arial"/>
                <a:cs typeface="Arial"/>
              </a:rPr>
              <a:t>2</a:t>
            </a:r>
            <a:r>
              <a:rPr lang="en-US" dirty="0">
                <a:latin typeface="Arial"/>
                <a:cs typeface="Arial"/>
              </a:rPr>
              <a:t>O</a:t>
            </a:r>
            <a:r>
              <a:rPr lang="en-US" baseline="-25000" dirty="0">
                <a:latin typeface="Arial"/>
                <a:cs typeface="Arial"/>
              </a:rPr>
              <a:t>3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CuO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ZnO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20000"/>
              </a:lnSpc>
              <a:defRPr/>
            </a:pPr>
            <a:r>
              <a:rPr lang="en-US" dirty="0">
                <a:latin typeface="Arial"/>
                <a:cs typeface="Arial"/>
              </a:rPr>
              <a:t>Elements are present in the environment at high concentrations</a:t>
            </a:r>
          </a:p>
          <a:p>
            <a:pPr>
              <a:lnSpc>
                <a:spcPct val="120000"/>
              </a:lnSpc>
              <a:defRPr/>
            </a:pPr>
            <a:r>
              <a:rPr lang="en-US" dirty="0">
                <a:latin typeface="Arial"/>
                <a:cs typeface="Arial"/>
              </a:rPr>
              <a:t>Engineered particles at very low levels</a:t>
            </a:r>
          </a:p>
          <a:p>
            <a:pPr>
              <a:lnSpc>
                <a:spcPct val="120000"/>
              </a:lnSpc>
              <a:defRPr/>
            </a:pPr>
            <a:r>
              <a:rPr lang="en-US" dirty="0">
                <a:latin typeface="Arial"/>
                <a:cs typeface="Arial"/>
              </a:rPr>
              <a:t>Lack of techniques to discriminate </a:t>
            </a: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en-US" b="1" dirty="0" smtClean="0">
              <a:latin typeface="Arial"/>
              <a:cs typeface="Arial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b="1" dirty="0" smtClean="0">
                <a:latin typeface="Arial"/>
                <a:cs typeface="Arial"/>
              </a:rPr>
              <a:t>Solution </a:t>
            </a:r>
            <a:endParaRPr lang="en-US" b="1" dirty="0">
              <a:latin typeface="Arial"/>
              <a:cs typeface="Arial"/>
            </a:endParaRPr>
          </a:p>
          <a:p>
            <a:pPr>
              <a:lnSpc>
                <a:spcPct val="120000"/>
              </a:lnSpc>
              <a:defRPr/>
            </a:pPr>
            <a:r>
              <a:rPr lang="en-US" dirty="0">
                <a:latin typeface="Arial"/>
                <a:cs typeface="Arial"/>
              </a:rPr>
              <a:t>Single particle </a:t>
            </a:r>
            <a:r>
              <a:rPr lang="en-US" dirty="0" smtClean="0">
                <a:latin typeface="Arial"/>
                <a:cs typeface="Arial"/>
              </a:rPr>
              <a:t>fingerprinting</a:t>
            </a:r>
          </a:p>
          <a:p>
            <a:pPr marL="0" indent="0">
              <a:lnSpc>
                <a:spcPct val="120000"/>
              </a:lnSpc>
              <a:buNone/>
              <a:defRPr/>
            </a:pPr>
            <a:endParaRPr lang="en-US" dirty="0">
              <a:latin typeface="Arial"/>
              <a:cs typeface="Arial"/>
            </a:endParaRPr>
          </a:p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en-US" sz="1500" dirty="0"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7536" y="218474"/>
            <a:ext cx="3359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 Black"/>
                <a:cs typeface="Arial Black"/>
              </a:rPr>
              <a:t>Example</a:t>
            </a:r>
            <a:endParaRPr lang="en-US" sz="2800" b="1" dirty="0">
              <a:latin typeface="Arial Black"/>
              <a:cs typeface="Arial Black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4A4B-F28A-484C-8EEC-3F19A0D68C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77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2A0A2317-AE25-4C7F-9F08-1ADE34BD0AF8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415CB324-0D2D-46A1-8FEF-9A4243A85B8D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C6D279F1-CF54-4A34-88F1-9ECF917FAD1B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8C1C697D-3B7F-43C3-8D83-0BFFACE100EB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F1F699C6-3F14-43D0-A264-B69967677BC9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68D0D16A-6DF2-4D6E-B4BE-84295DD52694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F25172E3-63F5-4B46-971B-6AFD6A2FAFA3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24CF2D67-A2D7-42F9-9557-AA34A9E197C9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226</Words>
  <Application>Microsoft Macintosh PowerPoint</Application>
  <PresentationFormat>Custom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Emerging techniques  in nanoparticle analysis </vt:lpstr>
      <vt:lpstr>Techniques available</vt:lpstr>
      <vt:lpstr>Demands</vt:lpstr>
      <vt:lpstr>spICP-QMS</vt:lpstr>
      <vt:lpstr>spICP -TOF- MS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techniques in nanoparticle analysis</dc:title>
  <dc:creator>Navratilova, Jana</dc:creator>
  <cp:lastModifiedBy>Jana Navratilova</cp:lastModifiedBy>
  <cp:revision>43</cp:revision>
  <dcterms:created xsi:type="dcterms:W3CDTF">2018-09-17T13:14:16Z</dcterms:created>
  <dcterms:modified xsi:type="dcterms:W3CDTF">2018-10-10T09:46:49Z</dcterms:modified>
</cp:coreProperties>
</file>