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customXml/itemProps9.xml" ContentType="application/vnd.openxmlformats-officedocument.customXmlProperties+xml"/>
  <Override PartName="/customXml/itemProps10.xml" ContentType="application/vnd.openxmlformats-officedocument.customXmlProperties+xml"/>
  <Override PartName="/customXml/itemProps1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8" r:id="rId12"/>
    <p:sldMasterId id="2147483710" r:id="rId13"/>
    <p:sldMasterId id="2147483746" r:id="rId14"/>
    <p:sldMasterId id="2147483722" r:id="rId15"/>
    <p:sldMasterId id="2147483734" r:id="rId16"/>
  </p:sldMasterIdLst>
  <p:notesMasterIdLst>
    <p:notesMasterId r:id="rId41"/>
  </p:notesMasterIdLst>
  <p:handoutMasterIdLst>
    <p:handoutMasterId r:id="rId42"/>
  </p:handoutMasterIdLst>
  <p:sldIdLst>
    <p:sldId id="508" r:id="rId17"/>
    <p:sldId id="552" r:id="rId18"/>
    <p:sldId id="535" r:id="rId19"/>
    <p:sldId id="416" r:id="rId20"/>
    <p:sldId id="491" r:id="rId21"/>
    <p:sldId id="501" r:id="rId22"/>
    <p:sldId id="543" r:id="rId23"/>
    <p:sldId id="496" r:id="rId24"/>
    <p:sldId id="539" r:id="rId25"/>
    <p:sldId id="540" r:id="rId26"/>
    <p:sldId id="541" r:id="rId27"/>
    <p:sldId id="542" r:id="rId28"/>
    <p:sldId id="516" r:id="rId29"/>
    <p:sldId id="517" r:id="rId30"/>
    <p:sldId id="518" r:id="rId31"/>
    <p:sldId id="551" r:id="rId32"/>
    <p:sldId id="544" r:id="rId33"/>
    <p:sldId id="545" r:id="rId34"/>
    <p:sldId id="546" r:id="rId35"/>
    <p:sldId id="547" r:id="rId36"/>
    <p:sldId id="555" r:id="rId37"/>
    <p:sldId id="548" r:id="rId38"/>
    <p:sldId id="553" r:id="rId39"/>
    <p:sldId id="538" r:id="rId4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PA" initials="E" lastIdx="40" clrIdx="0"/>
  <p:cmAuthor id="7" name="Stanton, Alexandria" initials="SA" lastIdx="4" clrIdx="7">
    <p:extLst>
      <p:ext uri="{19B8F6BF-5375-455C-9EA6-DF929625EA0E}">
        <p15:presenceInfo xmlns:p15="http://schemas.microsoft.com/office/powerpoint/2012/main" userId="S-1-5-21-1339303556-449845944-1601390327-439671" providerId="AD"/>
      </p:ext>
    </p:extLst>
  </p:cmAuthor>
  <p:cmAuthor id="1" name=" " initials="MSOffice" lastIdx="25" clrIdx="1"/>
  <p:cmAuthor id="8" name="Moss, Kenneth" initials="MK" lastIdx="5" clrIdx="8">
    <p:extLst>
      <p:ext uri="{19B8F6BF-5375-455C-9EA6-DF929625EA0E}">
        <p15:presenceInfo xmlns:p15="http://schemas.microsoft.com/office/powerpoint/2012/main" userId="S-1-5-21-1339303556-449845944-1601390327-148032" providerId="AD"/>
      </p:ext>
    </p:extLst>
  </p:cmAuthor>
  <p:cmAuthor id="2" name="GBattelle" initials="G" lastIdx="11" clrIdx="2"/>
  <p:cmAuthor id="9" name="Gallagher, Jeffrey" initials="GJ" lastIdx="7" clrIdx="9">
    <p:extLst>
      <p:ext uri="{19B8F6BF-5375-455C-9EA6-DF929625EA0E}">
        <p15:presenceInfo xmlns:p15="http://schemas.microsoft.com/office/powerpoint/2012/main" userId="S-1-5-21-1339303556-449845944-1601390327-190233" providerId="AD"/>
      </p:ext>
    </p:extLst>
  </p:cmAuthor>
  <p:cmAuthor id="3" name="Adam Carpenter" initials="ATC" lastIdx="1" clrIdx="3"/>
  <p:cmAuthor id="4" name="Karen Hoffman" initials="KH" lastIdx="15" clrIdx="4"/>
  <p:cmAuthor id="5" name="C Thompson" initials="CT" lastIdx="7" clrIdx="5"/>
  <p:cmAuthor id="6" name="Christina Thompson" initials="CT" lastIdx="2" clrIdx="6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B832"/>
    <a:srgbClr val="0066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419" autoAdjust="0"/>
    <p:restoredTop sz="99588" autoAdjust="0"/>
  </p:normalViewPr>
  <p:slideViewPr>
    <p:cSldViewPr>
      <p:cViewPr varScale="1">
        <p:scale>
          <a:sx n="71" d="100"/>
          <a:sy n="71" d="100"/>
        </p:scale>
        <p:origin x="49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5088"/>
    </p:cViewPr>
  </p:sorterViewPr>
  <p:notesViewPr>
    <p:cSldViewPr>
      <p:cViewPr>
        <p:scale>
          <a:sx n="66" d="100"/>
          <a:sy n="66" d="100"/>
        </p:scale>
        <p:origin x="2340" y="55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Master" Target="slideMasters/slideMaster2.xml"/><Relationship Id="rId18" Type="http://schemas.openxmlformats.org/officeDocument/2006/relationships/slide" Target="slides/slide2.xml"/><Relationship Id="rId26" Type="http://schemas.openxmlformats.org/officeDocument/2006/relationships/slide" Target="slides/slide10.xml"/><Relationship Id="rId39" Type="http://schemas.openxmlformats.org/officeDocument/2006/relationships/slide" Target="slides/slide23.xml"/><Relationship Id="rId3" Type="http://schemas.openxmlformats.org/officeDocument/2006/relationships/customXml" Target="../customXml/item3.xml"/><Relationship Id="rId21" Type="http://schemas.openxmlformats.org/officeDocument/2006/relationships/slide" Target="slides/slide5.xml"/><Relationship Id="rId34" Type="http://schemas.openxmlformats.org/officeDocument/2006/relationships/slide" Target="slides/slide18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slideMaster" Target="slideMasters/slideMaster1.xml"/><Relationship Id="rId17" Type="http://schemas.openxmlformats.org/officeDocument/2006/relationships/slide" Target="slides/slide1.xml"/><Relationship Id="rId25" Type="http://schemas.openxmlformats.org/officeDocument/2006/relationships/slide" Target="slides/slide9.xml"/><Relationship Id="rId33" Type="http://schemas.openxmlformats.org/officeDocument/2006/relationships/slide" Target="slides/slide17.xml"/><Relationship Id="rId38" Type="http://schemas.openxmlformats.org/officeDocument/2006/relationships/slide" Target="slides/slide22.xml"/><Relationship Id="rId46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Master" Target="slideMasters/slideMaster5.xml"/><Relationship Id="rId20" Type="http://schemas.openxmlformats.org/officeDocument/2006/relationships/slide" Target="slides/slide4.xml"/><Relationship Id="rId29" Type="http://schemas.openxmlformats.org/officeDocument/2006/relationships/slide" Target="slides/slide13.xml"/><Relationship Id="rId41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customXml" Target="../customXml/item11.xml"/><Relationship Id="rId24" Type="http://schemas.openxmlformats.org/officeDocument/2006/relationships/slide" Target="slides/slide8.xml"/><Relationship Id="rId32" Type="http://schemas.openxmlformats.org/officeDocument/2006/relationships/slide" Target="slides/slide16.xml"/><Relationship Id="rId37" Type="http://schemas.openxmlformats.org/officeDocument/2006/relationships/slide" Target="slides/slide21.xml"/><Relationship Id="rId40" Type="http://schemas.openxmlformats.org/officeDocument/2006/relationships/slide" Target="slides/slide24.xml"/><Relationship Id="rId45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Master" Target="slideMasters/slideMaster4.xml"/><Relationship Id="rId23" Type="http://schemas.openxmlformats.org/officeDocument/2006/relationships/slide" Target="slides/slide7.xml"/><Relationship Id="rId28" Type="http://schemas.openxmlformats.org/officeDocument/2006/relationships/slide" Target="slides/slide12.xml"/><Relationship Id="rId36" Type="http://schemas.openxmlformats.org/officeDocument/2006/relationships/slide" Target="slides/slide20.xml"/><Relationship Id="rId10" Type="http://schemas.openxmlformats.org/officeDocument/2006/relationships/customXml" Target="../customXml/item10.xml"/><Relationship Id="rId19" Type="http://schemas.openxmlformats.org/officeDocument/2006/relationships/slide" Target="slides/slide3.xml"/><Relationship Id="rId31" Type="http://schemas.openxmlformats.org/officeDocument/2006/relationships/slide" Target="slides/slide15.xml"/><Relationship Id="rId44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customXml" Target="../customXml/item9.xml"/><Relationship Id="rId14" Type="http://schemas.openxmlformats.org/officeDocument/2006/relationships/slideMaster" Target="slideMasters/slideMaster3.xml"/><Relationship Id="rId22" Type="http://schemas.openxmlformats.org/officeDocument/2006/relationships/slide" Target="slides/slide6.xml"/><Relationship Id="rId27" Type="http://schemas.openxmlformats.org/officeDocument/2006/relationships/slide" Target="slides/slide11.xml"/><Relationship Id="rId30" Type="http://schemas.openxmlformats.org/officeDocument/2006/relationships/slide" Target="slides/slide14.xml"/><Relationship Id="rId35" Type="http://schemas.openxmlformats.org/officeDocument/2006/relationships/slide" Target="slides/slide19.xml"/><Relationship Id="rId43" Type="http://schemas.openxmlformats.org/officeDocument/2006/relationships/commentAuthors" Target="commentAuthors.xml"/><Relationship Id="rId48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CD4BED-0ABE-8644-A1A9-A5CAAEB4F3FE}" type="doc">
      <dgm:prSet loTypeId="urn:microsoft.com/office/officeart/2005/8/layout/radial4" loCatId="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BB958FA8-69C4-7C4F-8DC9-12C44E648ABE}">
      <dgm:prSet phldrT="[Text]" custT="1"/>
      <dgm:spPr/>
      <dgm:t>
        <a:bodyPr/>
        <a:lstStyle/>
        <a:p>
          <a:r>
            <a:rPr lang="en-US" sz="1400" dirty="0"/>
            <a:t>PMN Submission and identified conditions of use</a:t>
          </a:r>
        </a:p>
      </dgm:t>
    </dgm:pt>
    <dgm:pt modelId="{0AF5EF74-8E34-4149-A0D9-C92AF4897B22}" type="parTrans" cxnId="{FE7D1567-ED66-A143-87E4-1177A6C6E388}">
      <dgm:prSet/>
      <dgm:spPr/>
      <dgm:t>
        <a:bodyPr/>
        <a:lstStyle/>
        <a:p>
          <a:endParaRPr lang="en-US"/>
        </a:p>
      </dgm:t>
    </dgm:pt>
    <dgm:pt modelId="{00D9DCF6-AC6A-B142-A6D8-B0F5265DEB08}" type="sibTrans" cxnId="{FE7D1567-ED66-A143-87E4-1177A6C6E388}">
      <dgm:prSet/>
      <dgm:spPr/>
      <dgm:t>
        <a:bodyPr/>
        <a:lstStyle/>
        <a:p>
          <a:endParaRPr lang="en-US"/>
        </a:p>
      </dgm:t>
    </dgm:pt>
    <dgm:pt modelId="{76D12939-4ADE-2247-A8F8-4A6A79CECDAA}">
      <dgm:prSet phldrT="[Text]"/>
      <dgm:spPr/>
      <dgm:t>
        <a:bodyPr/>
        <a:lstStyle/>
        <a:p>
          <a:r>
            <a:rPr lang="en-US"/>
            <a:t>Assessment of production, processing (formulation), and uses</a:t>
          </a:r>
        </a:p>
      </dgm:t>
    </dgm:pt>
    <dgm:pt modelId="{73BEB574-865B-4E4E-BA77-C7F6019FDC01}" type="parTrans" cxnId="{C720444A-5A3C-AF4A-8763-DC4E832451D7}">
      <dgm:prSet/>
      <dgm:spPr/>
      <dgm:t>
        <a:bodyPr/>
        <a:lstStyle/>
        <a:p>
          <a:endParaRPr lang="en-US"/>
        </a:p>
      </dgm:t>
    </dgm:pt>
    <dgm:pt modelId="{2014A4D6-EBBD-B84D-9E01-FB5FAE99150D}" type="sibTrans" cxnId="{C720444A-5A3C-AF4A-8763-DC4E832451D7}">
      <dgm:prSet/>
      <dgm:spPr/>
      <dgm:t>
        <a:bodyPr/>
        <a:lstStyle/>
        <a:p>
          <a:endParaRPr lang="en-US"/>
        </a:p>
      </dgm:t>
    </dgm:pt>
    <dgm:pt modelId="{7032AFF6-4C71-9545-953E-C9544199454D}">
      <dgm:prSet phldrT="[Text]"/>
      <dgm:spPr/>
      <dgm:t>
        <a:bodyPr/>
        <a:lstStyle/>
        <a:p>
          <a:endParaRPr lang="en-US"/>
        </a:p>
      </dgm:t>
    </dgm:pt>
    <dgm:pt modelId="{DE6C0C5C-E33E-0A44-ABCA-FF546E548174}" type="parTrans" cxnId="{F675BF4F-446F-DD42-BD8E-5A5B3D10C454}">
      <dgm:prSet/>
      <dgm:spPr/>
      <dgm:t>
        <a:bodyPr/>
        <a:lstStyle/>
        <a:p>
          <a:endParaRPr lang="en-US"/>
        </a:p>
      </dgm:t>
    </dgm:pt>
    <dgm:pt modelId="{3B4E74D4-2D19-D64A-A82E-BB98FB600245}" type="sibTrans" cxnId="{F675BF4F-446F-DD42-BD8E-5A5B3D10C454}">
      <dgm:prSet/>
      <dgm:spPr/>
      <dgm:t>
        <a:bodyPr/>
        <a:lstStyle/>
        <a:p>
          <a:endParaRPr lang="en-US"/>
        </a:p>
      </dgm:t>
    </dgm:pt>
    <dgm:pt modelId="{BEAE1866-FF7A-5A4F-9BF5-AE86DABF1C94}">
      <dgm:prSet phldrT="[Text]"/>
      <dgm:spPr/>
      <dgm:t>
        <a:bodyPr/>
        <a:lstStyle/>
        <a:p>
          <a:endParaRPr lang="en-US"/>
        </a:p>
      </dgm:t>
    </dgm:pt>
    <dgm:pt modelId="{3BAAEEA7-0698-914C-A3E9-B18E594C576C}" type="parTrans" cxnId="{E450D9CE-13CE-BD42-94E5-3FBD9B819910}">
      <dgm:prSet/>
      <dgm:spPr/>
      <dgm:t>
        <a:bodyPr/>
        <a:lstStyle/>
        <a:p>
          <a:endParaRPr lang="en-US"/>
        </a:p>
      </dgm:t>
    </dgm:pt>
    <dgm:pt modelId="{9E13F97D-0C04-9942-9D7B-3409DEABBA02}" type="sibTrans" cxnId="{E450D9CE-13CE-BD42-94E5-3FBD9B819910}">
      <dgm:prSet/>
      <dgm:spPr/>
      <dgm:t>
        <a:bodyPr/>
        <a:lstStyle/>
        <a:p>
          <a:endParaRPr lang="en-US"/>
        </a:p>
      </dgm:t>
    </dgm:pt>
    <dgm:pt modelId="{DFBE6FC4-0779-0F4C-A3E4-0081F9D94D15}">
      <dgm:prSet phldrT="[Text]"/>
      <dgm:spPr/>
      <dgm:t>
        <a:bodyPr/>
        <a:lstStyle/>
        <a:p>
          <a:endParaRPr lang="en-US"/>
        </a:p>
      </dgm:t>
    </dgm:pt>
    <dgm:pt modelId="{49EAE041-2774-C444-A046-76DB0FE5FA7C}" type="parTrans" cxnId="{4D647E72-40A3-F74C-BDF5-90A71B8122CC}">
      <dgm:prSet/>
      <dgm:spPr/>
      <dgm:t>
        <a:bodyPr/>
        <a:lstStyle/>
        <a:p>
          <a:endParaRPr lang="en-US"/>
        </a:p>
      </dgm:t>
    </dgm:pt>
    <dgm:pt modelId="{76F899A4-72F1-5D48-92E2-3F194D87B02E}" type="sibTrans" cxnId="{4D647E72-40A3-F74C-BDF5-90A71B8122CC}">
      <dgm:prSet/>
      <dgm:spPr/>
      <dgm:t>
        <a:bodyPr/>
        <a:lstStyle/>
        <a:p>
          <a:endParaRPr lang="en-US"/>
        </a:p>
      </dgm:t>
    </dgm:pt>
    <dgm:pt modelId="{92F3A4AC-E136-B442-B189-735285212994}">
      <dgm:prSet phldrT="[Text]"/>
      <dgm:spPr/>
      <dgm:t>
        <a:bodyPr/>
        <a:lstStyle/>
        <a:p>
          <a:endParaRPr lang="en-US"/>
        </a:p>
      </dgm:t>
    </dgm:pt>
    <dgm:pt modelId="{DA29F537-69DD-214A-96DA-4C5568F4554D}" type="parTrans" cxnId="{2C77EC66-C732-6D4C-8A5B-715060DD807A}">
      <dgm:prSet/>
      <dgm:spPr/>
      <dgm:t>
        <a:bodyPr/>
        <a:lstStyle/>
        <a:p>
          <a:endParaRPr lang="en-US"/>
        </a:p>
      </dgm:t>
    </dgm:pt>
    <dgm:pt modelId="{1D5B9DC9-5EF8-2041-8586-5F001E8BED37}" type="sibTrans" cxnId="{2C77EC66-C732-6D4C-8A5B-715060DD807A}">
      <dgm:prSet/>
      <dgm:spPr/>
      <dgm:t>
        <a:bodyPr/>
        <a:lstStyle/>
        <a:p>
          <a:endParaRPr lang="en-US"/>
        </a:p>
      </dgm:t>
    </dgm:pt>
    <dgm:pt modelId="{D182AE65-3E64-F241-BCD4-247082C7B52B}">
      <dgm:prSet phldrT="[Text]"/>
      <dgm:spPr/>
      <dgm:t>
        <a:bodyPr/>
        <a:lstStyle/>
        <a:p>
          <a:r>
            <a:rPr lang="en-US"/>
            <a:t>Characterization</a:t>
          </a:r>
        </a:p>
      </dgm:t>
    </dgm:pt>
    <dgm:pt modelId="{3D72DA4E-6935-BB4A-AC25-1102C7B1570A}" type="parTrans" cxnId="{02E7EEC7-795E-6F4D-85A1-3F0E5E17DCAC}">
      <dgm:prSet/>
      <dgm:spPr/>
      <dgm:t>
        <a:bodyPr/>
        <a:lstStyle/>
        <a:p>
          <a:endParaRPr lang="en-US"/>
        </a:p>
      </dgm:t>
    </dgm:pt>
    <dgm:pt modelId="{84BAF0B1-8C8B-A444-95AF-21099C6EBA53}" type="sibTrans" cxnId="{02E7EEC7-795E-6F4D-85A1-3F0E5E17DCAC}">
      <dgm:prSet/>
      <dgm:spPr/>
      <dgm:t>
        <a:bodyPr/>
        <a:lstStyle/>
        <a:p>
          <a:endParaRPr lang="en-US"/>
        </a:p>
      </dgm:t>
    </dgm:pt>
    <dgm:pt modelId="{4B1084EA-46AE-8948-AB02-5428D13176ED}">
      <dgm:prSet phldrT="[Text]"/>
      <dgm:spPr/>
      <dgm:t>
        <a:bodyPr/>
        <a:lstStyle/>
        <a:p>
          <a:r>
            <a:rPr lang="en-US"/>
            <a:t>Worker exposure</a:t>
          </a:r>
        </a:p>
      </dgm:t>
    </dgm:pt>
    <dgm:pt modelId="{4068D796-3A03-B743-ACF5-63D787B3DC3A}" type="parTrans" cxnId="{785B8172-3ECA-4F4C-9976-5678C5994F9B}">
      <dgm:prSet/>
      <dgm:spPr/>
      <dgm:t>
        <a:bodyPr/>
        <a:lstStyle/>
        <a:p>
          <a:endParaRPr lang="en-US"/>
        </a:p>
      </dgm:t>
    </dgm:pt>
    <dgm:pt modelId="{2E2CCF4D-994E-E445-A1DD-A1EDD837C42C}" type="sibTrans" cxnId="{785B8172-3ECA-4F4C-9976-5678C5994F9B}">
      <dgm:prSet/>
      <dgm:spPr/>
      <dgm:t>
        <a:bodyPr/>
        <a:lstStyle/>
        <a:p>
          <a:endParaRPr lang="en-US"/>
        </a:p>
      </dgm:t>
    </dgm:pt>
    <dgm:pt modelId="{9A190447-7522-2B4F-A9F3-396617861D05}">
      <dgm:prSet phldrT="[Text]"/>
      <dgm:spPr/>
      <dgm:t>
        <a:bodyPr/>
        <a:lstStyle/>
        <a:p>
          <a:r>
            <a:rPr lang="en-US" b="0" i="0" dirty="0"/>
            <a:t>Consumer exposure</a:t>
          </a:r>
        </a:p>
      </dgm:t>
    </dgm:pt>
    <dgm:pt modelId="{110BEB47-3FD6-2749-B85E-D3A43EE4EBE9}" type="parTrans" cxnId="{14CCC724-BD6A-8E43-8FD6-A164CA1F354B}">
      <dgm:prSet/>
      <dgm:spPr/>
      <dgm:t>
        <a:bodyPr/>
        <a:lstStyle/>
        <a:p>
          <a:endParaRPr lang="en-US"/>
        </a:p>
      </dgm:t>
    </dgm:pt>
    <dgm:pt modelId="{8179FEDA-638A-E242-9252-F278B7B84F64}" type="sibTrans" cxnId="{14CCC724-BD6A-8E43-8FD6-A164CA1F354B}">
      <dgm:prSet/>
      <dgm:spPr/>
      <dgm:t>
        <a:bodyPr/>
        <a:lstStyle/>
        <a:p>
          <a:endParaRPr lang="en-US"/>
        </a:p>
      </dgm:t>
    </dgm:pt>
    <dgm:pt modelId="{814613BB-8E25-6446-B1E4-C6FFA06F2464}">
      <dgm:prSet phldrT="[Text]"/>
      <dgm:spPr/>
      <dgm:t>
        <a:bodyPr/>
        <a:lstStyle/>
        <a:p>
          <a:r>
            <a:rPr lang="en-US"/>
            <a:t>Environmental exposure</a:t>
          </a:r>
        </a:p>
      </dgm:t>
    </dgm:pt>
    <dgm:pt modelId="{5AD577CE-F565-6547-A314-2F5171418F55}" type="parTrans" cxnId="{4273CE56-7185-1944-AA9C-7B52A4082C55}">
      <dgm:prSet/>
      <dgm:spPr/>
      <dgm:t>
        <a:bodyPr/>
        <a:lstStyle/>
        <a:p>
          <a:endParaRPr lang="en-US"/>
        </a:p>
      </dgm:t>
    </dgm:pt>
    <dgm:pt modelId="{223C23B6-024D-7143-BC7E-73C7DDC19038}" type="sibTrans" cxnId="{4273CE56-7185-1944-AA9C-7B52A4082C55}">
      <dgm:prSet/>
      <dgm:spPr/>
      <dgm:t>
        <a:bodyPr/>
        <a:lstStyle/>
        <a:p>
          <a:endParaRPr lang="en-US"/>
        </a:p>
      </dgm:t>
    </dgm:pt>
    <dgm:pt modelId="{28298A19-B6B3-6847-BD18-7BF6889445DA}">
      <dgm:prSet phldrT="[Text]"/>
      <dgm:spPr/>
      <dgm:t>
        <a:bodyPr/>
        <a:lstStyle/>
        <a:p>
          <a:r>
            <a:rPr lang="en-US"/>
            <a:t>General population exposure</a:t>
          </a:r>
        </a:p>
      </dgm:t>
    </dgm:pt>
    <dgm:pt modelId="{B20DEB65-31F7-8A48-9CC2-C50ECC6709A0}" type="parTrans" cxnId="{E0F6DC9F-A57F-CC44-B128-0C17B1C4A5B8}">
      <dgm:prSet/>
      <dgm:spPr/>
      <dgm:t>
        <a:bodyPr/>
        <a:lstStyle/>
        <a:p>
          <a:endParaRPr lang="en-US"/>
        </a:p>
      </dgm:t>
    </dgm:pt>
    <dgm:pt modelId="{A184E185-C2DE-5C40-B58F-305745C8DE70}" type="sibTrans" cxnId="{E0F6DC9F-A57F-CC44-B128-0C17B1C4A5B8}">
      <dgm:prSet/>
      <dgm:spPr/>
      <dgm:t>
        <a:bodyPr/>
        <a:lstStyle/>
        <a:p>
          <a:endParaRPr lang="en-US"/>
        </a:p>
      </dgm:t>
    </dgm:pt>
    <dgm:pt modelId="{05564A71-3189-034E-A067-28C50B2030F5}">
      <dgm:prSet phldrT="[Text]"/>
      <dgm:spPr/>
      <dgm:t>
        <a:bodyPr/>
        <a:lstStyle/>
        <a:p>
          <a:r>
            <a:rPr lang="en-US"/>
            <a:t>Releases  to air and water, disposal</a:t>
          </a:r>
        </a:p>
      </dgm:t>
    </dgm:pt>
    <dgm:pt modelId="{08E4E8F3-7193-0740-BCAE-C5CBB895FE76}" type="parTrans" cxnId="{A821482F-8C65-174C-BBA8-3073B52AF74A}">
      <dgm:prSet/>
      <dgm:spPr/>
      <dgm:t>
        <a:bodyPr/>
        <a:lstStyle/>
        <a:p>
          <a:endParaRPr lang="en-US"/>
        </a:p>
      </dgm:t>
    </dgm:pt>
    <dgm:pt modelId="{2D9CCBA8-4EE2-5448-9841-E2E4D486CC5C}" type="sibTrans" cxnId="{A821482F-8C65-174C-BBA8-3073B52AF74A}">
      <dgm:prSet/>
      <dgm:spPr/>
      <dgm:t>
        <a:bodyPr/>
        <a:lstStyle/>
        <a:p>
          <a:endParaRPr lang="en-US"/>
        </a:p>
      </dgm:t>
    </dgm:pt>
    <dgm:pt modelId="{B6E93A95-EFEA-D74F-B970-AAC1C7FF183B}" type="pres">
      <dgm:prSet presAssocID="{50CD4BED-0ABE-8644-A1A9-A5CAAEB4F3FE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E7020BBE-D22F-B443-B538-5773FB29A07D}" type="pres">
      <dgm:prSet presAssocID="{BB958FA8-69C4-7C4F-8DC9-12C44E648ABE}" presName="centerShape" presStyleLbl="node0" presStyleIdx="0" presStyleCnt="1"/>
      <dgm:spPr/>
    </dgm:pt>
    <dgm:pt modelId="{BF8862C7-EABB-2447-A8FC-271F7D4B36D2}" type="pres">
      <dgm:prSet presAssocID="{3D72DA4E-6935-BB4A-AC25-1102C7B1570A}" presName="parTrans" presStyleLbl="bgSibTrans2D1" presStyleIdx="0" presStyleCnt="7"/>
      <dgm:spPr/>
    </dgm:pt>
    <dgm:pt modelId="{73061D7E-5C06-904B-AA13-11D182F87060}" type="pres">
      <dgm:prSet presAssocID="{D182AE65-3E64-F241-BCD4-247082C7B52B}" presName="node" presStyleLbl="node1" presStyleIdx="0" presStyleCnt="7">
        <dgm:presLayoutVars>
          <dgm:bulletEnabled val="1"/>
        </dgm:presLayoutVars>
      </dgm:prSet>
      <dgm:spPr/>
    </dgm:pt>
    <dgm:pt modelId="{8F2A2540-C6D7-BB46-A33A-644B0A377F8B}" type="pres">
      <dgm:prSet presAssocID="{73BEB574-865B-4E4E-BA77-C7F6019FDC01}" presName="parTrans" presStyleLbl="bgSibTrans2D1" presStyleIdx="1" presStyleCnt="7"/>
      <dgm:spPr/>
    </dgm:pt>
    <dgm:pt modelId="{EF04928A-1F00-9C41-8EB7-FE828EADCFC7}" type="pres">
      <dgm:prSet presAssocID="{76D12939-4ADE-2247-A8F8-4A6A79CECDAA}" presName="node" presStyleLbl="node1" presStyleIdx="1" presStyleCnt="7">
        <dgm:presLayoutVars>
          <dgm:bulletEnabled val="1"/>
        </dgm:presLayoutVars>
      </dgm:prSet>
      <dgm:spPr/>
    </dgm:pt>
    <dgm:pt modelId="{C0E278F1-8EAD-7D4C-BC46-438B361E1B0D}" type="pres">
      <dgm:prSet presAssocID="{4068D796-3A03-B743-ACF5-63D787B3DC3A}" presName="parTrans" presStyleLbl="bgSibTrans2D1" presStyleIdx="2" presStyleCnt="7"/>
      <dgm:spPr/>
    </dgm:pt>
    <dgm:pt modelId="{39159BDB-D21C-424C-B5E0-D738421BD9D5}" type="pres">
      <dgm:prSet presAssocID="{4B1084EA-46AE-8948-AB02-5428D13176ED}" presName="node" presStyleLbl="node1" presStyleIdx="2" presStyleCnt="7">
        <dgm:presLayoutVars>
          <dgm:bulletEnabled val="1"/>
        </dgm:presLayoutVars>
      </dgm:prSet>
      <dgm:spPr/>
    </dgm:pt>
    <dgm:pt modelId="{6EA366E9-91B7-6844-AC7D-7721612FBF3F}" type="pres">
      <dgm:prSet presAssocID="{08E4E8F3-7193-0740-BCAE-C5CBB895FE76}" presName="parTrans" presStyleLbl="bgSibTrans2D1" presStyleIdx="3" presStyleCnt="7"/>
      <dgm:spPr/>
    </dgm:pt>
    <dgm:pt modelId="{CAE20BEE-BD5D-A448-BE30-F5A31F97B8D2}" type="pres">
      <dgm:prSet presAssocID="{05564A71-3189-034E-A067-28C50B2030F5}" presName="node" presStyleLbl="node1" presStyleIdx="3" presStyleCnt="7">
        <dgm:presLayoutVars>
          <dgm:bulletEnabled val="1"/>
        </dgm:presLayoutVars>
      </dgm:prSet>
      <dgm:spPr/>
    </dgm:pt>
    <dgm:pt modelId="{DED4E157-4708-E944-BF56-4B1FD04DCBDA}" type="pres">
      <dgm:prSet presAssocID="{5AD577CE-F565-6547-A314-2F5171418F55}" presName="parTrans" presStyleLbl="bgSibTrans2D1" presStyleIdx="4" presStyleCnt="7"/>
      <dgm:spPr/>
    </dgm:pt>
    <dgm:pt modelId="{70D49EB0-E2C1-B344-9AD1-DB56B811AC70}" type="pres">
      <dgm:prSet presAssocID="{814613BB-8E25-6446-B1E4-C6FFA06F2464}" presName="node" presStyleLbl="node1" presStyleIdx="4" presStyleCnt="7">
        <dgm:presLayoutVars>
          <dgm:bulletEnabled val="1"/>
        </dgm:presLayoutVars>
      </dgm:prSet>
      <dgm:spPr/>
    </dgm:pt>
    <dgm:pt modelId="{BF81C2DF-DE24-FF43-85F9-D3CA737B81FB}" type="pres">
      <dgm:prSet presAssocID="{B20DEB65-31F7-8A48-9CC2-C50ECC6709A0}" presName="parTrans" presStyleLbl="bgSibTrans2D1" presStyleIdx="5" presStyleCnt="7"/>
      <dgm:spPr/>
    </dgm:pt>
    <dgm:pt modelId="{4309142D-7FCE-8545-9C37-B9000495626A}" type="pres">
      <dgm:prSet presAssocID="{28298A19-B6B3-6847-BD18-7BF6889445DA}" presName="node" presStyleLbl="node1" presStyleIdx="5" presStyleCnt="7">
        <dgm:presLayoutVars>
          <dgm:bulletEnabled val="1"/>
        </dgm:presLayoutVars>
      </dgm:prSet>
      <dgm:spPr/>
    </dgm:pt>
    <dgm:pt modelId="{089154E3-833E-714C-BC5D-302D13E2DBA3}" type="pres">
      <dgm:prSet presAssocID="{110BEB47-3FD6-2749-B85E-D3A43EE4EBE9}" presName="parTrans" presStyleLbl="bgSibTrans2D1" presStyleIdx="6" presStyleCnt="7"/>
      <dgm:spPr/>
    </dgm:pt>
    <dgm:pt modelId="{35DA36B0-850F-0A45-A9F0-E8C24E44FC66}" type="pres">
      <dgm:prSet presAssocID="{9A190447-7522-2B4F-A9F3-396617861D05}" presName="node" presStyleLbl="node1" presStyleIdx="6" presStyleCnt="7">
        <dgm:presLayoutVars>
          <dgm:bulletEnabled val="1"/>
        </dgm:presLayoutVars>
      </dgm:prSet>
      <dgm:spPr/>
    </dgm:pt>
  </dgm:ptLst>
  <dgm:cxnLst>
    <dgm:cxn modelId="{A958AE0C-3F05-834A-9556-6BB92155B819}" type="presOf" srcId="{B20DEB65-31F7-8A48-9CC2-C50ECC6709A0}" destId="{BF81C2DF-DE24-FF43-85F9-D3CA737B81FB}" srcOrd="0" destOrd="0" presId="urn:microsoft.com/office/officeart/2005/8/layout/radial4"/>
    <dgm:cxn modelId="{E80C6215-9172-084B-8C64-8D13AB312CBF}" type="presOf" srcId="{4B1084EA-46AE-8948-AB02-5428D13176ED}" destId="{39159BDB-D21C-424C-B5E0-D738421BD9D5}" srcOrd="0" destOrd="0" presId="urn:microsoft.com/office/officeart/2005/8/layout/radial4"/>
    <dgm:cxn modelId="{75674D17-8EA6-124C-A735-B2E4A84F1B9D}" type="presOf" srcId="{08E4E8F3-7193-0740-BCAE-C5CBB895FE76}" destId="{6EA366E9-91B7-6844-AC7D-7721612FBF3F}" srcOrd="0" destOrd="0" presId="urn:microsoft.com/office/officeart/2005/8/layout/radial4"/>
    <dgm:cxn modelId="{41026A20-1C82-1B4E-B0C7-9C41A538A094}" type="presOf" srcId="{9A190447-7522-2B4F-A9F3-396617861D05}" destId="{35DA36B0-850F-0A45-A9F0-E8C24E44FC66}" srcOrd="0" destOrd="0" presId="urn:microsoft.com/office/officeart/2005/8/layout/radial4"/>
    <dgm:cxn modelId="{14CCC724-BD6A-8E43-8FD6-A164CA1F354B}" srcId="{BB958FA8-69C4-7C4F-8DC9-12C44E648ABE}" destId="{9A190447-7522-2B4F-A9F3-396617861D05}" srcOrd="6" destOrd="0" parTransId="{110BEB47-3FD6-2749-B85E-D3A43EE4EBE9}" sibTransId="{8179FEDA-638A-E242-9252-F278B7B84F64}"/>
    <dgm:cxn modelId="{A821482F-8C65-174C-BBA8-3073B52AF74A}" srcId="{BB958FA8-69C4-7C4F-8DC9-12C44E648ABE}" destId="{05564A71-3189-034E-A067-28C50B2030F5}" srcOrd="3" destOrd="0" parTransId="{08E4E8F3-7193-0740-BCAE-C5CBB895FE76}" sibTransId="{2D9CCBA8-4EE2-5448-9841-E2E4D486CC5C}"/>
    <dgm:cxn modelId="{4902E844-27A3-2446-A9B8-043DECFF1549}" type="presOf" srcId="{4068D796-3A03-B743-ACF5-63D787B3DC3A}" destId="{C0E278F1-8EAD-7D4C-BC46-438B361E1B0D}" srcOrd="0" destOrd="0" presId="urn:microsoft.com/office/officeart/2005/8/layout/radial4"/>
    <dgm:cxn modelId="{2C77EC66-C732-6D4C-8A5B-715060DD807A}" srcId="{DFBE6FC4-0779-0F4C-A3E4-0081F9D94D15}" destId="{92F3A4AC-E136-B442-B189-735285212994}" srcOrd="0" destOrd="0" parTransId="{DA29F537-69DD-214A-96DA-4C5568F4554D}" sibTransId="{1D5B9DC9-5EF8-2041-8586-5F001E8BED37}"/>
    <dgm:cxn modelId="{FE7D1567-ED66-A143-87E4-1177A6C6E388}" srcId="{50CD4BED-0ABE-8644-A1A9-A5CAAEB4F3FE}" destId="{BB958FA8-69C4-7C4F-8DC9-12C44E648ABE}" srcOrd="0" destOrd="0" parTransId="{0AF5EF74-8E34-4149-A0D9-C92AF4897B22}" sibTransId="{00D9DCF6-AC6A-B142-A6D8-B0F5265DEB08}"/>
    <dgm:cxn modelId="{C720444A-5A3C-AF4A-8763-DC4E832451D7}" srcId="{BB958FA8-69C4-7C4F-8DC9-12C44E648ABE}" destId="{76D12939-4ADE-2247-A8F8-4A6A79CECDAA}" srcOrd="1" destOrd="0" parTransId="{73BEB574-865B-4E4E-BA77-C7F6019FDC01}" sibTransId="{2014A4D6-EBBD-B84D-9E01-FB5FAE99150D}"/>
    <dgm:cxn modelId="{78FF074B-F690-4F49-A88F-F06855998C7E}" type="presOf" srcId="{05564A71-3189-034E-A067-28C50B2030F5}" destId="{CAE20BEE-BD5D-A448-BE30-F5A31F97B8D2}" srcOrd="0" destOrd="0" presId="urn:microsoft.com/office/officeart/2005/8/layout/radial4"/>
    <dgm:cxn modelId="{F675BF4F-446F-DD42-BD8E-5A5B3D10C454}" srcId="{50CD4BED-0ABE-8644-A1A9-A5CAAEB4F3FE}" destId="{7032AFF6-4C71-9545-953E-C9544199454D}" srcOrd="1" destOrd="0" parTransId="{DE6C0C5C-E33E-0A44-ABCA-FF546E548174}" sibTransId="{3B4E74D4-2D19-D64A-A82E-BB98FB600245}"/>
    <dgm:cxn modelId="{5FAAF351-0A67-B04D-BF6E-DDBCFBC58224}" type="presOf" srcId="{28298A19-B6B3-6847-BD18-7BF6889445DA}" destId="{4309142D-7FCE-8545-9C37-B9000495626A}" srcOrd="0" destOrd="0" presId="urn:microsoft.com/office/officeart/2005/8/layout/radial4"/>
    <dgm:cxn modelId="{4D647E72-40A3-F74C-BDF5-90A71B8122CC}" srcId="{50CD4BED-0ABE-8644-A1A9-A5CAAEB4F3FE}" destId="{DFBE6FC4-0779-0F4C-A3E4-0081F9D94D15}" srcOrd="2" destOrd="0" parTransId="{49EAE041-2774-C444-A046-76DB0FE5FA7C}" sibTransId="{76F899A4-72F1-5D48-92E2-3F194D87B02E}"/>
    <dgm:cxn modelId="{785B8172-3ECA-4F4C-9976-5678C5994F9B}" srcId="{BB958FA8-69C4-7C4F-8DC9-12C44E648ABE}" destId="{4B1084EA-46AE-8948-AB02-5428D13176ED}" srcOrd="2" destOrd="0" parTransId="{4068D796-3A03-B743-ACF5-63D787B3DC3A}" sibTransId="{2E2CCF4D-994E-E445-A1DD-A1EDD837C42C}"/>
    <dgm:cxn modelId="{98291653-4116-5646-9AF3-655D851C1303}" type="presOf" srcId="{D182AE65-3E64-F241-BCD4-247082C7B52B}" destId="{73061D7E-5C06-904B-AA13-11D182F87060}" srcOrd="0" destOrd="0" presId="urn:microsoft.com/office/officeart/2005/8/layout/radial4"/>
    <dgm:cxn modelId="{4273CE56-7185-1944-AA9C-7B52A4082C55}" srcId="{BB958FA8-69C4-7C4F-8DC9-12C44E648ABE}" destId="{814613BB-8E25-6446-B1E4-C6FFA06F2464}" srcOrd="4" destOrd="0" parTransId="{5AD577CE-F565-6547-A314-2F5171418F55}" sibTransId="{223C23B6-024D-7143-BC7E-73C7DDC19038}"/>
    <dgm:cxn modelId="{A671918C-A31A-6745-86DC-14C02C88DFEC}" type="presOf" srcId="{50CD4BED-0ABE-8644-A1A9-A5CAAEB4F3FE}" destId="{B6E93A95-EFEA-D74F-B970-AAC1C7FF183B}" srcOrd="0" destOrd="0" presId="urn:microsoft.com/office/officeart/2005/8/layout/radial4"/>
    <dgm:cxn modelId="{5807388E-8DB8-0344-876F-DD3348690643}" type="presOf" srcId="{814613BB-8E25-6446-B1E4-C6FFA06F2464}" destId="{70D49EB0-E2C1-B344-9AD1-DB56B811AC70}" srcOrd="0" destOrd="0" presId="urn:microsoft.com/office/officeart/2005/8/layout/radial4"/>
    <dgm:cxn modelId="{3C694E97-650F-854F-A56A-D9AEEEF6DE43}" type="presOf" srcId="{110BEB47-3FD6-2749-B85E-D3A43EE4EBE9}" destId="{089154E3-833E-714C-BC5D-302D13E2DBA3}" srcOrd="0" destOrd="0" presId="urn:microsoft.com/office/officeart/2005/8/layout/radial4"/>
    <dgm:cxn modelId="{E0F6DC9F-A57F-CC44-B128-0C17B1C4A5B8}" srcId="{BB958FA8-69C4-7C4F-8DC9-12C44E648ABE}" destId="{28298A19-B6B3-6847-BD18-7BF6889445DA}" srcOrd="5" destOrd="0" parTransId="{B20DEB65-31F7-8A48-9CC2-C50ECC6709A0}" sibTransId="{A184E185-C2DE-5C40-B58F-305745C8DE70}"/>
    <dgm:cxn modelId="{B53E0AB2-5106-9742-8FDA-4D9B5A43A90E}" type="presOf" srcId="{3D72DA4E-6935-BB4A-AC25-1102C7B1570A}" destId="{BF8862C7-EABB-2447-A8FC-271F7D4B36D2}" srcOrd="0" destOrd="0" presId="urn:microsoft.com/office/officeart/2005/8/layout/radial4"/>
    <dgm:cxn modelId="{BF34ABBA-B348-8646-8270-333CA07B815C}" type="presOf" srcId="{5AD577CE-F565-6547-A314-2F5171418F55}" destId="{DED4E157-4708-E944-BF56-4B1FD04DCBDA}" srcOrd="0" destOrd="0" presId="urn:microsoft.com/office/officeart/2005/8/layout/radial4"/>
    <dgm:cxn modelId="{02E7EEC7-795E-6F4D-85A1-3F0E5E17DCAC}" srcId="{BB958FA8-69C4-7C4F-8DC9-12C44E648ABE}" destId="{D182AE65-3E64-F241-BCD4-247082C7B52B}" srcOrd="0" destOrd="0" parTransId="{3D72DA4E-6935-BB4A-AC25-1102C7B1570A}" sibTransId="{84BAF0B1-8C8B-A444-95AF-21099C6EBA53}"/>
    <dgm:cxn modelId="{E450D9CE-13CE-BD42-94E5-3FBD9B819910}" srcId="{7032AFF6-4C71-9545-953E-C9544199454D}" destId="{BEAE1866-FF7A-5A4F-9BF5-AE86DABF1C94}" srcOrd="0" destOrd="0" parTransId="{3BAAEEA7-0698-914C-A3E9-B18E594C576C}" sibTransId="{9E13F97D-0C04-9942-9D7B-3409DEABBA02}"/>
    <dgm:cxn modelId="{02F4E2DF-6114-FE4B-939F-8CE59A34923B}" type="presOf" srcId="{BB958FA8-69C4-7C4F-8DC9-12C44E648ABE}" destId="{E7020BBE-D22F-B443-B538-5773FB29A07D}" srcOrd="0" destOrd="0" presId="urn:microsoft.com/office/officeart/2005/8/layout/radial4"/>
    <dgm:cxn modelId="{1B5DDDE8-A273-4B42-AC62-12953767A824}" type="presOf" srcId="{76D12939-4ADE-2247-A8F8-4A6A79CECDAA}" destId="{EF04928A-1F00-9C41-8EB7-FE828EADCFC7}" srcOrd="0" destOrd="0" presId="urn:microsoft.com/office/officeart/2005/8/layout/radial4"/>
    <dgm:cxn modelId="{152385F8-58AF-C946-BCBE-68EE780F2DAD}" type="presOf" srcId="{73BEB574-865B-4E4E-BA77-C7F6019FDC01}" destId="{8F2A2540-C6D7-BB46-A33A-644B0A377F8B}" srcOrd="0" destOrd="0" presId="urn:microsoft.com/office/officeart/2005/8/layout/radial4"/>
    <dgm:cxn modelId="{C4CDA072-9C54-9D4E-B84E-9A874810F0D3}" type="presParOf" srcId="{B6E93A95-EFEA-D74F-B970-AAC1C7FF183B}" destId="{E7020BBE-D22F-B443-B538-5773FB29A07D}" srcOrd="0" destOrd="0" presId="urn:microsoft.com/office/officeart/2005/8/layout/radial4"/>
    <dgm:cxn modelId="{6887CB98-AC38-3A4A-B184-38546AFE2569}" type="presParOf" srcId="{B6E93A95-EFEA-D74F-B970-AAC1C7FF183B}" destId="{BF8862C7-EABB-2447-A8FC-271F7D4B36D2}" srcOrd="1" destOrd="0" presId="urn:microsoft.com/office/officeart/2005/8/layout/radial4"/>
    <dgm:cxn modelId="{50408255-83D8-E94B-B53C-56E30FF05D8A}" type="presParOf" srcId="{B6E93A95-EFEA-D74F-B970-AAC1C7FF183B}" destId="{73061D7E-5C06-904B-AA13-11D182F87060}" srcOrd="2" destOrd="0" presId="urn:microsoft.com/office/officeart/2005/8/layout/radial4"/>
    <dgm:cxn modelId="{C90012DD-D973-0643-A8B6-68F4CAB2E53E}" type="presParOf" srcId="{B6E93A95-EFEA-D74F-B970-AAC1C7FF183B}" destId="{8F2A2540-C6D7-BB46-A33A-644B0A377F8B}" srcOrd="3" destOrd="0" presId="urn:microsoft.com/office/officeart/2005/8/layout/radial4"/>
    <dgm:cxn modelId="{926EF28F-D084-4245-BA60-696296FF4E7D}" type="presParOf" srcId="{B6E93A95-EFEA-D74F-B970-AAC1C7FF183B}" destId="{EF04928A-1F00-9C41-8EB7-FE828EADCFC7}" srcOrd="4" destOrd="0" presId="urn:microsoft.com/office/officeart/2005/8/layout/radial4"/>
    <dgm:cxn modelId="{62935D92-FB3D-AD43-8DD8-6ECAB151FF2D}" type="presParOf" srcId="{B6E93A95-EFEA-D74F-B970-AAC1C7FF183B}" destId="{C0E278F1-8EAD-7D4C-BC46-438B361E1B0D}" srcOrd="5" destOrd="0" presId="urn:microsoft.com/office/officeart/2005/8/layout/radial4"/>
    <dgm:cxn modelId="{6029F2C1-2252-8947-94B4-21F1321D05D0}" type="presParOf" srcId="{B6E93A95-EFEA-D74F-B970-AAC1C7FF183B}" destId="{39159BDB-D21C-424C-B5E0-D738421BD9D5}" srcOrd="6" destOrd="0" presId="urn:microsoft.com/office/officeart/2005/8/layout/radial4"/>
    <dgm:cxn modelId="{6A23B2CB-FA8A-9B4A-8058-17FAD239DDB5}" type="presParOf" srcId="{B6E93A95-EFEA-D74F-B970-AAC1C7FF183B}" destId="{6EA366E9-91B7-6844-AC7D-7721612FBF3F}" srcOrd="7" destOrd="0" presId="urn:microsoft.com/office/officeart/2005/8/layout/radial4"/>
    <dgm:cxn modelId="{0A0ED7B6-05BE-B548-8F21-431594FB6371}" type="presParOf" srcId="{B6E93A95-EFEA-D74F-B970-AAC1C7FF183B}" destId="{CAE20BEE-BD5D-A448-BE30-F5A31F97B8D2}" srcOrd="8" destOrd="0" presId="urn:microsoft.com/office/officeart/2005/8/layout/radial4"/>
    <dgm:cxn modelId="{A2A870B4-59B5-F642-8886-ED71B48536BA}" type="presParOf" srcId="{B6E93A95-EFEA-D74F-B970-AAC1C7FF183B}" destId="{DED4E157-4708-E944-BF56-4B1FD04DCBDA}" srcOrd="9" destOrd="0" presId="urn:microsoft.com/office/officeart/2005/8/layout/radial4"/>
    <dgm:cxn modelId="{A81BE0B8-CA5C-1544-BC3B-033E29E759C5}" type="presParOf" srcId="{B6E93A95-EFEA-D74F-B970-AAC1C7FF183B}" destId="{70D49EB0-E2C1-B344-9AD1-DB56B811AC70}" srcOrd="10" destOrd="0" presId="urn:microsoft.com/office/officeart/2005/8/layout/radial4"/>
    <dgm:cxn modelId="{495021C2-0F8F-E742-BDB1-274CABD24365}" type="presParOf" srcId="{B6E93A95-EFEA-D74F-B970-AAC1C7FF183B}" destId="{BF81C2DF-DE24-FF43-85F9-D3CA737B81FB}" srcOrd="11" destOrd="0" presId="urn:microsoft.com/office/officeart/2005/8/layout/radial4"/>
    <dgm:cxn modelId="{47ABA70B-4D01-914C-805D-3C2C8DD8C5F4}" type="presParOf" srcId="{B6E93A95-EFEA-D74F-B970-AAC1C7FF183B}" destId="{4309142D-7FCE-8545-9C37-B9000495626A}" srcOrd="12" destOrd="0" presId="urn:microsoft.com/office/officeart/2005/8/layout/radial4"/>
    <dgm:cxn modelId="{FE50DD01-3BA7-1346-BE90-A5A7337772B4}" type="presParOf" srcId="{B6E93A95-EFEA-D74F-B970-AAC1C7FF183B}" destId="{089154E3-833E-714C-BC5D-302D13E2DBA3}" srcOrd="13" destOrd="0" presId="urn:microsoft.com/office/officeart/2005/8/layout/radial4"/>
    <dgm:cxn modelId="{6A4F5884-D72B-2747-9EA8-203763DE7987}" type="presParOf" srcId="{B6E93A95-EFEA-D74F-B970-AAC1C7FF183B}" destId="{35DA36B0-850F-0A45-A9F0-E8C24E44FC66}" srcOrd="1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9B278A-89B6-4231-8FA5-91EE3D721B6A}" type="doc">
      <dgm:prSet loTypeId="urn:microsoft.com/office/officeart/2005/8/layout/hList6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11A2CD4D-E35B-4DB3-B8BB-C2BD3493E286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Presents An Unreasonable Risk</a:t>
          </a:r>
        </a:p>
      </dgm:t>
    </dgm:pt>
    <dgm:pt modelId="{D4F1D331-0F53-4936-AF5C-52C7E8F97841}" type="parTrans" cxnId="{07A25165-68FA-4D98-A7D1-25909CE1FB78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E38928A-45BC-4182-B502-8DA6AD44EA39}" type="sibTrans" cxnId="{07A25165-68FA-4D98-A7D1-25909CE1FB78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6B9ADB3-5F43-4C45-9D2E-F48EF32D1CC6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Insufficient Information and May Present An Unreasonable Risk</a:t>
          </a:r>
        </a:p>
      </dgm:t>
    </dgm:pt>
    <dgm:pt modelId="{CDCABB6E-CA8A-4C80-92AD-BBACC9D6E32A}" type="parTrans" cxnId="{E1850F60-E3CF-4963-9699-9759134ADA7F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B198D75-02BE-4708-90F2-4C89DC46B063}" type="sibTrans" cxnId="{E1850F60-E3CF-4963-9699-9759134ADA7F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6ABC546-887F-4B68-804E-457B827D6011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Chemical Substance Produced In Substantial Quantities</a:t>
          </a:r>
        </a:p>
      </dgm:t>
    </dgm:pt>
    <dgm:pt modelId="{350C4767-180D-44B6-982E-D341981B3FA0}" type="parTrans" cxnId="{20CA32D9-94FB-4EF6-8AE0-46CF7281FCF8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5F7C33-EFA8-44A2-A9C0-E4FC8444CB27}" type="sibTrans" cxnId="{20CA32D9-94FB-4EF6-8AE0-46CF7281FCF8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EE59DA9-C3C4-8149-B569-1E729ECDF8E6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Insufficient Information to Make A Reasoned Evaluation</a:t>
          </a:r>
        </a:p>
      </dgm:t>
    </dgm:pt>
    <dgm:pt modelId="{2718B138-BB44-D947-A8CB-B7713EC5C7A5}" type="parTrans" cxnId="{7C203A1B-3670-D54A-9922-DBCC491C558A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144C5C2-C334-1C4C-A460-8CD0C969FC4D}" type="sibTrans" cxnId="{7C203A1B-3670-D54A-9922-DBCC491C558A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27FEE9E-E97A-D140-9E2B-EA7D1B50CB4D}">
      <dgm:prSet custT="1"/>
      <dgm:spPr>
        <a:solidFill>
          <a:schemeClr val="bg1">
            <a:lumMod val="75000"/>
          </a:schemeClr>
        </a:solidFill>
      </dgm:spPr>
      <dgm:t>
        <a:bodyPr/>
        <a:lstStyle/>
        <a:p>
          <a:r>
            <a:rPr lang="en-US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Not Likely To Present An Unreasonable Risk </a:t>
          </a:r>
        </a:p>
      </dgm:t>
    </dgm:pt>
    <dgm:pt modelId="{3D2BFC61-1D5D-144C-83A0-DC00994F2EF7}" type="parTrans" cxnId="{DE1FCC86-039D-1B41-A375-0DC3EFAA61D9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D872FA-44CA-CB4E-A950-574F0549FA7D}" type="sibTrans" cxnId="{DE1FCC86-039D-1B41-A375-0DC3EFAA61D9}">
      <dgm:prSet/>
      <dgm:spPr/>
      <dgm:t>
        <a:bodyPr/>
        <a:lstStyle/>
        <a:p>
          <a:endParaRPr lang="en-US" sz="1600" b="1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0520CF1-4909-459F-ACC2-74B51458CEDF}" type="pres">
      <dgm:prSet presAssocID="{0E9B278A-89B6-4231-8FA5-91EE3D721B6A}" presName="Name0" presStyleCnt="0">
        <dgm:presLayoutVars>
          <dgm:dir/>
          <dgm:resizeHandles val="exact"/>
        </dgm:presLayoutVars>
      </dgm:prSet>
      <dgm:spPr/>
    </dgm:pt>
    <dgm:pt modelId="{E4D204A7-E030-4D91-A5F6-725F514CD105}" type="pres">
      <dgm:prSet presAssocID="{11A2CD4D-E35B-4DB3-B8BB-C2BD3493E286}" presName="node" presStyleLbl="node1" presStyleIdx="0" presStyleCnt="5" custLinFactNeighborX="-3800" custLinFactNeighborY="0">
        <dgm:presLayoutVars>
          <dgm:bulletEnabled val="1"/>
        </dgm:presLayoutVars>
      </dgm:prSet>
      <dgm:spPr/>
    </dgm:pt>
    <dgm:pt modelId="{32A29C2C-03A5-4BFA-9A2C-6E6CB3629732}" type="pres">
      <dgm:prSet presAssocID="{EE38928A-45BC-4182-B502-8DA6AD44EA39}" presName="sibTrans" presStyleCnt="0"/>
      <dgm:spPr/>
    </dgm:pt>
    <dgm:pt modelId="{92F5114A-C348-40D4-A1E7-D7FC534AF6FC}" type="pres">
      <dgm:prSet presAssocID="{D6B9ADB3-5F43-4C45-9D2E-F48EF32D1CC6}" presName="node" presStyleLbl="node1" presStyleIdx="1" presStyleCnt="5">
        <dgm:presLayoutVars>
          <dgm:bulletEnabled val="1"/>
        </dgm:presLayoutVars>
      </dgm:prSet>
      <dgm:spPr/>
    </dgm:pt>
    <dgm:pt modelId="{CC2C1F72-E4C4-486A-B10D-FA246F52C7CA}" type="pres">
      <dgm:prSet presAssocID="{DB198D75-02BE-4708-90F2-4C89DC46B063}" presName="sibTrans" presStyleCnt="0"/>
      <dgm:spPr/>
    </dgm:pt>
    <dgm:pt modelId="{285465A0-3EB9-454F-9F57-EADCA49A6F50}" type="pres">
      <dgm:prSet presAssocID="{E6ABC546-887F-4B68-804E-457B827D6011}" presName="node" presStyleLbl="node1" presStyleIdx="2" presStyleCnt="5">
        <dgm:presLayoutVars>
          <dgm:bulletEnabled val="1"/>
        </dgm:presLayoutVars>
      </dgm:prSet>
      <dgm:spPr/>
    </dgm:pt>
    <dgm:pt modelId="{B0D6053F-1546-44FF-BC73-7252150EA16E}" type="pres">
      <dgm:prSet presAssocID="{715F7C33-EFA8-44A2-A9C0-E4FC8444CB27}" presName="sibTrans" presStyleCnt="0"/>
      <dgm:spPr/>
    </dgm:pt>
    <dgm:pt modelId="{A3C4D20A-8C80-B246-AC18-974E2EECE0CC}" type="pres">
      <dgm:prSet presAssocID="{DEE59DA9-C3C4-8149-B569-1E729ECDF8E6}" presName="node" presStyleLbl="node1" presStyleIdx="3" presStyleCnt="5">
        <dgm:presLayoutVars>
          <dgm:bulletEnabled val="1"/>
        </dgm:presLayoutVars>
      </dgm:prSet>
      <dgm:spPr/>
    </dgm:pt>
    <dgm:pt modelId="{D64C41EF-9042-074A-919E-D2B9FA4C1C23}" type="pres">
      <dgm:prSet presAssocID="{7144C5C2-C334-1C4C-A460-8CD0C969FC4D}" presName="sibTrans" presStyleCnt="0"/>
      <dgm:spPr/>
    </dgm:pt>
    <dgm:pt modelId="{A96110FD-830E-A64B-B282-8FCE041FAFD7}" type="pres">
      <dgm:prSet presAssocID="{427FEE9E-E97A-D140-9E2B-EA7D1B50CB4D}" presName="node" presStyleLbl="node1" presStyleIdx="4" presStyleCnt="5">
        <dgm:presLayoutVars>
          <dgm:bulletEnabled val="1"/>
        </dgm:presLayoutVars>
      </dgm:prSet>
      <dgm:spPr/>
    </dgm:pt>
  </dgm:ptLst>
  <dgm:cxnLst>
    <dgm:cxn modelId="{91583410-999E-4E0C-8105-58C19B93FB8A}" type="presOf" srcId="{D6B9ADB3-5F43-4C45-9D2E-F48EF32D1CC6}" destId="{92F5114A-C348-40D4-A1E7-D7FC534AF6FC}" srcOrd="0" destOrd="0" presId="urn:microsoft.com/office/officeart/2005/8/layout/hList6"/>
    <dgm:cxn modelId="{7C203A1B-3670-D54A-9922-DBCC491C558A}" srcId="{0E9B278A-89B6-4231-8FA5-91EE3D721B6A}" destId="{DEE59DA9-C3C4-8149-B569-1E729ECDF8E6}" srcOrd="3" destOrd="0" parTransId="{2718B138-BB44-D947-A8CB-B7713EC5C7A5}" sibTransId="{7144C5C2-C334-1C4C-A460-8CD0C969FC4D}"/>
    <dgm:cxn modelId="{E1850F60-E3CF-4963-9699-9759134ADA7F}" srcId="{0E9B278A-89B6-4231-8FA5-91EE3D721B6A}" destId="{D6B9ADB3-5F43-4C45-9D2E-F48EF32D1CC6}" srcOrd="1" destOrd="0" parTransId="{CDCABB6E-CA8A-4C80-92AD-BBACC9D6E32A}" sibTransId="{DB198D75-02BE-4708-90F2-4C89DC46B063}"/>
    <dgm:cxn modelId="{07A25165-68FA-4D98-A7D1-25909CE1FB78}" srcId="{0E9B278A-89B6-4231-8FA5-91EE3D721B6A}" destId="{11A2CD4D-E35B-4DB3-B8BB-C2BD3493E286}" srcOrd="0" destOrd="0" parTransId="{D4F1D331-0F53-4936-AF5C-52C7E8F97841}" sibTransId="{EE38928A-45BC-4182-B502-8DA6AD44EA39}"/>
    <dgm:cxn modelId="{E64E3571-5014-4E86-B47C-B62C2957D752}" type="presOf" srcId="{0E9B278A-89B6-4231-8FA5-91EE3D721B6A}" destId="{40520CF1-4909-459F-ACC2-74B51458CEDF}" srcOrd="0" destOrd="0" presId="urn:microsoft.com/office/officeart/2005/8/layout/hList6"/>
    <dgm:cxn modelId="{241FB67A-8159-D648-AECA-799F88059C27}" type="presOf" srcId="{DEE59DA9-C3C4-8149-B569-1E729ECDF8E6}" destId="{A3C4D20A-8C80-B246-AC18-974E2EECE0CC}" srcOrd="0" destOrd="0" presId="urn:microsoft.com/office/officeart/2005/8/layout/hList6"/>
    <dgm:cxn modelId="{BF43337C-588B-4786-9CA5-4F20EC09032D}" type="presOf" srcId="{11A2CD4D-E35B-4DB3-B8BB-C2BD3493E286}" destId="{E4D204A7-E030-4D91-A5F6-725F514CD105}" srcOrd="0" destOrd="0" presId="urn:microsoft.com/office/officeart/2005/8/layout/hList6"/>
    <dgm:cxn modelId="{DE1FCC86-039D-1B41-A375-0DC3EFAA61D9}" srcId="{0E9B278A-89B6-4231-8FA5-91EE3D721B6A}" destId="{427FEE9E-E97A-D140-9E2B-EA7D1B50CB4D}" srcOrd="4" destOrd="0" parTransId="{3D2BFC61-1D5D-144C-83A0-DC00994F2EF7}" sibTransId="{A5D872FA-44CA-CB4E-A950-574F0549FA7D}"/>
    <dgm:cxn modelId="{6525C796-A030-47DE-B53F-572DFF67A996}" type="presOf" srcId="{E6ABC546-887F-4B68-804E-457B827D6011}" destId="{285465A0-3EB9-454F-9F57-EADCA49A6F50}" srcOrd="0" destOrd="0" presId="urn:microsoft.com/office/officeart/2005/8/layout/hList6"/>
    <dgm:cxn modelId="{C939409C-3645-3844-8BED-BE024ABDB5A7}" type="presOf" srcId="{427FEE9E-E97A-D140-9E2B-EA7D1B50CB4D}" destId="{A96110FD-830E-A64B-B282-8FCE041FAFD7}" srcOrd="0" destOrd="0" presId="urn:microsoft.com/office/officeart/2005/8/layout/hList6"/>
    <dgm:cxn modelId="{20CA32D9-94FB-4EF6-8AE0-46CF7281FCF8}" srcId="{0E9B278A-89B6-4231-8FA5-91EE3D721B6A}" destId="{E6ABC546-887F-4B68-804E-457B827D6011}" srcOrd="2" destOrd="0" parTransId="{350C4767-180D-44B6-982E-D341981B3FA0}" sibTransId="{715F7C33-EFA8-44A2-A9C0-E4FC8444CB27}"/>
    <dgm:cxn modelId="{A4957981-D2C7-474E-B8DF-D13588EDE846}" type="presParOf" srcId="{40520CF1-4909-459F-ACC2-74B51458CEDF}" destId="{E4D204A7-E030-4D91-A5F6-725F514CD105}" srcOrd="0" destOrd="0" presId="urn:microsoft.com/office/officeart/2005/8/layout/hList6"/>
    <dgm:cxn modelId="{A469CFFB-C996-4B8C-8E7B-3CEF3DB032B4}" type="presParOf" srcId="{40520CF1-4909-459F-ACC2-74B51458CEDF}" destId="{32A29C2C-03A5-4BFA-9A2C-6E6CB3629732}" srcOrd="1" destOrd="0" presId="urn:microsoft.com/office/officeart/2005/8/layout/hList6"/>
    <dgm:cxn modelId="{B2D98ABA-344E-4ACD-9CB1-0AA45D28B3C4}" type="presParOf" srcId="{40520CF1-4909-459F-ACC2-74B51458CEDF}" destId="{92F5114A-C348-40D4-A1E7-D7FC534AF6FC}" srcOrd="2" destOrd="0" presId="urn:microsoft.com/office/officeart/2005/8/layout/hList6"/>
    <dgm:cxn modelId="{A30ADE1C-CA21-4C7D-B98A-7793159B5030}" type="presParOf" srcId="{40520CF1-4909-459F-ACC2-74B51458CEDF}" destId="{CC2C1F72-E4C4-486A-B10D-FA246F52C7CA}" srcOrd="3" destOrd="0" presId="urn:microsoft.com/office/officeart/2005/8/layout/hList6"/>
    <dgm:cxn modelId="{47E47092-B61E-4C3A-BCBE-D4483669D164}" type="presParOf" srcId="{40520CF1-4909-459F-ACC2-74B51458CEDF}" destId="{285465A0-3EB9-454F-9F57-EADCA49A6F50}" srcOrd="4" destOrd="0" presId="urn:microsoft.com/office/officeart/2005/8/layout/hList6"/>
    <dgm:cxn modelId="{150C66CE-538D-2C49-B3A0-40C0F2B08F71}" type="presParOf" srcId="{40520CF1-4909-459F-ACC2-74B51458CEDF}" destId="{B0D6053F-1546-44FF-BC73-7252150EA16E}" srcOrd="5" destOrd="0" presId="urn:microsoft.com/office/officeart/2005/8/layout/hList6"/>
    <dgm:cxn modelId="{16B0BC3E-4E20-4441-8421-4360CA38AE30}" type="presParOf" srcId="{40520CF1-4909-459F-ACC2-74B51458CEDF}" destId="{A3C4D20A-8C80-B246-AC18-974E2EECE0CC}" srcOrd="6" destOrd="0" presId="urn:microsoft.com/office/officeart/2005/8/layout/hList6"/>
    <dgm:cxn modelId="{C2BCF156-260D-B94D-B74F-100ACC0F0327}" type="presParOf" srcId="{40520CF1-4909-459F-ACC2-74B51458CEDF}" destId="{D64C41EF-9042-074A-919E-D2B9FA4C1C23}" srcOrd="7" destOrd="0" presId="urn:microsoft.com/office/officeart/2005/8/layout/hList6"/>
    <dgm:cxn modelId="{E317BE6E-1560-3549-A948-0E403E6452ED}" type="presParOf" srcId="{40520CF1-4909-459F-ACC2-74B51458CEDF}" destId="{A96110FD-830E-A64B-B282-8FCE041FAFD7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A96A65-8B61-F84B-A3C1-DDF480311E58}" type="doc">
      <dgm:prSet loTypeId="urn:microsoft.com/office/officeart/2008/layout/HorizontalMultiLevelHierarchy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A5AA20-A844-A645-921E-7B34AE7E0497}">
      <dgm:prSet phldrT="[Text]"/>
      <dgm:spPr/>
      <dgm:t>
        <a:bodyPr/>
        <a:lstStyle/>
        <a:p>
          <a:r>
            <a:rPr lang="en-US"/>
            <a:t>Disposition</a:t>
          </a:r>
        </a:p>
      </dgm:t>
    </dgm:pt>
    <dgm:pt modelId="{116105A1-7CC4-324D-8336-C04A860FFEE9}" type="parTrans" cxnId="{9BBCF94D-499D-4245-9F11-A6414AB6DE4E}">
      <dgm:prSet/>
      <dgm:spPr/>
      <dgm:t>
        <a:bodyPr/>
        <a:lstStyle/>
        <a:p>
          <a:endParaRPr lang="en-US"/>
        </a:p>
      </dgm:t>
    </dgm:pt>
    <dgm:pt modelId="{19F20F74-81AF-DD48-BC7D-5E48D7595DF4}" type="sibTrans" cxnId="{9BBCF94D-499D-4245-9F11-A6414AB6DE4E}">
      <dgm:prSet/>
      <dgm:spPr/>
      <dgm:t>
        <a:bodyPr/>
        <a:lstStyle/>
        <a:p>
          <a:endParaRPr lang="en-US"/>
        </a:p>
      </dgm:t>
    </dgm:pt>
    <dgm:pt modelId="{7DC13FB8-3334-0341-B98A-2763081097F3}">
      <dgm:prSet phldrT="[Text]"/>
      <dgm:spPr/>
      <dgm:t>
        <a:bodyPr/>
        <a:lstStyle/>
        <a:p>
          <a:r>
            <a:rPr lang="en-US" dirty="0"/>
            <a:t>Engineering controls</a:t>
          </a:r>
        </a:p>
        <a:p>
          <a:r>
            <a:rPr lang="en-US" dirty="0"/>
            <a:t>PPE (gloves, respirator –APF 50) </a:t>
          </a:r>
        </a:p>
        <a:p>
          <a:r>
            <a:rPr lang="en-US" dirty="0"/>
            <a:t>or Exposure Limit</a:t>
          </a:r>
        </a:p>
      </dgm:t>
    </dgm:pt>
    <dgm:pt modelId="{16149407-6E88-5746-97AC-99DC22B1E527}" type="parTrans" cxnId="{4B843690-F3FF-4B49-A6DC-DD6F10DA9DB0}">
      <dgm:prSet/>
      <dgm:spPr/>
      <dgm:t>
        <a:bodyPr/>
        <a:lstStyle/>
        <a:p>
          <a:endParaRPr lang="en-US"/>
        </a:p>
      </dgm:t>
    </dgm:pt>
    <dgm:pt modelId="{8085581A-FFDB-8148-AECE-96EEDE8CF433}" type="sibTrans" cxnId="{4B843690-F3FF-4B49-A6DC-DD6F10DA9DB0}">
      <dgm:prSet/>
      <dgm:spPr/>
      <dgm:t>
        <a:bodyPr/>
        <a:lstStyle/>
        <a:p>
          <a:endParaRPr lang="en-US"/>
        </a:p>
      </dgm:t>
    </dgm:pt>
    <dgm:pt modelId="{60561F23-F1A1-874D-B354-CDDE1E4D654D}">
      <dgm:prSet phldrT="[Text]"/>
      <dgm:spPr/>
      <dgm:t>
        <a:bodyPr/>
        <a:lstStyle/>
        <a:p>
          <a:r>
            <a:rPr lang="en-US"/>
            <a:t>No new use prior to notification</a:t>
          </a:r>
        </a:p>
      </dgm:t>
    </dgm:pt>
    <dgm:pt modelId="{C282D236-B947-CB4D-9DC4-510206921D44}" type="parTrans" cxnId="{C0EB3B8D-2171-7442-ABBA-496B371C69EE}">
      <dgm:prSet/>
      <dgm:spPr/>
      <dgm:t>
        <a:bodyPr/>
        <a:lstStyle/>
        <a:p>
          <a:endParaRPr lang="en-US"/>
        </a:p>
      </dgm:t>
    </dgm:pt>
    <dgm:pt modelId="{B599D830-A0AB-EE42-AB5E-F38642F0F5B0}" type="sibTrans" cxnId="{C0EB3B8D-2171-7442-ABBA-496B371C69EE}">
      <dgm:prSet/>
      <dgm:spPr/>
      <dgm:t>
        <a:bodyPr/>
        <a:lstStyle/>
        <a:p>
          <a:endParaRPr lang="en-US"/>
        </a:p>
      </dgm:t>
    </dgm:pt>
    <dgm:pt modelId="{0E25A053-1ADC-2542-B8EE-5A03A9C7E142}">
      <dgm:prSet phldrT="[Text]"/>
      <dgm:spPr/>
      <dgm:t>
        <a:bodyPr/>
        <a:lstStyle/>
        <a:p>
          <a:r>
            <a:rPr lang="en-US" dirty="0"/>
            <a:t>Very limited to no release to the environment</a:t>
          </a:r>
        </a:p>
      </dgm:t>
    </dgm:pt>
    <dgm:pt modelId="{4DE1AD12-A950-7946-A1D0-C8C628B10F5B}" type="parTrans" cxnId="{65538B15-5A18-3742-8029-DC59E5202FC1}">
      <dgm:prSet/>
      <dgm:spPr/>
      <dgm:t>
        <a:bodyPr/>
        <a:lstStyle/>
        <a:p>
          <a:endParaRPr lang="en-US"/>
        </a:p>
      </dgm:t>
    </dgm:pt>
    <dgm:pt modelId="{B53B2704-FCA5-924D-B553-C950F83B6B1B}" type="sibTrans" cxnId="{65538B15-5A18-3742-8029-DC59E5202FC1}">
      <dgm:prSet/>
      <dgm:spPr/>
      <dgm:t>
        <a:bodyPr/>
        <a:lstStyle/>
        <a:p>
          <a:endParaRPr lang="en-US"/>
        </a:p>
      </dgm:t>
    </dgm:pt>
    <dgm:pt modelId="{73534D9B-5955-9E4B-B07D-E4145A9F0891}">
      <dgm:prSet phldrT="[Text]"/>
      <dgm:spPr/>
      <dgm:t>
        <a:bodyPr/>
        <a:lstStyle/>
        <a:p>
          <a:r>
            <a:rPr lang="en-US" dirty="0"/>
            <a:t>Limits on types of consumer uses</a:t>
          </a:r>
        </a:p>
      </dgm:t>
    </dgm:pt>
    <dgm:pt modelId="{78C2BC14-6371-F748-BD3E-B02E6423EE00}" type="parTrans" cxnId="{BF865DE7-33AC-F244-B6B9-206BE2ECE84E}">
      <dgm:prSet/>
      <dgm:spPr/>
      <dgm:t>
        <a:bodyPr/>
        <a:lstStyle/>
        <a:p>
          <a:endParaRPr lang="en-US"/>
        </a:p>
      </dgm:t>
    </dgm:pt>
    <dgm:pt modelId="{F7F87748-E9E4-B543-9A8B-2F2C82060ACC}" type="sibTrans" cxnId="{BF865DE7-33AC-F244-B6B9-206BE2ECE84E}">
      <dgm:prSet/>
      <dgm:spPr/>
      <dgm:t>
        <a:bodyPr/>
        <a:lstStyle/>
        <a:p>
          <a:endParaRPr lang="en-US"/>
        </a:p>
      </dgm:t>
    </dgm:pt>
    <dgm:pt modelId="{24E11DB8-9D88-CA47-AB9C-42FD01738F53}">
      <dgm:prSet phldrT="[Text]"/>
      <dgm:spPr/>
      <dgm:t>
        <a:bodyPr/>
        <a:lstStyle/>
        <a:p>
          <a:r>
            <a:rPr lang="en-US" dirty="0"/>
            <a:t>Testing </a:t>
          </a:r>
        </a:p>
      </dgm:t>
    </dgm:pt>
    <dgm:pt modelId="{2DEE1559-E3AD-414D-9A9C-900A295EFE25}" type="parTrans" cxnId="{E7BCDB9E-FE30-AC4A-8C1E-15F9C179336F}">
      <dgm:prSet/>
      <dgm:spPr/>
      <dgm:t>
        <a:bodyPr/>
        <a:lstStyle/>
        <a:p>
          <a:endParaRPr lang="en-US"/>
        </a:p>
      </dgm:t>
    </dgm:pt>
    <dgm:pt modelId="{3E110917-CECB-3747-92D8-065FA8238B41}" type="sibTrans" cxnId="{E7BCDB9E-FE30-AC4A-8C1E-15F9C179336F}">
      <dgm:prSet/>
      <dgm:spPr/>
      <dgm:t>
        <a:bodyPr/>
        <a:lstStyle/>
        <a:p>
          <a:endParaRPr lang="en-US"/>
        </a:p>
      </dgm:t>
    </dgm:pt>
    <dgm:pt modelId="{BFF2FAD7-14BF-3C47-90E1-94CD06CC95AD}" type="pres">
      <dgm:prSet presAssocID="{39A96A65-8B61-F84B-A3C1-DDF480311E5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8B19060-2003-7742-A16B-5AB1040217AA}" type="pres">
      <dgm:prSet presAssocID="{59A5AA20-A844-A645-921E-7B34AE7E0497}" presName="root1" presStyleCnt="0"/>
      <dgm:spPr/>
    </dgm:pt>
    <dgm:pt modelId="{4FAD133B-805A-114C-8E83-334DB7EF598D}" type="pres">
      <dgm:prSet presAssocID="{59A5AA20-A844-A645-921E-7B34AE7E0497}" presName="LevelOneTextNode" presStyleLbl="node0" presStyleIdx="0" presStyleCnt="1">
        <dgm:presLayoutVars>
          <dgm:chPref val="3"/>
        </dgm:presLayoutVars>
      </dgm:prSet>
      <dgm:spPr/>
    </dgm:pt>
    <dgm:pt modelId="{EBF7E467-3FFE-A847-BBDB-3451C0B1A817}" type="pres">
      <dgm:prSet presAssocID="{59A5AA20-A844-A645-921E-7B34AE7E0497}" presName="level2hierChild" presStyleCnt="0"/>
      <dgm:spPr/>
    </dgm:pt>
    <dgm:pt modelId="{3336E822-1FCB-F643-8B6B-3F35D32BA7FC}" type="pres">
      <dgm:prSet presAssocID="{16149407-6E88-5746-97AC-99DC22B1E527}" presName="conn2-1" presStyleLbl="parChTrans1D2" presStyleIdx="0" presStyleCnt="5"/>
      <dgm:spPr/>
    </dgm:pt>
    <dgm:pt modelId="{40A99B55-9E05-534B-BCAF-DD9C60D43184}" type="pres">
      <dgm:prSet presAssocID="{16149407-6E88-5746-97AC-99DC22B1E527}" presName="connTx" presStyleLbl="parChTrans1D2" presStyleIdx="0" presStyleCnt="5"/>
      <dgm:spPr/>
    </dgm:pt>
    <dgm:pt modelId="{F1B71BE2-6791-E846-8457-1266D2F65F10}" type="pres">
      <dgm:prSet presAssocID="{7DC13FB8-3334-0341-B98A-2763081097F3}" presName="root2" presStyleCnt="0"/>
      <dgm:spPr/>
    </dgm:pt>
    <dgm:pt modelId="{866B579A-7128-3543-95B6-9D1009D3F5F0}" type="pres">
      <dgm:prSet presAssocID="{7DC13FB8-3334-0341-B98A-2763081097F3}" presName="LevelTwoTextNode" presStyleLbl="node2" presStyleIdx="0" presStyleCnt="5">
        <dgm:presLayoutVars>
          <dgm:chPref val="3"/>
        </dgm:presLayoutVars>
      </dgm:prSet>
      <dgm:spPr/>
    </dgm:pt>
    <dgm:pt modelId="{329C2FB3-FF25-2441-B74C-F8A8B429196D}" type="pres">
      <dgm:prSet presAssocID="{7DC13FB8-3334-0341-B98A-2763081097F3}" presName="level3hierChild" presStyleCnt="0"/>
      <dgm:spPr/>
    </dgm:pt>
    <dgm:pt modelId="{249C8025-6F70-DB48-BF88-019B73F89208}" type="pres">
      <dgm:prSet presAssocID="{C282D236-B947-CB4D-9DC4-510206921D44}" presName="conn2-1" presStyleLbl="parChTrans1D2" presStyleIdx="1" presStyleCnt="5"/>
      <dgm:spPr/>
    </dgm:pt>
    <dgm:pt modelId="{03DA9A00-E486-0843-A158-9E4C117FB690}" type="pres">
      <dgm:prSet presAssocID="{C282D236-B947-CB4D-9DC4-510206921D44}" presName="connTx" presStyleLbl="parChTrans1D2" presStyleIdx="1" presStyleCnt="5"/>
      <dgm:spPr/>
    </dgm:pt>
    <dgm:pt modelId="{6EF33FFC-3541-304B-8626-CCBF9F908CC5}" type="pres">
      <dgm:prSet presAssocID="{60561F23-F1A1-874D-B354-CDDE1E4D654D}" presName="root2" presStyleCnt="0"/>
      <dgm:spPr/>
    </dgm:pt>
    <dgm:pt modelId="{7D0F6676-C12B-D94A-9A4F-587383CD934D}" type="pres">
      <dgm:prSet presAssocID="{60561F23-F1A1-874D-B354-CDDE1E4D654D}" presName="LevelTwoTextNode" presStyleLbl="node2" presStyleIdx="1" presStyleCnt="5">
        <dgm:presLayoutVars>
          <dgm:chPref val="3"/>
        </dgm:presLayoutVars>
      </dgm:prSet>
      <dgm:spPr/>
    </dgm:pt>
    <dgm:pt modelId="{4E8BA62C-1F80-034E-9EA5-5142A54FEF28}" type="pres">
      <dgm:prSet presAssocID="{60561F23-F1A1-874D-B354-CDDE1E4D654D}" presName="level3hierChild" presStyleCnt="0"/>
      <dgm:spPr/>
    </dgm:pt>
    <dgm:pt modelId="{7B87AA54-A409-214E-B16B-C210DB730798}" type="pres">
      <dgm:prSet presAssocID="{4DE1AD12-A950-7946-A1D0-C8C628B10F5B}" presName="conn2-1" presStyleLbl="parChTrans1D2" presStyleIdx="2" presStyleCnt="5"/>
      <dgm:spPr/>
    </dgm:pt>
    <dgm:pt modelId="{6A6F41EC-52AC-1147-A8F8-2A7035999852}" type="pres">
      <dgm:prSet presAssocID="{4DE1AD12-A950-7946-A1D0-C8C628B10F5B}" presName="connTx" presStyleLbl="parChTrans1D2" presStyleIdx="2" presStyleCnt="5"/>
      <dgm:spPr/>
    </dgm:pt>
    <dgm:pt modelId="{0E774AE9-EC22-2F4A-8B2D-8A7C78A5FCBB}" type="pres">
      <dgm:prSet presAssocID="{0E25A053-1ADC-2542-B8EE-5A03A9C7E142}" presName="root2" presStyleCnt="0"/>
      <dgm:spPr/>
    </dgm:pt>
    <dgm:pt modelId="{6C4BB8DF-6FDE-D744-9407-49E87A8E1B20}" type="pres">
      <dgm:prSet presAssocID="{0E25A053-1ADC-2542-B8EE-5A03A9C7E142}" presName="LevelTwoTextNode" presStyleLbl="node2" presStyleIdx="2" presStyleCnt="5">
        <dgm:presLayoutVars>
          <dgm:chPref val="3"/>
        </dgm:presLayoutVars>
      </dgm:prSet>
      <dgm:spPr/>
    </dgm:pt>
    <dgm:pt modelId="{C2F2034A-F114-E24C-92EC-46570BA0B850}" type="pres">
      <dgm:prSet presAssocID="{0E25A053-1ADC-2542-B8EE-5A03A9C7E142}" presName="level3hierChild" presStyleCnt="0"/>
      <dgm:spPr/>
    </dgm:pt>
    <dgm:pt modelId="{EE99B83B-4A0D-0A47-959C-2001562F5711}" type="pres">
      <dgm:prSet presAssocID="{78C2BC14-6371-F748-BD3E-B02E6423EE00}" presName="conn2-1" presStyleLbl="parChTrans1D2" presStyleIdx="3" presStyleCnt="5"/>
      <dgm:spPr/>
    </dgm:pt>
    <dgm:pt modelId="{DCB2AAB0-583C-9C47-B080-7087006DA0BC}" type="pres">
      <dgm:prSet presAssocID="{78C2BC14-6371-F748-BD3E-B02E6423EE00}" presName="connTx" presStyleLbl="parChTrans1D2" presStyleIdx="3" presStyleCnt="5"/>
      <dgm:spPr/>
    </dgm:pt>
    <dgm:pt modelId="{B11B14B7-7DAA-5747-A5CB-1278455D6B19}" type="pres">
      <dgm:prSet presAssocID="{73534D9B-5955-9E4B-B07D-E4145A9F0891}" presName="root2" presStyleCnt="0"/>
      <dgm:spPr/>
    </dgm:pt>
    <dgm:pt modelId="{E83420A6-8A97-4244-AF8C-95EEB2D2B939}" type="pres">
      <dgm:prSet presAssocID="{73534D9B-5955-9E4B-B07D-E4145A9F0891}" presName="LevelTwoTextNode" presStyleLbl="node2" presStyleIdx="3" presStyleCnt="5">
        <dgm:presLayoutVars>
          <dgm:chPref val="3"/>
        </dgm:presLayoutVars>
      </dgm:prSet>
      <dgm:spPr/>
    </dgm:pt>
    <dgm:pt modelId="{4FD7DDF9-B400-C541-A0FB-E3F7FAE7C251}" type="pres">
      <dgm:prSet presAssocID="{73534D9B-5955-9E4B-B07D-E4145A9F0891}" presName="level3hierChild" presStyleCnt="0"/>
      <dgm:spPr/>
    </dgm:pt>
    <dgm:pt modelId="{DDD1615F-7BEC-7744-B98C-46919CF3F162}" type="pres">
      <dgm:prSet presAssocID="{2DEE1559-E3AD-414D-9A9C-900A295EFE25}" presName="conn2-1" presStyleLbl="parChTrans1D2" presStyleIdx="4" presStyleCnt="5"/>
      <dgm:spPr/>
    </dgm:pt>
    <dgm:pt modelId="{9CB849E2-910F-A847-9AEF-2CEE44590EF6}" type="pres">
      <dgm:prSet presAssocID="{2DEE1559-E3AD-414D-9A9C-900A295EFE25}" presName="connTx" presStyleLbl="parChTrans1D2" presStyleIdx="4" presStyleCnt="5"/>
      <dgm:spPr/>
    </dgm:pt>
    <dgm:pt modelId="{94A9E91A-6575-8947-A54A-C6DA313049ED}" type="pres">
      <dgm:prSet presAssocID="{24E11DB8-9D88-CA47-AB9C-42FD01738F53}" presName="root2" presStyleCnt="0"/>
      <dgm:spPr/>
    </dgm:pt>
    <dgm:pt modelId="{57A98F12-DFA8-3649-87C2-AB4BC7CA590D}" type="pres">
      <dgm:prSet presAssocID="{24E11DB8-9D88-CA47-AB9C-42FD01738F53}" presName="LevelTwoTextNode" presStyleLbl="node2" presStyleIdx="4" presStyleCnt="5">
        <dgm:presLayoutVars>
          <dgm:chPref val="3"/>
        </dgm:presLayoutVars>
      </dgm:prSet>
      <dgm:spPr/>
    </dgm:pt>
    <dgm:pt modelId="{F45A4587-A72A-8640-BF01-B71B0CA43E89}" type="pres">
      <dgm:prSet presAssocID="{24E11DB8-9D88-CA47-AB9C-42FD01738F53}" presName="level3hierChild" presStyleCnt="0"/>
      <dgm:spPr/>
    </dgm:pt>
  </dgm:ptLst>
  <dgm:cxnLst>
    <dgm:cxn modelId="{65538B15-5A18-3742-8029-DC59E5202FC1}" srcId="{59A5AA20-A844-A645-921E-7B34AE7E0497}" destId="{0E25A053-1ADC-2542-B8EE-5A03A9C7E142}" srcOrd="2" destOrd="0" parTransId="{4DE1AD12-A950-7946-A1D0-C8C628B10F5B}" sibTransId="{B53B2704-FCA5-924D-B553-C950F83B6B1B}"/>
    <dgm:cxn modelId="{5F7CC122-58F8-BE44-BC10-5FE4EB5651FC}" type="presOf" srcId="{2DEE1559-E3AD-414D-9A9C-900A295EFE25}" destId="{DDD1615F-7BEC-7744-B98C-46919CF3F162}" srcOrd="0" destOrd="0" presId="urn:microsoft.com/office/officeart/2008/layout/HorizontalMultiLevelHierarchy"/>
    <dgm:cxn modelId="{714E6428-354C-2745-8FF8-55484041F090}" type="presOf" srcId="{60561F23-F1A1-874D-B354-CDDE1E4D654D}" destId="{7D0F6676-C12B-D94A-9A4F-587383CD934D}" srcOrd="0" destOrd="0" presId="urn:microsoft.com/office/officeart/2008/layout/HorizontalMultiLevelHierarchy"/>
    <dgm:cxn modelId="{0CA4672B-5A19-8E42-9A57-73BF414D480B}" type="presOf" srcId="{16149407-6E88-5746-97AC-99DC22B1E527}" destId="{40A99B55-9E05-534B-BCAF-DD9C60D43184}" srcOrd="1" destOrd="0" presId="urn:microsoft.com/office/officeart/2008/layout/HorizontalMultiLevelHierarchy"/>
    <dgm:cxn modelId="{4CEA762C-9AF2-F343-81D2-4E9EB5E5F03B}" type="presOf" srcId="{C282D236-B947-CB4D-9DC4-510206921D44}" destId="{249C8025-6F70-DB48-BF88-019B73F89208}" srcOrd="0" destOrd="0" presId="urn:microsoft.com/office/officeart/2008/layout/HorizontalMultiLevelHierarchy"/>
    <dgm:cxn modelId="{139CA135-87A1-7443-8010-69721483F1E5}" type="presOf" srcId="{24E11DB8-9D88-CA47-AB9C-42FD01738F53}" destId="{57A98F12-DFA8-3649-87C2-AB4BC7CA590D}" srcOrd="0" destOrd="0" presId="urn:microsoft.com/office/officeart/2008/layout/HorizontalMultiLevelHierarchy"/>
    <dgm:cxn modelId="{6D002E5D-2150-5740-A62E-220BC31723EB}" type="presOf" srcId="{78C2BC14-6371-F748-BD3E-B02E6423EE00}" destId="{EE99B83B-4A0D-0A47-959C-2001562F5711}" srcOrd="0" destOrd="0" presId="urn:microsoft.com/office/officeart/2008/layout/HorizontalMultiLevelHierarchy"/>
    <dgm:cxn modelId="{9F4CB360-F964-B144-9230-70E2808320E5}" type="presOf" srcId="{39A96A65-8B61-F84B-A3C1-DDF480311E58}" destId="{BFF2FAD7-14BF-3C47-90E1-94CD06CC95AD}" srcOrd="0" destOrd="0" presId="urn:microsoft.com/office/officeart/2008/layout/HorizontalMultiLevelHierarchy"/>
    <dgm:cxn modelId="{1136D869-F8D9-CD41-9201-1CDB778B7DF5}" type="presOf" srcId="{7DC13FB8-3334-0341-B98A-2763081097F3}" destId="{866B579A-7128-3543-95B6-9D1009D3F5F0}" srcOrd="0" destOrd="0" presId="urn:microsoft.com/office/officeart/2008/layout/HorizontalMultiLevelHierarchy"/>
    <dgm:cxn modelId="{F187414D-DF01-7F46-BC12-F47374670EBC}" type="presOf" srcId="{16149407-6E88-5746-97AC-99DC22B1E527}" destId="{3336E822-1FCB-F643-8B6B-3F35D32BA7FC}" srcOrd="0" destOrd="0" presId="urn:microsoft.com/office/officeart/2008/layout/HorizontalMultiLevelHierarchy"/>
    <dgm:cxn modelId="{9BBCF94D-499D-4245-9F11-A6414AB6DE4E}" srcId="{39A96A65-8B61-F84B-A3C1-DDF480311E58}" destId="{59A5AA20-A844-A645-921E-7B34AE7E0497}" srcOrd="0" destOrd="0" parTransId="{116105A1-7CC4-324D-8336-C04A860FFEE9}" sibTransId="{19F20F74-81AF-DD48-BC7D-5E48D7595DF4}"/>
    <dgm:cxn modelId="{79D9B382-D30B-C14F-A71F-281A73F2F41F}" type="presOf" srcId="{73534D9B-5955-9E4B-B07D-E4145A9F0891}" destId="{E83420A6-8A97-4244-AF8C-95EEB2D2B939}" srcOrd="0" destOrd="0" presId="urn:microsoft.com/office/officeart/2008/layout/HorizontalMultiLevelHierarchy"/>
    <dgm:cxn modelId="{C0EB3B8D-2171-7442-ABBA-496B371C69EE}" srcId="{59A5AA20-A844-A645-921E-7B34AE7E0497}" destId="{60561F23-F1A1-874D-B354-CDDE1E4D654D}" srcOrd="1" destOrd="0" parTransId="{C282D236-B947-CB4D-9DC4-510206921D44}" sibTransId="{B599D830-A0AB-EE42-AB5E-F38642F0F5B0}"/>
    <dgm:cxn modelId="{4B843690-F3FF-4B49-A6DC-DD6F10DA9DB0}" srcId="{59A5AA20-A844-A645-921E-7B34AE7E0497}" destId="{7DC13FB8-3334-0341-B98A-2763081097F3}" srcOrd="0" destOrd="0" parTransId="{16149407-6E88-5746-97AC-99DC22B1E527}" sibTransId="{8085581A-FFDB-8148-AECE-96EEDE8CF433}"/>
    <dgm:cxn modelId="{E7BCDB9E-FE30-AC4A-8C1E-15F9C179336F}" srcId="{59A5AA20-A844-A645-921E-7B34AE7E0497}" destId="{24E11DB8-9D88-CA47-AB9C-42FD01738F53}" srcOrd="4" destOrd="0" parTransId="{2DEE1559-E3AD-414D-9A9C-900A295EFE25}" sibTransId="{3E110917-CECB-3747-92D8-065FA8238B41}"/>
    <dgm:cxn modelId="{D5F575A6-C1EB-4D4E-9501-E7A8C1B35EC9}" type="presOf" srcId="{4DE1AD12-A950-7946-A1D0-C8C628B10F5B}" destId="{6A6F41EC-52AC-1147-A8F8-2A7035999852}" srcOrd="1" destOrd="0" presId="urn:microsoft.com/office/officeart/2008/layout/HorizontalMultiLevelHierarchy"/>
    <dgm:cxn modelId="{4DDAE7AA-0A53-ED4E-957B-80F4313DC1DC}" type="presOf" srcId="{0E25A053-1ADC-2542-B8EE-5A03A9C7E142}" destId="{6C4BB8DF-6FDE-D744-9407-49E87A8E1B20}" srcOrd="0" destOrd="0" presId="urn:microsoft.com/office/officeart/2008/layout/HorizontalMultiLevelHierarchy"/>
    <dgm:cxn modelId="{E74A90B3-8332-6744-BAE9-45303CCC1DB6}" type="presOf" srcId="{C282D236-B947-CB4D-9DC4-510206921D44}" destId="{03DA9A00-E486-0843-A158-9E4C117FB690}" srcOrd="1" destOrd="0" presId="urn:microsoft.com/office/officeart/2008/layout/HorizontalMultiLevelHierarchy"/>
    <dgm:cxn modelId="{6FB670B4-5A1B-0B4F-8D5D-0D171D858629}" type="presOf" srcId="{78C2BC14-6371-F748-BD3E-B02E6423EE00}" destId="{DCB2AAB0-583C-9C47-B080-7087006DA0BC}" srcOrd="1" destOrd="0" presId="urn:microsoft.com/office/officeart/2008/layout/HorizontalMultiLevelHierarchy"/>
    <dgm:cxn modelId="{751276B5-F8D6-8A4A-B2E9-93AAC8B085C3}" type="presOf" srcId="{2DEE1559-E3AD-414D-9A9C-900A295EFE25}" destId="{9CB849E2-910F-A847-9AEF-2CEE44590EF6}" srcOrd="1" destOrd="0" presId="urn:microsoft.com/office/officeart/2008/layout/HorizontalMultiLevelHierarchy"/>
    <dgm:cxn modelId="{5CEC92E6-CBF7-1844-9806-BC5037436AFF}" type="presOf" srcId="{59A5AA20-A844-A645-921E-7B34AE7E0497}" destId="{4FAD133B-805A-114C-8E83-334DB7EF598D}" srcOrd="0" destOrd="0" presId="urn:microsoft.com/office/officeart/2008/layout/HorizontalMultiLevelHierarchy"/>
    <dgm:cxn modelId="{BF865DE7-33AC-F244-B6B9-206BE2ECE84E}" srcId="{59A5AA20-A844-A645-921E-7B34AE7E0497}" destId="{73534D9B-5955-9E4B-B07D-E4145A9F0891}" srcOrd="3" destOrd="0" parTransId="{78C2BC14-6371-F748-BD3E-B02E6423EE00}" sibTransId="{F7F87748-E9E4-B543-9A8B-2F2C82060ACC}"/>
    <dgm:cxn modelId="{53B30BF5-BC1F-404D-8731-8C690AEAC1E8}" type="presOf" srcId="{4DE1AD12-A950-7946-A1D0-C8C628B10F5B}" destId="{7B87AA54-A409-214E-B16B-C210DB730798}" srcOrd="0" destOrd="0" presId="urn:microsoft.com/office/officeart/2008/layout/HorizontalMultiLevelHierarchy"/>
    <dgm:cxn modelId="{8E712424-1555-CC46-9E8D-D6F0F35AE46D}" type="presParOf" srcId="{BFF2FAD7-14BF-3C47-90E1-94CD06CC95AD}" destId="{98B19060-2003-7742-A16B-5AB1040217AA}" srcOrd="0" destOrd="0" presId="urn:microsoft.com/office/officeart/2008/layout/HorizontalMultiLevelHierarchy"/>
    <dgm:cxn modelId="{78BDFB86-DC5F-5B4D-837C-BD8A0BD8D923}" type="presParOf" srcId="{98B19060-2003-7742-A16B-5AB1040217AA}" destId="{4FAD133B-805A-114C-8E83-334DB7EF598D}" srcOrd="0" destOrd="0" presId="urn:microsoft.com/office/officeart/2008/layout/HorizontalMultiLevelHierarchy"/>
    <dgm:cxn modelId="{D6437BB6-F4E0-1B43-BA46-C5048973BD6F}" type="presParOf" srcId="{98B19060-2003-7742-A16B-5AB1040217AA}" destId="{EBF7E467-3FFE-A847-BBDB-3451C0B1A817}" srcOrd="1" destOrd="0" presId="urn:microsoft.com/office/officeart/2008/layout/HorizontalMultiLevelHierarchy"/>
    <dgm:cxn modelId="{249F06F4-335B-1C48-AD47-0F15588EE134}" type="presParOf" srcId="{EBF7E467-3FFE-A847-BBDB-3451C0B1A817}" destId="{3336E822-1FCB-F643-8B6B-3F35D32BA7FC}" srcOrd="0" destOrd="0" presId="urn:microsoft.com/office/officeart/2008/layout/HorizontalMultiLevelHierarchy"/>
    <dgm:cxn modelId="{2E625053-8D85-0B41-B1BE-D6FC40600C43}" type="presParOf" srcId="{3336E822-1FCB-F643-8B6B-3F35D32BA7FC}" destId="{40A99B55-9E05-534B-BCAF-DD9C60D43184}" srcOrd="0" destOrd="0" presId="urn:microsoft.com/office/officeart/2008/layout/HorizontalMultiLevelHierarchy"/>
    <dgm:cxn modelId="{28E002AF-504E-044A-A19B-5E285971AD54}" type="presParOf" srcId="{EBF7E467-3FFE-A847-BBDB-3451C0B1A817}" destId="{F1B71BE2-6791-E846-8457-1266D2F65F10}" srcOrd="1" destOrd="0" presId="urn:microsoft.com/office/officeart/2008/layout/HorizontalMultiLevelHierarchy"/>
    <dgm:cxn modelId="{2028427C-0E7F-E944-9519-B10C707E4061}" type="presParOf" srcId="{F1B71BE2-6791-E846-8457-1266D2F65F10}" destId="{866B579A-7128-3543-95B6-9D1009D3F5F0}" srcOrd="0" destOrd="0" presId="urn:microsoft.com/office/officeart/2008/layout/HorizontalMultiLevelHierarchy"/>
    <dgm:cxn modelId="{7A73674E-041A-AF45-9604-942404EAC7CC}" type="presParOf" srcId="{F1B71BE2-6791-E846-8457-1266D2F65F10}" destId="{329C2FB3-FF25-2441-B74C-F8A8B429196D}" srcOrd="1" destOrd="0" presId="urn:microsoft.com/office/officeart/2008/layout/HorizontalMultiLevelHierarchy"/>
    <dgm:cxn modelId="{3D510CC3-9172-4847-8C0A-5042A0F190CE}" type="presParOf" srcId="{EBF7E467-3FFE-A847-BBDB-3451C0B1A817}" destId="{249C8025-6F70-DB48-BF88-019B73F89208}" srcOrd="2" destOrd="0" presId="urn:microsoft.com/office/officeart/2008/layout/HorizontalMultiLevelHierarchy"/>
    <dgm:cxn modelId="{DC268C86-155E-714A-8E4C-9EF5F0F27348}" type="presParOf" srcId="{249C8025-6F70-DB48-BF88-019B73F89208}" destId="{03DA9A00-E486-0843-A158-9E4C117FB690}" srcOrd="0" destOrd="0" presId="urn:microsoft.com/office/officeart/2008/layout/HorizontalMultiLevelHierarchy"/>
    <dgm:cxn modelId="{429A789B-F46C-4E4E-9E71-F566FFA9BC42}" type="presParOf" srcId="{EBF7E467-3FFE-A847-BBDB-3451C0B1A817}" destId="{6EF33FFC-3541-304B-8626-CCBF9F908CC5}" srcOrd="3" destOrd="0" presId="urn:microsoft.com/office/officeart/2008/layout/HorizontalMultiLevelHierarchy"/>
    <dgm:cxn modelId="{1994AC51-6773-0842-BF33-D0650A8381AE}" type="presParOf" srcId="{6EF33FFC-3541-304B-8626-CCBF9F908CC5}" destId="{7D0F6676-C12B-D94A-9A4F-587383CD934D}" srcOrd="0" destOrd="0" presId="urn:microsoft.com/office/officeart/2008/layout/HorizontalMultiLevelHierarchy"/>
    <dgm:cxn modelId="{7CCC7C6B-EADC-3344-8CF6-3A9F628E9F5B}" type="presParOf" srcId="{6EF33FFC-3541-304B-8626-CCBF9F908CC5}" destId="{4E8BA62C-1F80-034E-9EA5-5142A54FEF28}" srcOrd="1" destOrd="0" presId="urn:microsoft.com/office/officeart/2008/layout/HorizontalMultiLevelHierarchy"/>
    <dgm:cxn modelId="{7051E111-78FC-E744-9DD4-C701B53D4298}" type="presParOf" srcId="{EBF7E467-3FFE-A847-BBDB-3451C0B1A817}" destId="{7B87AA54-A409-214E-B16B-C210DB730798}" srcOrd="4" destOrd="0" presId="urn:microsoft.com/office/officeart/2008/layout/HorizontalMultiLevelHierarchy"/>
    <dgm:cxn modelId="{F72F06B4-EB17-524F-8964-E1BD13BA835E}" type="presParOf" srcId="{7B87AA54-A409-214E-B16B-C210DB730798}" destId="{6A6F41EC-52AC-1147-A8F8-2A7035999852}" srcOrd="0" destOrd="0" presId="urn:microsoft.com/office/officeart/2008/layout/HorizontalMultiLevelHierarchy"/>
    <dgm:cxn modelId="{949DCAF3-549D-7A4B-BDE6-6C6EC206E536}" type="presParOf" srcId="{EBF7E467-3FFE-A847-BBDB-3451C0B1A817}" destId="{0E774AE9-EC22-2F4A-8B2D-8A7C78A5FCBB}" srcOrd="5" destOrd="0" presId="urn:microsoft.com/office/officeart/2008/layout/HorizontalMultiLevelHierarchy"/>
    <dgm:cxn modelId="{91D89A6F-4017-A248-83E1-8DFB1DDD4217}" type="presParOf" srcId="{0E774AE9-EC22-2F4A-8B2D-8A7C78A5FCBB}" destId="{6C4BB8DF-6FDE-D744-9407-49E87A8E1B20}" srcOrd="0" destOrd="0" presId="urn:microsoft.com/office/officeart/2008/layout/HorizontalMultiLevelHierarchy"/>
    <dgm:cxn modelId="{743C2222-6CD3-814C-9123-28D5E6D57BB4}" type="presParOf" srcId="{0E774AE9-EC22-2F4A-8B2D-8A7C78A5FCBB}" destId="{C2F2034A-F114-E24C-92EC-46570BA0B850}" srcOrd="1" destOrd="0" presId="urn:microsoft.com/office/officeart/2008/layout/HorizontalMultiLevelHierarchy"/>
    <dgm:cxn modelId="{FD452304-996E-D24F-9976-EF9F5C4FA6B2}" type="presParOf" srcId="{EBF7E467-3FFE-A847-BBDB-3451C0B1A817}" destId="{EE99B83B-4A0D-0A47-959C-2001562F5711}" srcOrd="6" destOrd="0" presId="urn:microsoft.com/office/officeart/2008/layout/HorizontalMultiLevelHierarchy"/>
    <dgm:cxn modelId="{6C2FF07E-110F-E340-A003-D6C69661D771}" type="presParOf" srcId="{EE99B83B-4A0D-0A47-959C-2001562F5711}" destId="{DCB2AAB0-583C-9C47-B080-7087006DA0BC}" srcOrd="0" destOrd="0" presId="urn:microsoft.com/office/officeart/2008/layout/HorizontalMultiLevelHierarchy"/>
    <dgm:cxn modelId="{D2198687-B372-C442-815F-FF4A79710E02}" type="presParOf" srcId="{EBF7E467-3FFE-A847-BBDB-3451C0B1A817}" destId="{B11B14B7-7DAA-5747-A5CB-1278455D6B19}" srcOrd="7" destOrd="0" presId="urn:microsoft.com/office/officeart/2008/layout/HorizontalMultiLevelHierarchy"/>
    <dgm:cxn modelId="{6510BBF4-09E1-104D-9E21-A812B41F6288}" type="presParOf" srcId="{B11B14B7-7DAA-5747-A5CB-1278455D6B19}" destId="{E83420A6-8A97-4244-AF8C-95EEB2D2B939}" srcOrd="0" destOrd="0" presId="urn:microsoft.com/office/officeart/2008/layout/HorizontalMultiLevelHierarchy"/>
    <dgm:cxn modelId="{E131F934-F985-A047-98F4-BDC932287F8C}" type="presParOf" srcId="{B11B14B7-7DAA-5747-A5CB-1278455D6B19}" destId="{4FD7DDF9-B400-C541-A0FB-E3F7FAE7C251}" srcOrd="1" destOrd="0" presId="urn:microsoft.com/office/officeart/2008/layout/HorizontalMultiLevelHierarchy"/>
    <dgm:cxn modelId="{4761F589-3AC7-D542-A5AE-459089D09444}" type="presParOf" srcId="{EBF7E467-3FFE-A847-BBDB-3451C0B1A817}" destId="{DDD1615F-7BEC-7744-B98C-46919CF3F162}" srcOrd="8" destOrd="0" presId="urn:microsoft.com/office/officeart/2008/layout/HorizontalMultiLevelHierarchy"/>
    <dgm:cxn modelId="{FB881D20-31C6-2348-B878-176FFF6993F4}" type="presParOf" srcId="{DDD1615F-7BEC-7744-B98C-46919CF3F162}" destId="{9CB849E2-910F-A847-9AEF-2CEE44590EF6}" srcOrd="0" destOrd="0" presId="urn:microsoft.com/office/officeart/2008/layout/HorizontalMultiLevelHierarchy"/>
    <dgm:cxn modelId="{2CFCE541-139A-F249-9F2C-46E6774EF344}" type="presParOf" srcId="{EBF7E467-3FFE-A847-BBDB-3451C0B1A817}" destId="{94A9E91A-6575-8947-A54A-C6DA313049ED}" srcOrd="9" destOrd="0" presId="urn:microsoft.com/office/officeart/2008/layout/HorizontalMultiLevelHierarchy"/>
    <dgm:cxn modelId="{78A8D40D-ED92-CF43-955F-40D43C370A54}" type="presParOf" srcId="{94A9E91A-6575-8947-A54A-C6DA313049ED}" destId="{57A98F12-DFA8-3649-87C2-AB4BC7CA590D}" srcOrd="0" destOrd="0" presId="urn:microsoft.com/office/officeart/2008/layout/HorizontalMultiLevelHierarchy"/>
    <dgm:cxn modelId="{6B985BE7-B067-8D4F-A3AD-E1ED9C69B8E7}" type="presParOf" srcId="{94A9E91A-6575-8947-A54A-C6DA313049ED}" destId="{F45A4587-A72A-8640-BF01-B71B0CA43E89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9A96A65-8B61-F84B-A3C1-DDF480311E58}" type="doc">
      <dgm:prSet loTypeId="urn:microsoft.com/office/officeart/2008/layout/HorizontalMultiLevelHierarchy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9A5AA20-A844-A645-921E-7B34AE7E0497}">
      <dgm:prSet phldrT="[Text]"/>
      <dgm:spPr/>
      <dgm:t>
        <a:bodyPr/>
        <a:lstStyle/>
        <a:p>
          <a:r>
            <a:rPr lang="en-US" dirty="0"/>
            <a:t>Testing</a:t>
          </a:r>
        </a:p>
      </dgm:t>
    </dgm:pt>
    <dgm:pt modelId="{116105A1-7CC4-324D-8336-C04A860FFEE9}" type="parTrans" cxnId="{9BBCF94D-499D-4245-9F11-A6414AB6DE4E}">
      <dgm:prSet/>
      <dgm:spPr/>
      <dgm:t>
        <a:bodyPr/>
        <a:lstStyle/>
        <a:p>
          <a:endParaRPr lang="en-US"/>
        </a:p>
      </dgm:t>
    </dgm:pt>
    <dgm:pt modelId="{19F20F74-81AF-DD48-BC7D-5E48D7595DF4}" type="sibTrans" cxnId="{9BBCF94D-499D-4245-9F11-A6414AB6DE4E}">
      <dgm:prSet/>
      <dgm:spPr/>
      <dgm:t>
        <a:bodyPr/>
        <a:lstStyle/>
        <a:p>
          <a:endParaRPr lang="en-US"/>
        </a:p>
      </dgm:t>
    </dgm:pt>
    <dgm:pt modelId="{60561F23-F1A1-874D-B354-CDDE1E4D654D}">
      <dgm:prSet phldrT="[Text]"/>
      <dgm:spPr/>
      <dgm:t>
        <a:bodyPr/>
        <a:lstStyle/>
        <a:p>
          <a:r>
            <a:rPr lang="en-US" dirty="0"/>
            <a:t>P-Chem Tests </a:t>
          </a:r>
        </a:p>
      </dgm:t>
    </dgm:pt>
    <dgm:pt modelId="{C282D236-B947-CB4D-9DC4-510206921D44}" type="parTrans" cxnId="{C0EB3B8D-2171-7442-ABBA-496B371C69EE}">
      <dgm:prSet/>
      <dgm:spPr/>
      <dgm:t>
        <a:bodyPr/>
        <a:lstStyle/>
        <a:p>
          <a:endParaRPr lang="en-US"/>
        </a:p>
      </dgm:t>
    </dgm:pt>
    <dgm:pt modelId="{B599D830-A0AB-EE42-AB5E-F38642F0F5B0}" type="sibTrans" cxnId="{C0EB3B8D-2171-7442-ABBA-496B371C69EE}">
      <dgm:prSet/>
      <dgm:spPr/>
      <dgm:t>
        <a:bodyPr/>
        <a:lstStyle/>
        <a:p>
          <a:endParaRPr lang="en-US"/>
        </a:p>
      </dgm:t>
    </dgm:pt>
    <dgm:pt modelId="{0E25A053-1ADC-2542-B8EE-5A03A9C7E142}">
      <dgm:prSet phldrT="[Text]"/>
      <dgm:spPr/>
      <dgm:t>
        <a:bodyPr/>
        <a:lstStyle/>
        <a:p>
          <a:r>
            <a:rPr lang="en-US" dirty="0"/>
            <a:t>Modified Ecotoxicity Testing </a:t>
          </a:r>
        </a:p>
      </dgm:t>
    </dgm:pt>
    <dgm:pt modelId="{4DE1AD12-A950-7946-A1D0-C8C628B10F5B}" type="parTrans" cxnId="{65538B15-5A18-3742-8029-DC59E5202FC1}">
      <dgm:prSet/>
      <dgm:spPr/>
      <dgm:t>
        <a:bodyPr/>
        <a:lstStyle/>
        <a:p>
          <a:endParaRPr lang="en-US"/>
        </a:p>
      </dgm:t>
    </dgm:pt>
    <dgm:pt modelId="{B53B2704-FCA5-924D-B553-C950F83B6B1B}" type="sibTrans" cxnId="{65538B15-5A18-3742-8029-DC59E5202FC1}">
      <dgm:prSet/>
      <dgm:spPr/>
      <dgm:t>
        <a:bodyPr/>
        <a:lstStyle/>
        <a:p>
          <a:endParaRPr lang="en-US"/>
        </a:p>
      </dgm:t>
    </dgm:pt>
    <dgm:pt modelId="{A62593BF-6189-4EAB-AF03-9E97388DFE16}">
      <dgm:prSet/>
      <dgm:spPr/>
      <dgm:t>
        <a:bodyPr/>
        <a:lstStyle/>
        <a:p>
          <a:r>
            <a:rPr lang="en-US" dirty="0"/>
            <a:t>Pharmacokinetics</a:t>
          </a:r>
        </a:p>
      </dgm:t>
    </dgm:pt>
    <dgm:pt modelId="{333BE17B-CEA3-408A-8AC1-60E1C10C7E25}" type="parTrans" cxnId="{8D6CBB64-3B5E-4315-882A-246A3CE17328}">
      <dgm:prSet/>
      <dgm:spPr/>
      <dgm:t>
        <a:bodyPr/>
        <a:lstStyle/>
        <a:p>
          <a:endParaRPr lang="en-US"/>
        </a:p>
      </dgm:t>
    </dgm:pt>
    <dgm:pt modelId="{4C514122-B2F3-4563-B7AC-F727DDC6D666}" type="sibTrans" cxnId="{8D6CBB64-3B5E-4315-882A-246A3CE17328}">
      <dgm:prSet/>
      <dgm:spPr/>
      <dgm:t>
        <a:bodyPr/>
        <a:lstStyle/>
        <a:p>
          <a:endParaRPr lang="en-US"/>
        </a:p>
      </dgm:t>
    </dgm:pt>
    <dgm:pt modelId="{6E313859-DEE3-4A51-B880-5A27D5272D02}">
      <dgm:prSet/>
      <dgm:spPr/>
      <dgm:t>
        <a:bodyPr/>
        <a:lstStyle/>
        <a:p>
          <a:r>
            <a:rPr lang="en-US" dirty="0"/>
            <a:t>90-day inhalation study OECD TG 413+BAL and other</a:t>
          </a:r>
        </a:p>
      </dgm:t>
    </dgm:pt>
    <dgm:pt modelId="{671E62EC-236B-42D3-9FC1-3A9EB032A699}" type="parTrans" cxnId="{2B49F393-C88A-42A2-B708-A823E2663CAB}">
      <dgm:prSet/>
      <dgm:spPr/>
      <dgm:t>
        <a:bodyPr/>
        <a:lstStyle/>
        <a:p>
          <a:endParaRPr lang="en-US"/>
        </a:p>
      </dgm:t>
    </dgm:pt>
    <dgm:pt modelId="{D4ACE664-791F-4292-8DD6-48175D67B0CA}" type="sibTrans" cxnId="{2B49F393-C88A-42A2-B708-A823E2663CAB}">
      <dgm:prSet/>
      <dgm:spPr/>
      <dgm:t>
        <a:bodyPr/>
        <a:lstStyle/>
        <a:p>
          <a:endParaRPr lang="en-US"/>
        </a:p>
      </dgm:t>
    </dgm:pt>
    <dgm:pt modelId="{BFF2FAD7-14BF-3C47-90E1-94CD06CC95AD}" type="pres">
      <dgm:prSet presAssocID="{39A96A65-8B61-F84B-A3C1-DDF480311E58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8B19060-2003-7742-A16B-5AB1040217AA}" type="pres">
      <dgm:prSet presAssocID="{59A5AA20-A844-A645-921E-7B34AE7E0497}" presName="root1" presStyleCnt="0"/>
      <dgm:spPr/>
    </dgm:pt>
    <dgm:pt modelId="{4FAD133B-805A-114C-8E83-334DB7EF598D}" type="pres">
      <dgm:prSet presAssocID="{59A5AA20-A844-A645-921E-7B34AE7E0497}" presName="LevelOneTextNode" presStyleLbl="node0" presStyleIdx="0" presStyleCnt="1">
        <dgm:presLayoutVars>
          <dgm:chPref val="3"/>
        </dgm:presLayoutVars>
      </dgm:prSet>
      <dgm:spPr/>
    </dgm:pt>
    <dgm:pt modelId="{EBF7E467-3FFE-A847-BBDB-3451C0B1A817}" type="pres">
      <dgm:prSet presAssocID="{59A5AA20-A844-A645-921E-7B34AE7E0497}" presName="level2hierChild" presStyleCnt="0"/>
      <dgm:spPr/>
    </dgm:pt>
    <dgm:pt modelId="{249C8025-6F70-DB48-BF88-019B73F89208}" type="pres">
      <dgm:prSet presAssocID="{C282D236-B947-CB4D-9DC4-510206921D44}" presName="conn2-1" presStyleLbl="parChTrans1D2" presStyleIdx="0" presStyleCnt="4"/>
      <dgm:spPr/>
    </dgm:pt>
    <dgm:pt modelId="{03DA9A00-E486-0843-A158-9E4C117FB690}" type="pres">
      <dgm:prSet presAssocID="{C282D236-B947-CB4D-9DC4-510206921D44}" presName="connTx" presStyleLbl="parChTrans1D2" presStyleIdx="0" presStyleCnt="4"/>
      <dgm:spPr/>
    </dgm:pt>
    <dgm:pt modelId="{6EF33FFC-3541-304B-8626-CCBF9F908CC5}" type="pres">
      <dgm:prSet presAssocID="{60561F23-F1A1-874D-B354-CDDE1E4D654D}" presName="root2" presStyleCnt="0"/>
      <dgm:spPr/>
    </dgm:pt>
    <dgm:pt modelId="{7D0F6676-C12B-D94A-9A4F-587383CD934D}" type="pres">
      <dgm:prSet presAssocID="{60561F23-F1A1-874D-B354-CDDE1E4D654D}" presName="LevelTwoTextNode" presStyleLbl="node2" presStyleIdx="0" presStyleCnt="4">
        <dgm:presLayoutVars>
          <dgm:chPref val="3"/>
        </dgm:presLayoutVars>
      </dgm:prSet>
      <dgm:spPr/>
    </dgm:pt>
    <dgm:pt modelId="{4E8BA62C-1F80-034E-9EA5-5142A54FEF28}" type="pres">
      <dgm:prSet presAssocID="{60561F23-F1A1-874D-B354-CDDE1E4D654D}" presName="level3hierChild" presStyleCnt="0"/>
      <dgm:spPr/>
    </dgm:pt>
    <dgm:pt modelId="{1BD54E74-52A9-4CAC-8572-19A487A1797C}" type="pres">
      <dgm:prSet presAssocID="{671E62EC-236B-42D3-9FC1-3A9EB032A699}" presName="conn2-1" presStyleLbl="parChTrans1D2" presStyleIdx="1" presStyleCnt="4"/>
      <dgm:spPr/>
    </dgm:pt>
    <dgm:pt modelId="{B5B96239-FFD2-450C-8148-720FF044338B}" type="pres">
      <dgm:prSet presAssocID="{671E62EC-236B-42D3-9FC1-3A9EB032A699}" presName="connTx" presStyleLbl="parChTrans1D2" presStyleIdx="1" presStyleCnt="4"/>
      <dgm:spPr/>
    </dgm:pt>
    <dgm:pt modelId="{B23245BB-58AE-4A5F-ADFC-52FD45DDF598}" type="pres">
      <dgm:prSet presAssocID="{6E313859-DEE3-4A51-B880-5A27D5272D02}" presName="root2" presStyleCnt="0"/>
      <dgm:spPr/>
    </dgm:pt>
    <dgm:pt modelId="{AF37251F-6F08-42E4-A291-C521A4D0AC7C}" type="pres">
      <dgm:prSet presAssocID="{6E313859-DEE3-4A51-B880-5A27D5272D02}" presName="LevelTwoTextNode" presStyleLbl="node2" presStyleIdx="1" presStyleCnt="4">
        <dgm:presLayoutVars>
          <dgm:chPref val="3"/>
        </dgm:presLayoutVars>
      </dgm:prSet>
      <dgm:spPr/>
    </dgm:pt>
    <dgm:pt modelId="{5364B1A4-BE00-4DA2-B7A7-474FF6EB4FA8}" type="pres">
      <dgm:prSet presAssocID="{6E313859-DEE3-4A51-B880-5A27D5272D02}" presName="level3hierChild" presStyleCnt="0"/>
      <dgm:spPr/>
    </dgm:pt>
    <dgm:pt modelId="{CDF416CF-74E6-4BC7-99FF-0FE693995D88}" type="pres">
      <dgm:prSet presAssocID="{333BE17B-CEA3-408A-8AC1-60E1C10C7E25}" presName="conn2-1" presStyleLbl="parChTrans1D2" presStyleIdx="2" presStyleCnt="4"/>
      <dgm:spPr/>
    </dgm:pt>
    <dgm:pt modelId="{EB40779E-BB72-4472-B462-183DDD7469B6}" type="pres">
      <dgm:prSet presAssocID="{333BE17B-CEA3-408A-8AC1-60E1C10C7E25}" presName="connTx" presStyleLbl="parChTrans1D2" presStyleIdx="2" presStyleCnt="4"/>
      <dgm:spPr/>
    </dgm:pt>
    <dgm:pt modelId="{EAFC814E-E8E2-4BFC-B1A7-E3E48CEF7383}" type="pres">
      <dgm:prSet presAssocID="{A62593BF-6189-4EAB-AF03-9E97388DFE16}" presName="root2" presStyleCnt="0"/>
      <dgm:spPr/>
    </dgm:pt>
    <dgm:pt modelId="{7DCC5631-AB2A-4D95-B790-223B14B7CC80}" type="pres">
      <dgm:prSet presAssocID="{A62593BF-6189-4EAB-AF03-9E97388DFE16}" presName="LevelTwoTextNode" presStyleLbl="node2" presStyleIdx="2" presStyleCnt="4">
        <dgm:presLayoutVars>
          <dgm:chPref val="3"/>
        </dgm:presLayoutVars>
      </dgm:prSet>
      <dgm:spPr/>
    </dgm:pt>
    <dgm:pt modelId="{CA63FFAF-F427-4D66-8691-16C35AA2BD6A}" type="pres">
      <dgm:prSet presAssocID="{A62593BF-6189-4EAB-AF03-9E97388DFE16}" presName="level3hierChild" presStyleCnt="0"/>
      <dgm:spPr/>
    </dgm:pt>
    <dgm:pt modelId="{7B87AA54-A409-214E-B16B-C210DB730798}" type="pres">
      <dgm:prSet presAssocID="{4DE1AD12-A950-7946-A1D0-C8C628B10F5B}" presName="conn2-1" presStyleLbl="parChTrans1D2" presStyleIdx="3" presStyleCnt="4"/>
      <dgm:spPr/>
    </dgm:pt>
    <dgm:pt modelId="{6A6F41EC-52AC-1147-A8F8-2A7035999852}" type="pres">
      <dgm:prSet presAssocID="{4DE1AD12-A950-7946-A1D0-C8C628B10F5B}" presName="connTx" presStyleLbl="parChTrans1D2" presStyleIdx="3" presStyleCnt="4"/>
      <dgm:spPr/>
    </dgm:pt>
    <dgm:pt modelId="{0E774AE9-EC22-2F4A-8B2D-8A7C78A5FCBB}" type="pres">
      <dgm:prSet presAssocID="{0E25A053-1ADC-2542-B8EE-5A03A9C7E142}" presName="root2" presStyleCnt="0"/>
      <dgm:spPr/>
    </dgm:pt>
    <dgm:pt modelId="{6C4BB8DF-6FDE-D744-9407-49E87A8E1B20}" type="pres">
      <dgm:prSet presAssocID="{0E25A053-1ADC-2542-B8EE-5A03A9C7E142}" presName="LevelTwoTextNode" presStyleLbl="node2" presStyleIdx="3" presStyleCnt="4">
        <dgm:presLayoutVars>
          <dgm:chPref val="3"/>
        </dgm:presLayoutVars>
      </dgm:prSet>
      <dgm:spPr/>
    </dgm:pt>
    <dgm:pt modelId="{C2F2034A-F114-E24C-92EC-46570BA0B850}" type="pres">
      <dgm:prSet presAssocID="{0E25A053-1ADC-2542-B8EE-5A03A9C7E142}" presName="level3hierChild" presStyleCnt="0"/>
      <dgm:spPr/>
    </dgm:pt>
  </dgm:ptLst>
  <dgm:cxnLst>
    <dgm:cxn modelId="{D6982809-8E76-4C86-AEDD-7BCF1FC956A2}" type="presOf" srcId="{671E62EC-236B-42D3-9FC1-3A9EB032A699}" destId="{B5B96239-FFD2-450C-8148-720FF044338B}" srcOrd="1" destOrd="0" presId="urn:microsoft.com/office/officeart/2008/layout/HorizontalMultiLevelHierarchy"/>
    <dgm:cxn modelId="{2E8B450F-47F4-4A0F-B8F3-D423135D4671}" type="presOf" srcId="{333BE17B-CEA3-408A-8AC1-60E1C10C7E25}" destId="{CDF416CF-74E6-4BC7-99FF-0FE693995D88}" srcOrd="0" destOrd="0" presId="urn:microsoft.com/office/officeart/2008/layout/HorizontalMultiLevelHierarchy"/>
    <dgm:cxn modelId="{9BE7F812-00F8-473A-88F0-64CD26979270}" type="presOf" srcId="{60561F23-F1A1-874D-B354-CDDE1E4D654D}" destId="{7D0F6676-C12B-D94A-9A4F-587383CD934D}" srcOrd="0" destOrd="0" presId="urn:microsoft.com/office/officeart/2008/layout/HorizontalMultiLevelHierarchy"/>
    <dgm:cxn modelId="{65538B15-5A18-3742-8029-DC59E5202FC1}" srcId="{59A5AA20-A844-A645-921E-7B34AE7E0497}" destId="{0E25A053-1ADC-2542-B8EE-5A03A9C7E142}" srcOrd="3" destOrd="0" parTransId="{4DE1AD12-A950-7946-A1D0-C8C628B10F5B}" sibTransId="{B53B2704-FCA5-924D-B553-C950F83B6B1B}"/>
    <dgm:cxn modelId="{07A1E228-1545-4D34-B9D1-5AB8A8864CB0}" type="presOf" srcId="{59A5AA20-A844-A645-921E-7B34AE7E0497}" destId="{4FAD133B-805A-114C-8E83-334DB7EF598D}" srcOrd="0" destOrd="0" presId="urn:microsoft.com/office/officeart/2008/layout/HorizontalMultiLevelHierarchy"/>
    <dgm:cxn modelId="{ECF90937-A1E9-4241-B29B-D0BCB0A43E37}" type="presOf" srcId="{6E313859-DEE3-4A51-B880-5A27D5272D02}" destId="{AF37251F-6F08-42E4-A291-C521A4D0AC7C}" srcOrd="0" destOrd="0" presId="urn:microsoft.com/office/officeart/2008/layout/HorizontalMultiLevelHierarchy"/>
    <dgm:cxn modelId="{1803ED38-0717-4D93-8773-6303A750CCBB}" type="presOf" srcId="{0E25A053-1ADC-2542-B8EE-5A03A9C7E142}" destId="{6C4BB8DF-6FDE-D744-9407-49E87A8E1B20}" srcOrd="0" destOrd="0" presId="urn:microsoft.com/office/officeart/2008/layout/HorizontalMultiLevelHierarchy"/>
    <dgm:cxn modelId="{93D2D143-EB84-4F48-BAED-4DD53AFDEBD0}" type="presOf" srcId="{671E62EC-236B-42D3-9FC1-3A9EB032A699}" destId="{1BD54E74-52A9-4CAC-8572-19A487A1797C}" srcOrd="0" destOrd="0" presId="urn:microsoft.com/office/officeart/2008/layout/HorizontalMultiLevelHierarchy"/>
    <dgm:cxn modelId="{8D6CBB64-3B5E-4315-882A-246A3CE17328}" srcId="{59A5AA20-A844-A645-921E-7B34AE7E0497}" destId="{A62593BF-6189-4EAB-AF03-9E97388DFE16}" srcOrd="2" destOrd="0" parTransId="{333BE17B-CEA3-408A-8AC1-60E1C10C7E25}" sibTransId="{4C514122-B2F3-4563-B7AC-F727DDC6D666}"/>
    <dgm:cxn modelId="{9BBCF94D-499D-4245-9F11-A6414AB6DE4E}" srcId="{39A96A65-8B61-F84B-A3C1-DDF480311E58}" destId="{59A5AA20-A844-A645-921E-7B34AE7E0497}" srcOrd="0" destOrd="0" parTransId="{116105A1-7CC4-324D-8336-C04A860FFEE9}" sibTransId="{19F20F74-81AF-DD48-BC7D-5E48D7595DF4}"/>
    <dgm:cxn modelId="{C0EB3B8D-2171-7442-ABBA-496B371C69EE}" srcId="{59A5AA20-A844-A645-921E-7B34AE7E0497}" destId="{60561F23-F1A1-874D-B354-CDDE1E4D654D}" srcOrd="0" destOrd="0" parTransId="{C282D236-B947-CB4D-9DC4-510206921D44}" sibTransId="{B599D830-A0AB-EE42-AB5E-F38642F0F5B0}"/>
    <dgm:cxn modelId="{2B49F393-C88A-42A2-B708-A823E2663CAB}" srcId="{59A5AA20-A844-A645-921E-7B34AE7E0497}" destId="{6E313859-DEE3-4A51-B880-5A27D5272D02}" srcOrd="1" destOrd="0" parTransId="{671E62EC-236B-42D3-9FC1-3A9EB032A699}" sibTransId="{D4ACE664-791F-4292-8DD6-48175D67B0CA}"/>
    <dgm:cxn modelId="{C264039B-EEF9-4C25-BD9F-D8EBF032690C}" type="presOf" srcId="{39A96A65-8B61-F84B-A3C1-DDF480311E58}" destId="{BFF2FAD7-14BF-3C47-90E1-94CD06CC95AD}" srcOrd="0" destOrd="0" presId="urn:microsoft.com/office/officeart/2008/layout/HorizontalMultiLevelHierarchy"/>
    <dgm:cxn modelId="{422978AA-5626-4AEA-8F95-FEDE9A857AB0}" type="presOf" srcId="{C282D236-B947-CB4D-9DC4-510206921D44}" destId="{249C8025-6F70-DB48-BF88-019B73F89208}" srcOrd="0" destOrd="0" presId="urn:microsoft.com/office/officeart/2008/layout/HorizontalMultiLevelHierarchy"/>
    <dgm:cxn modelId="{38B6DEB1-6F53-49C5-8085-D18F47C4BFFD}" type="presOf" srcId="{4DE1AD12-A950-7946-A1D0-C8C628B10F5B}" destId="{6A6F41EC-52AC-1147-A8F8-2A7035999852}" srcOrd="1" destOrd="0" presId="urn:microsoft.com/office/officeart/2008/layout/HorizontalMultiLevelHierarchy"/>
    <dgm:cxn modelId="{1166B3BB-624F-42AB-8AAD-057C842762E2}" type="presOf" srcId="{A62593BF-6189-4EAB-AF03-9E97388DFE16}" destId="{7DCC5631-AB2A-4D95-B790-223B14B7CC80}" srcOrd="0" destOrd="0" presId="urn:microsoft.com/office/officeart/2008/layout/HorizontalMultiLevelHierarchy"/>
    <dgm:cxn modelId="{F6A4F5DF-D03E-48C6-A37D-3C5953D6C31F}" type="presOf" srcId="{4DE1AD12-A950-7946-A1D0-C8C628B10F5B}" destId="{7B87AA54-A409-214E-B16B-C210DB730798}" srcOrd="0" destOrd="0" presId="urn:microsoft.com/office/officeart/2008/layout/HorizontalMultiLevelHierarchy"/>
    <dgm:cxn modelId="{B69029FB-083B-47E6-A83F-608CC7763242}" type="presOf" srcId="{333BE17B-CEA3-408A-8AC1-60E1C10C7E25}" destId="{EB40779E-BB72-4472-B462-183DDD7469B6}" srcOrd="1" destOrd="0" presId="urn:microsoft.com/office/officeart/2008/layout/HorizontalMultiLevelHierarchy"/>
    <dgm:cxn modelId="{BC1ACFFD-6533-4BD7-B7F0-B637E835DBED}" type="presOf" srcId="{C282D236-B947-CB4D-9DC4-510206921D44}" destId="{03DA9A00-E486-0843-A158-9E4C117FB690}" srcOrd="1" destOrd="0" presId="urn:microsoft.com/office/officeart/2008/layout/HorizontalMultiLevelHierarchy"/>
    <dgm:cxn modelId="{634AAFE3-7138-4B8D-A434-E9447EA6653A}" type="presParOf" srcId="{BFF2FAD7-14BF-3C47-90E1-94CD06CC95AD}" destId="{98B19060-2003-7742-A16B-5AB1040217AA}" srcOrd="0" destOrd="0" presId="urn:microsoft.com/office/officeart/2008/layout/HorizontalMultiLevelHierarchy"/>
    <dgm:cxn modelId="{8F6B5C99-0374-4357-9944-4D71EB97639A}" type="presParOf" srcId="{98B19060-2003-7742-A16B-5AB1040217AA}" destId="{4FAD133B-805A-114C-8E83-334DB7EF598D}" srcOrd="0" destOrd="0" presId="urn:microsoft.com/office/officeart/2008/layout/HorizontalMultiLevelHierarchy"/>
    <dgm:cxn modelId="{2CD080BA-8506-40B6-8877-2B3C4080DBAA}" type="presParOf" srcId="{98B19060-2003-7742-A16B-5AB1040217AA}" destId="{EBF7E467-3FFE-A847-BBDB-3451C0B1A817}" srcOrd="1" destOrd="0" presId="urn:microsoft.com/office/officeart/2008/layout/HorizontalMultiLevelHierarchy"/>
    <dgm:cxn modelId="{D162FAD3-3C4C-4143-B773-36F27895552C}" type="presParOf" srcId="{EBF7E467-3FFE-A847-BBDB-3451C0B1A817}" destId="{249C8025-6F70-DB48-BF88-019B73F89208}" srcOrd="0" destOrd="0" presId="urn:microsoft.com/office/officeart/2008/layout/HorizontalMultiLevelHierarchy"/>
    <dgm:cxn modelId="{75B0AD3C-94D8-4C1A-ACD4-E7BB4E7DAFF7}" type="presParOf" srcId="{249C8025-6F70-DB48-BF88-019B73F89208}" destId="{03DA9A00-E486-0843-A158-9E4C117FB690}" srcOrd="0" destOrd="0" presId="urn:microsoft.com/office/officeart/2008/layout/HorizontalMultiLevelHierarchy"/>
    <dgm:cxn modelId="{E65F2CEF-012B-40C0-A1B7-90F814CAA7CD}" type="presParOf" srcId="{EBF7E467-3FFE-A847-BBDB-3451C0B1A817}" destId="{6EF33FFC-3541-304B-8626-CCBF9F908CC5}" srcOrd="1" destOrd="0" presId="urn:microsoft.com/office/officeart/2008/layout/HorizontalMultiLevelHierarchy"/>
    <dgm:cxn modelId="{EB5C585B-A9F5-4571-881E-EE5A0B0A0623}" type="presParOf" srcId="{6EF33FFC-3541-304B-8626-CCBF9F908CC5}" destId="{7D0F6676-C12B-D94A-9A4F-587383CD934D}" srcOrd="0" destOrd="0" presId="urn:microsoft.com/office/officeart/2008/layout/HorizontalMultiLevelHierarchy"/>
    <dgm:cxn modelId="{245EF646-07D1-4379-B401-A4F4F5204B18}" type="presParOf" srcId="{6EF33FFC-3541-304B-8626-CCBF9F908CC5}" destId="{4E8BA62C-1F80-034E-9EA5-5142A54FEF28}" srcOrd="1" destOrd="0" presId="urn:microsoft.com/office/officeart/2008/layout/HorizontalMultiLevelHierarchy"/>
    <dgm:cxn modelId="{07063215-045B-4561-B800-A11C515D1E60}" type="presParOf" srcId="{EBF7E467-3FFE-A847-BBDB-3451C0B1A817}" destId="{1BD54E74-52A9-4CAC-8572-19A487A1797C}" srcOrd="2" destOrd="0" presId="urn:microsoft.com/office/officeart/2008/layout/HorizontalMultiLevelHierarchy"/>
    <dgm:cxn modelId="{BF440A46-A3AB-44AE-B07A-2C8F3553250F}" type="presParOf" srcId="{1BD54E74-52A9-4CAC-8572-19A487A1797C}" destId="{B5B96239-FFD2-450C-8148-720FF044338B}" srcOrd="0" destOrd="0" presId="urn:microsoft.com/office/officeart/2008/layout/HorizontalMultiLevelHierarchy"/>
    <dgm:cxn modelId="{CDB73542-E169-47CB-92CA-D207B31DC59C}" type="presParOf" srcId="{EBF7E467-3FFE-A847-BBDB-3451C0B1A817}" destId="{B23245BB-58AE-4A5F-ADFC-52FD45DDF598}" srcOrd="3" destOrd="0" presId="urn:microsoft.com/office/officeart/2008/layout/HorizontalMultiLevelHierarchy"/>
    <dgm:cxn modelId="{33F5F7A5-C3BB-43AB-AD8E-139E87BE3C5C}" type="presParOf" srcId="{B23245BB-58AE-4A5F-ADFC-52FD45DDF598}" destId="{AF37251F-6F08-42E4-A291-C521A4D0AC7C}" srcOrd="0" destOrd="0" presId="urn:microsoft.com/office/officeart/2008/layout/HorizontalMultiLevelHierarchy"/>
    <dgm:cxn modelId="{E6380434-DB26-4277-A536-36F18760806E}" type="presParOf" srcId="{B23245BB-58AE-4A5F-ADFC-52FD45DDF598}" destId="{5364B1A4-BE00-4DA2-B7A7-474FF6EB4FA8}" srcOrd="1" destOrd="0" presId="urn:microsoft.com/office/officeart/2008/layout/HorizontalMultiLevelHierarchy"/>
    <dgm:cxn modelId="{0689E81E-A128-4E59-8A46-37F7ECA428E2}" type="presParOf" srcId="{EBF7E467-3FFE-A847-BBDB-3451C0B1A817}" destId="{CDF416CF-74E6-4BC7-99FF-0FE693995D88}" srcOrd="4" destOrd="0" presId="urn:microsoft.com/office/officeart/2008/layout/HorizontalMultiLevelHierarchy"/>
    <dgm:cxn modelId="{2C91808B-8A46-4221-AE50-0266B8798C6B}" type="presParOf" srcId="{CDF416CF-74E6-4BC7-99FF-0FE693995D88}" destId="{EB40779E-BB72-4472-B462-183DDD7469B6}" srcOrd="0" destOrd="0" presId="urn:microsoft.com/office/officeart/2008/layout/HorizontalMultiLevelHierarchy"/>
    <dgm:cxn modelId="{BAB15FB6-AB68-4036-AAB5-DEB341D7D2F5}" type="presParOf" srcId="{EBF7E467-3FFE-A847-BBDB-3451C0B1A817}" destId="{EAFC814E-E8E2-4BFC-B1A7-E3E48CEF7383}" srcOrd="5" destOrd="0" presId="urn:microsoft.com/office/officeart/2008/layout/HorizontalMultiLevelHierarchy"/>
    <dgm:cxn modelId="{2AD4EC22-CD5D-41EF-B0AE-3008949B096C}" type="presParOf" srcId="{EAFC814E-E8E2-4BFC-B1A7-E3E48CEF7383}" destId="{7DCC5631-AB2A-4D95-B790-223B14B7CC80}" srcOrd="0" destOrd="0" presId="urn:microsoft.com/office/officeart/2008/layout/HorizontalMultiLevelHierarchy"/>
    <dgm:cxn modelId="{40AB3F57-58EF-4074-82C8-A9A8A6D98A62}" type="presParOf" srcId="{EAFC814E-E8E2-4BFC-B1A7-E3E48CEF7383}" destId="{CA63FFAF-F427-4D66-8691-16C35AA2BD6A}" srcOrd="1" destOrd="0" presId="urn:microsoft.com/office/officeart/2008/layout/HorizontalMultiLevelHierarchy"/>
    <dgm:cxn modelId="{DC70812E-A14C-494A-82F6-3C9614A0ADBB}" type="presParOf" srcId="{EBF7E467-3FFE-A847-BBDB-3451C0B1A817}" destId="{7B87AA54-A409-214E-B16B-C210DB730798}" srcOrd="6" destOrd="0" presId="urn:microsoft.com/office/officeart/2008/layout/HorizontalMultiLevelHierarchy"/>
    <dgm:cxn modelId="{3DBEDCF1-2F3A-4E2B-99C5-4F4995C2D0D3}" type="presParOf" srcId="{7B87AA54-A409-214E-B16B-C210DB730798}" destId="{6A6F41EC-52AC-1147-A8F8-2A7035999852}" srcOrd="0" destOrd="0" presId="urn:microsoft.com/office/officeart/2008/layout/HorizontalMultiLevelHierarchy"/>
    <dgm:cxn modelId="{6378E9B4-4577-4B57-8675-9CD26C756CD6}" type="presParOf" srcId="{EBF7E467-3FFE-A847-BBDB-3451C0B1A817}" destId="{0E774AE9-EC22-2F4A-8B2D-8A7C78A5FCBB}" srcOrd="7" destOrd="0" presId="urn:microsoft.com/office/officeart/2008/layout/HorizontalMultiLevelHierarchy"/>
    <dgm:cxn modelId="{77BCAF20-A3E9-4D68-8F0E-CE190CA61D33}" type="presParOf" srcId="{0E774AE9-EC22-2F4A-8B2D-8A7C78A5FCBB}" destId="{6C4BB8DF-6FDE-D744-9407-49E87A8E1B20}" srcOrd="0" destOrd="0" presId="urn:microsoft.com/office/officeart/2008/layout/HorizontalMultiLevelHierarchy"/>
    <dgm:cxn modelId="{2C718135-C186-4E5E-976E-32F2A7911F5C}" type="presParOf" srcId="{0E774AE9-EC22-2F4A-8B2D-8A7C78A5FCBB}" destId="{C2F2034A-F114-E24C-92EC-46570BA0B850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020BBE-D22F-B443-B538-5773FB29A07D}">
      <dsp:nvSpPr>
        <dsp:cNvPr id="0" name=""/>
        <dsp:cNvSpPr/>
      </dsp:nvSpPr>
      <dsp:spPr>
        <a:xfrm>
          <a:off x="3094940" y="2984781"/>
          <a:ext cx="2039719" cy="203971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PMN Submission and identified conditions of use</a:t>
          </a:r>
        </a:p>
      </dsp:txBody>
      <dsp:txXfrm>
        <a:off x="3393650" y="3283491"/>
        <a:ext cx="1442299" cy="1442299"/>
      </dsp:txXfrm>
    </dsp:sp>
    <dsp:sp modelId="{BF8862C7-EABB-2447-A8FC-271F7D4B36D2}">
      <dsp:nvSpPr>
        <dsp:cNvPr id="0" name=""/>
        <dsp:cNvSpPr/>
      </dsp:nvSpPr>
      <dsp:spPr>
        <a:xfrm rot="10800000">
          <a:off x="716143" y="3713980"/>
          <a:ext cx="2247963" cy="58131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3061D7E-5C06-904B-AA13-11D182F87060}">
      <dsp:nvSpPr>
        <dsp:cNvPr id="0" name=""/>
        <dsp:cNvSpPr/>
      </dsp:nvSpPr>
      <dsp:spPr>
        <a:xfrm>
          <a:off x="2241" y="3433519"/>
          <a:ext cx="1427803" cy="11422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Characterization</a:t>
          </a:r>
        </a:p>
      </dsp:txBody>
      <dsp:txXfrm>
        <a:off x="35696" y="3466974"/>
        <a:ext cx="1360893" cy="1075332"/>
      </dsp:txXfrm>
    </dsp:sp>
    <dsp:sp modelId="{8F2A2540-C6D7-BB46-A33A-644B0A377F8B}">
      <dsp:nvSpPr>
        <dsp:cNvPr id="0" name=""/>
        <dsp:cNvSpPr/>
      </dsp:nvSpPr>
      <dsp:spPr>
        <a:xfrm rot="12600000">
          <a:off x="1020892" y="2576643"/>
          <a:ext cx="2247963" cy="58131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shade val="51000"/>
                <a:satMod val="130000"/>
              </a:schemeClr>
            </a:gs>
            <a:gs pos="80000">
              <a:schemeClr val="accent3">
                <a:hueOff val="1875044"/>
                <a:satOff val="-2813"/>
                <a:lumOff val="-458"/>
                <a:alphaOff val="0"/>
                <a:shade val="93000"/>
                <a:satMod val="13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F04928A-1F00-9C41-8EB7-FE828EADCFC7}">
      <dsp:nvSpPr>
        <dsp:cNvPr id="0" name=""/>
        <dsp:cNvSpPr/>
      </dsp:nvSpPr>
      <dsp:spPr>
        <a:xfrm>
          <a:off x="457575" y="1734191"/>
          <a:ext cx="1427803" cy="11422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875044"/>
                <a:satOff val="-2813"/>
                <a:lumOff val="-458"/>
                <a:alphaOff val="0"/>
                <a:shade val="51000"/>
                <a:satMod val="130000"/>
              </a:schemeClr>
            </a:gs>
            <a:gs pos="80000">
              <a:schemeClr val="accent3">
                <a:hueOff val="1875044"/>
                <a:satOff val="-2813"/>
                <a:lumOff val="-458"/>
                <a:alphaOff val="0"/>
                <a:shade val="93000"/>
                <a:satMod val="130000"/>
              </a:schemeClr>
            </a:gs>
            <a:gs pos="100000">
              <a:schemeClr val="accent3">
                <a:hueOff val="1875044"/>
                <a:satOff val="-2813"/>
                <a:lumOff val="-45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Assessment of production, processing (formulation), and uses</a:t>
          </a:r>
        </a:p>
      </dsp:txBody>
      <dsp:txXfrm>
        <a:off x="491030" y="1767646"/>
        <a:ext cx="1360893" cy="1075332"/>
      </dsp:txXfrm>
    </dsp:sp>
    <dsp:sp modelId="{C0E278F1-8EAD-7D4C-BC46-438B361E1B0D}">
      <dsp:nvSpPr>
        <dsp:cNvPr id="0" name=""/>
        <dsp:cNvSpPr/>
      </dsp:nvSpPr>
      <dsp:spPr>
        <a:xfrm rot="14400000">
          <a:off x="1853480" y="1744054"/>
          <a:ext cx="2247963" cy="58131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9159BDB-D21C-424C-B5E0-D738421BD9D5}">
      <dsp:nvSpPr>
        <dsp:cNvPr id="0" name=""/>
        <dsp:cNvSpPr/>
      </dsp:nvSpPr>
      <dsp:spPr>
        <a:xfrm>
          <a:off x="1701569" y="490196"/>
          <a:ext cx="1427803" cy="11422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3750088"/>
                <a:satOff val="-5627"/>
                <a:lumOff val="-915"/>
                <a:alphaOff val="0"/>
                <a:shade val="51000"/>
                <a:satMod val="130000"/>
              </a:schemeClr>
            </a:gs>
            <a:gs pos="80000">
              <a:schemeClr val="accent3">
                <a:hueOff val="3750088"/>
                <a:satOff val="-5627"/>
                <a:lumOff val="-915"/>
                <a:alphaOff val="0"/>
                <a:shade val="93000"/>
                <a:satMod val="130000"/>
              </a:schemeClr>
            </a:gs>
            <a:gs pos="100000">
              <a:schemeClr val="accent3">
                <a:hueOff val="3750088"/>
                <a:satOff val="-5627"/>
                <a:lumOff val="-9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Worker exposure</a:t>
          </a:r>
        </a:p>
      </dsp:txBody>
      <dsp:txXfrm>
        <a:off x="1735024" y="523651"/>
        <a:ext cx="1360893" cy="1075332"/>
      </dsp:txXfrm>
    </dsp:sp>
    <dsp:sp modelId="{6EA366E9-91B7-6844-AC7D-7721612FBF3F}">
      <dsp:nvSpPr>
        <dsp:cNvPr id="0" name=""/>
        <dsp:cNvSpPr/>
      </dsp:nvSpPr>
      <dsp:spPr>
        <a:xfrm rot="16200000">
          <a:off x="2990818" y="1439305"/>
          <a:ext cx="2247963" cy="58131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AE20BEE-BD5D-A448-BE30-F5A31F97B8D2}">
      <dsp:nvSpPr>
        <dsp:cNvPr id="0" name=""/>
        <dsp:cNvSpPr/>
      </dsp:nvSpPr>
      <dsp:spPr>
        <a:xfrm>
          <a:off x="3400898" y="34862"/>
          <a:ext cx="1427803" cy="11422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Releases  to air and water, disposal</a:t>
          </a:r>
        </a:p>
      </dsp:txBody>
      <dsp:txXfrm>
        <a:off x="3434353" y="68317"/>
        <a:ext cx="1360893" cy="1075332"/>
      </dsp:txXfrm>
    </dsp:sp>
    <dsp:sp modelId="{DED4E157-4708-E944-BF56-4B1FD04DCBDA}">
      <dsp:nvSpPr>
        <dsp:cNvPr id="0" name=""/>
        <dsp:cNvSpPr/>
      </dsp:nvSpPr>
      <dsp:spPr>
        <a:xfrm rot="18000000">
          <a:off x="4128155" y="1744054"/>
          <a:ext cx="2247963" cy="58131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0D49EB0-E2C1-B344-9AD1-DB56B811AC70}">
      <dsp:nvSpPr>
        <dsp:cNvPr id="0" name=""/>
        <dsp:cNvSpPr/>
      </dsp:nvSpPr>
      <dsp:spPr>
        <a:xfrm>
          <a:off x="5100226" y="490196"/>
          <a:ext cx="1427803" cy="11422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500176"/>
                <a:satOff val="-11253"/>
                <a:lumOff val="-1830"/>
                <a:alphaOff val="0"/>
                <a:shade val="51000"/>
                <a:satMod val="130000"/>
              </a:schemeClr>
            </a:gs>
            <a:gs pos="80000">
              <a:schemeClr val="accent3">
                <a:hueOff val="7500176"/>
                <a:satOff val="-11253"/>
                <a:lumOff val="-1830"/>
                <a:alphaOff val="0"/>
                <a:shade val="93000"/>
                <a:satMod val="130000"/>
              </a:schemeClr>
            </a:gs>
            <a:gs pos="100000">
              <a:schemeClr val="accent3">
                <a:hueOff val="7500176"/>
                <a:satOff val="-11253"/>
                <a:lumOff val="-183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Environmental exposure</a:t>
          </a:r>
        </a:p>
      </dsp:txBody>
      <dsp:txXfrm>
        <a:off x="5133681" y="523651"/>
        <a:ext cx="1360893" cy="1075332"/>
      </dsp:txXfrm>
    </dsp:sp>
    <dsp:sp modelId="{BF81C2DF-DE24-FF43-85F9-D3CA737B81FB}">
      <dsp:nvSpPr>
        <dsp:cNvPr id="0" name=""/>
        <dsp:cNvSpPr/>
      </dsp:nvSpPr>
      <dsp:spPr>
        <a:xfrm rot="19800000">
          <a:off x="4960744" y="2576643"/>
          <a:ext cx="2247963" cy="58131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shade val="51000"/>
                <a:satMod val="130000"/>
              </a:schemeClr>
            </a:gs>
            <a:gs pos="80000">
              <a:schemeClr val="accent3">
                <a:hueOff val="9375220"/>
                <a:satOff val="-14067"/>
                <a:lumOff val="-2288"/>
                <a:alphaOff val="0"/>
                <a:shade val="93000"/>
                <a:satMod val="13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309142D-7FCE-8545-9C37-B9000495626A}">
      <dsp:nvSpPr>
        <dsp:cNvPr id="0" name=""/>
        <dsp:cNvSpPr/>
      </dsp:nvSpPr>
      <dsp:spPr>
        <a:xfrm>
          <a:off x="6344221" y="1734191"/>
          <a:ext cx="1427803" cy="11422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9375220"/>
                <a:satOff val="-14067"/>
                <a:lumOff val="-2288"/>
                <a:alphaOff val="0"/>
                <a:shade val="51000"/>
                <a:satMod val="130000"/>
              </a:schemeClr>
            </a:gs>
            <a:gs pos="80000">
              <a:schemeClr val="accent3">
                <a:hueOff val="9375220"/>
                <a:satOff val="-14067"/>
                <a:lumOff val="-2288"/>
                <a:alphaOff val="0"/>
                <a:shade val="93000"/>
                <a:satMod val="130000"/>
              </a:schemeClr>
            </a:gs>
            <a:gs pos="100000">
              <a:schemeClr val="accent3">
                <a:hueOff val="9375220"/>
                <a:satOff val="-14067"/>
                <a:lumOff val="-228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General population exposure</a:t>
          </a:r>
        </a:p>
      </dsp:txBody>
      <dsp:txXfrm>
        <a:off x="6377676" y="1767646"/>
        <a:ext cx="1360893" cy="1075332"/>
      </dsp:txXfrm>
    </dsp:sp>
    <dsp:sp modelId="{089154E3-833E-714C-BC5D-302D13E2DBA3}">
      <dsp:nvSpPr>
        <dsp:cNvPr id="0" name=""/>
        <dsp:cNvSpPr/>
      </dsp:nvSpPr>
      <dsp:spPr>
        <a:xfrm>
          <a:off x="5265493" y="3713980"/>
          <a:ext cx="2247963" cy="581319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DA36B0-850F-0A45-A9F0-E8C24E44FC66}">
      <dsp:nvSpPr>
        <dsp:cNvPr id="0" name=""/>
        <dsp:cNvSpPr/>
      </dsp:nvSpPr>
      <dsp:spPr>
        <a:xfrm>
          <a:off x="6799554" y="3433519"/>
          <a:ext cx="1427803" cy="1142242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0" i="0" kern="1200" dirty="0"/>
            <a:t>Consumer exposure</a:t>
          </a:r>
        </a:p>
      </dsp:txBody>
      <dsp:txXfrm>
        <a:off x="6833009" y="3466974"/>
        <a:ext cx="1360893" cy="10753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D204A7-E030-4D91-A5F6-725F514CD105}">
      <dsp:nvSpPr>
        <dsp:cNvPr id="0" name=""/>
        <dsp:cNvSpPr/>
      </dsp:nvSpPr>
      <dsp:spPr>
        <a:xfrm rot="16200000">
          <a:off x="-1293438" y="1293438"/>
          <a:ext cx="4310307" cy="1723429"/>
        </a:xfrm>
        <a:prstGeom prst="flowChartManualOperation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Presents An Unreasonable Risk</a:t>
          </a:r>
        </a:p>
      </dsp:txBody>
      <dsp:txXfrm rot="5400000">
        <a:off x="1" y="862060"/>
        <a:ext cx="1723429" cy="2586185"/>
      </dsp:txXfrm>
    </dsp:sp>
    <dsp:sp modelId="{92F5114A-C348-40D4-A1E7-D7FC534AF6FC}">
      <dsp:nvSpPr>
        <dsp:cNvPr id="0" name=""/>
        <dsp:cNvSpPr/>
      </dsp:nvSpPr>
      <dsp:spPr>
        <a:xfrm rot="16200000">
          <a:off x="564159" y="1293438"/>
          <a:ext cx="4310307" cy="1723429"/>
        </a:xfrm>
        <a:prstGeom prst="flowChartManualOperation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Insufficient Information and May Present An Unreasonable Risk</a:t>
          </a:r>
        </a:p>
      </dsp:txBody>
      <dsp:txXfrm rot="5400000">
        <a:off x="1857598" y="862060"/>
        <a:ext cx="1723429" cy="2586185"/>
      </dsp:txXfrm>
    </dsp:sp>
    <dsp:sp modelId="{285465A0-3EB9-454F-9F57-EADCA49A6F50}">
      <dsp:nvSpPr>
        <dsp:cNvPr id="0" name=""/>
        <dsp:cNvSpPr/>
      </dsp:nvSpPr>
      <dsp:spPr>
        <a:xfrm rot="16200000">
          <a:off x="2416846" y="1293438"/>
          <a:ext cx="4310307" cy="1723429"/>
        </a:xfrm>
        <a:prstGeom prst="flowChartManualOperation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Chemical Substance Produced In Substantial Quantities</a:t>
          </a:r>
        </a:p>
      </dsp:txBody>
      <dsp:txXfrm rot="5400000">
        <a:off x="3710285" y="862060"/>
        <a:ext cx="1723429" cy="2586185"/>
      </dsp:txXfrm>
    </dsp:sp>
    <dsp:sp modelId="{A3C4D20A-8C80-B246-AC18-974E2EECE0CC}">
      <dsp:nvSpPr>
        <dsp:cNvPr id="0" name=""/>
        <dsp:cNvSpPr/>
      </dsp:nvSpPr>
      <dsp:spPr>
        <a:xfrm rot="16200000">
          <a:off x="4269533" y="1293438"/>
          <a:ext cx="4310307" cy="1723429"/>
        </a:xfrm>
        <a:prstGeom prst="flowChartManualOperation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Insufficient Information to Make A Reasoned Evaluation</a:t>
          </a:r>
        </a:p>
      </dsp:txBody>
      <dsp:txXfrm rot="5400000">
        <a:off x="5562972" y="862060"/>
        <a:ext cx="1723429" cy="2586185"/>
      </dsp:txXfrm>
    </dsp:sp>
    <dsp:sp modelId="{A96110FD-830E-A64B-B282-8FCE041FAFD7}">
      <dsp:nvSpPr>
        <dsp:cNvPr id="0" name=""/>
        <dsp:cNvSpPr/>
      </dsp:nvSpPr>
      <dsp:spPr>
        <a:xfrm rot="16200000">
          <a:off x="6122220" y="1293438"/>
          <a:ext cx="4310307" cy="1723429"/>
        </a:xfrm>
        <a:prstGeom prst="flowChartManualOperation">
          <a:avLst/>
        </a:prstGeom>
        <a:solidFill>
          <a:schemeClr val="bg1">
            <a:lumMod val="7500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Not Likely To Present An Unreasonable Risk </a:t>
          </a:r>
        </a:p>
      </dsp:txBody>
      <dsp:txXfrm rot="5400000">
        <a:off x="7415659" y="862060"/>
        <a:ext cx="1723429" cy="25861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1615F-7BEC-7744-B98C-46919CF3F162}">
      <dsp:nvSpPr>
        <dsp:cNvPr id="0" name=""/>
        <dsp:cNvSpPr/>
      </dsp:nvSpPr>
      <dsp:spPr>
        <a:xfrm>
          <a:off x="2877280" y="2529681"/>
          <a:ext cx="553005" cy="21074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6502" y="0"/>
              </a:lnTo>
              <a:lnTo>
                <a:pt x="276502" y="2107491"/>
              </a:lnTo>
              <a:lnTo>
                <a:pt x="553005" y="2107491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099312" y="3528956"/>
        <a:ext cx="108941" cy="108941"/>
      </dsp:txXfrm>
    </dsp:sp>
    <dsp:sp modelId="{EE99B83B-4A0D-0A47-959C-2001562F5711}">
      <dsp:nvSpPr>
        <dsp:cNvPr id="0" name=""/>
        <dsp:cNvSpPr/>
      </dsp:nvSpPr>
      <dsp:spPr>
        <a:xfrm>
          <a:off x="2877280" y="2529681"/>
          <a:ext cx="553005" cy="10537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6502" y="0"/>
              </a:lnTo>
              <a:lnTo>
                <a:pt x="276502" y="1053745"/>
              </a:lnTo>
              <a:lnTo>
                <a:pt x="553005" y="1053745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24032" y="3026803"/>
        <a:ext cx="59502" cy="59502"/>
      </dsp:txXfrm>
    </dsp:sp>
    <dsp:sp modelId="{7B87AA54-A409-214E-B16B-C210DB730798}">
      <dsp:nvSpPr>
        <dsp:cNvPr id="0" name=""/>
        <dsp:cNvSpPr/>
      </dsp:nvSpPr>
      <dsp:spPr>
        <a:xfrm>
          <a:off x="2877280" y="2483961"/>
          <a:ext cx="553005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53005" y="4572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39958" y="2515856"/>
        <a:ext cx="27650" cy="27650"/>
      </dsp:txXfrm>
    </dsp:sp>
    <dsp:sp modelId="{249C8025-6F70-DB48-BF88-019B73F89208}">
      <dsp:nvSpPr>
        <dsp:cNvPr id="0" name=""/>
        <dsp:cNvSpPr/>
      </dsp:nvSpPr>
      <dsp:spPr>
        <a:xfrm>
          <a:off x="2877280" y="1475935"/>
          <a:ext cx="553005" cy="1053745"/>
        </a:xfrm>
        <a:custGeom>
          <a:avLst/>
          <a:gdLst/>
          <a:ahLst/>
          <a:cxnLst/>
          <a:rect l="0" t="0" r="0" b="0"/>
          <a:pathLst>
            <a:path>
              <a:moveTo>
                <a:pt x="0" y="1053745"/>
              </a:moveTo>
              <a:lnTo>
                <a:pt x="276502" y="1053745"/>
              </a:lnTo>
              <a:lnTo>
                <a:pt x="276502" y="0"/>
              </a:lnTo>
              <a:lnTo>
                <a:pt x="553005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124032" y="1973057"/>
        <a:ext cx="59502" cy="59502"/>
      </dsp:txXfrm>
    </dsp:sp>
    <dsp:sp modelId="{3336E822-1FCB-F643-8B6B-3F35D32BA7FC}">
      <dsp:nvSpPr>
        <dsp:cNvPr id="0" name=""/>
        <dsp:cNvSpPr/>
      </dsp:nvSpPr>
      <dsp:spPr>
        <a:xfrm>
          <a:off x="2877280" y="422190"/>
          <a:ext cx="553005" cy="2107491"/>
        </a:xfrm>
        <a:custGeom>
          <a:avLst/>
          <a:gdLst/>
          <a:ahLst/>
          <a:cxnLst/>
          <a:rect l="0" t="0" r="0" b="0"/>
          <a:pathLst>
            <a:path>
              <a:moveTo>
                <a:pt x="0" y="2107491"/>
              </a:moveTo>
              <a:lnTo>
                <a:pt x="276502" y="2107491"/>
              </a:lnTo>
              <a:lnTo>
                <a:pt x="276502" y="0"/>
              </a:lnTo>
              <a:lnTo>
                <a:pt x="553005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099312" y="1421464"/>
        <a:ext cx="108941" cy="108941"/>
      </dsp:txXfrm>
    </dsp:sp>
    <dsp:sp modelId="{4FAD133B-805A-114C-8E83-334DB7EF598D}">
      <dsp:nvSpPr>
        <dsp:cNvPr id="0" name=""/>
        <dsp:cNvSpPr/>
      </dsp:nvSpPr>
      <dsp:spPr>
        <a:xfrm rot="16200000">
          <a:off x="237370" y="2108183"/>
          <a:ext cx="4436824" cy="8429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925" tIns="34925" rIns="34925" bIns="34925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500" kern="1200"/>
            <a:t>Disposition</a:t>
          </a:r>
        </a:p>
      </dsp:txBody>
      <dsp:txXfrm>
        <a:off x="237370" y="2108183"/>
        <a:ext cx="4436824" cy="842996"/>
      </dsp:txXfrm>
    </dsp:sp>
    <dsp:sp modelId="{866B579A-7128-3543-95B6-9D1009D3F5F0}">
      <dsp:nvSpPr>
        <dsp:cNvPr id="0" name=""/>
        <dsp:cNvSpPr/>
      </dsp:nvSpPr>
      <dsp:spPr>
        <a:xfrm>
          <a:off x="3430286" y="691"/>
          <a:ext cx="2765028" cy="8429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Engineering controls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PPE (gloves, respirator –APF 50) </a:t>
          </a:r>
        </a:p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or Exposure Limit</a:t>
          </a:r>
        </a:p>
      </dsp:txBody>
      <dsp:txXfrm>
        <a:off x="3430286" y="691"/>
        <a:ext cx="2765028" cy="842996"/>
      </dsp:txXfrm>
    </dsp:sp>
    <dsp:sp modelId="{7D0F6676-C12B-D94A-9A4F-587383CD934D}">
      <dsp:nvSpPr>
        <dsp:cNvPr id="0" name=""/>
        <dsp:cNvSpPr/>
      </dsp:nvSpPr>
      <dsp:spPr>
        <a:xfrm>
          <a:off x="3430286" y="1054437"/>
          <a:ext cx="2765028" cy="8429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No new use prior to notification</a:t>
          </a:r>
        </a:p>
      </dsp:txBody>
      <dsp:txXfrm>
        <a:off x="3430286" y="1054437"/>
        <a:ext cx="2765028" cy="842996"/>
      </dsp:txXfrm>
    </dsp:sp>
    <dsp:sp modelId="{6C4BB8DF-6FDE-D744-9407-49E87A8E1B20}">
      <dsp:nvSpPr>
        <dsp:cNvPr id="0" name=""/>
        <dsp:cNvSpPr/>
      </dsp:nvSpPr>
      <dsp:spPr>
        <a:xfrm>
          <a:off x="3430286" y="2108183"/>
          <a:ext cx="2765028" cy="8429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Very limited to no release to the environment</a:t>
          </a:r>
        </a:p>
      </dsp:txBody>
      <dsp:txXfrm>
        <a:off x="3430286" y="2108183"/>
        <a:ext cx="2765028" cy="842996"/>
      </dsp:txXfrm>
    </dsp:sp>
    <dsp:sp modelId="{E83420A6-8A97-4244-AF8C-95EEB2D2B939}">
      <dsp:nvSpPr>
        <dsp:cNvPr id="0" name=""/>
        <dsp:cNvSpPr/>
      </dsp:nvSpPr>
      <dsp:spPr>
        <a:xfrm>
          <a:off x="3430286" y="3161928"/>
          <a:ext cx="2765028" cy="8429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Limits on types of consumer uses</a:t>
          </a:r>
        </a:p>
      </dsp:txBody>
      <dsp:txXfrm>
        <a:off x="3430286" y="3161928"/>
        <a:ext cx="2765028" cy="842996"/>
      </dsp:txXfrm>
    </dsp:sp>
    <dsp:sp modelId="{57A98F12-DFA8-3649-87C2-AB4BC7CA590D}">
      <dsp:nvSpPr>
        <dsp:cNvPr id="0" name=""/>
        <dsp:cNvSpPr/>
      </dsp:nvSpPr>
      <dsp:spPr>
        <a:xfrm>
          <a:off x="3430286" y="4215674"/>
          <a:ext cx="2765028" cy="84299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Testing </a:t>
          </a:r>
        </a:p>
      </dsp:txBody>
      <dsp:txXfrm>
        <a:off x="3430286" y="4215674"/>
        <a:ext cx="2765028" cy="8429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87AA54-A409-214E-B16B-C210DB730798}">
      <dsp:nvSpPr>
        <dsp:cNvPr id="0" name=""/>
        <dsp:cNvSpPr/>
      </dsp:nvSpPr>
      <dsp:spPr>
        <a:xfrm>
          <a:off x="2703642" y="2529681"/>
          <a:ext cx="630599" cy="18023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5299" y="0"/>
              </a:lnTo>
              <a:lnTo>
                <a:pt x="315299" y="1802398"/>
              </a:lnTo>
              <a:lnTo>
                <a:pt x="630599" y="1802398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2971203" y="3383142"/>
        <a:ext cx="95476" cy="95476"/>
      </dsp:txXfrm>
    </dsp:sp>
    <dsp:sp modelId="{CDF416CF-74E6-4BC7-99FF-0FE693995D88}">
      <dsp:nvSpPr>
        <dsp:cNvPr id="0" name=""/>
        <dsp:cNvSpPr/>
      </dsp:nvSpPr>
      <dsp:spPr>
        <a:xfrm>
          <a:off x="2703642" y="2529681"/>
          <a:ext cx="630599" cy="6007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5299" y="0"/>
              </a:lnTo>
              <a:lnTo>
                <a:pt x="315299" y="600799"/>
              </a:lnTo>
              <a:lnTo>
                <a:pt x="630599" y="60079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97167" y="2808306"/>
        <a:ext cx="43549" cy="43549"/>
      </dsp:txXfrm>
    </dsp:sp>
    <dsp:sp modelId="{1BD54E74-52A9-4CAC-8572-19A487A1797C}">
      <dsp:nvSpPr>
        <dsp:cNvPr id="0" name=""/>
        <dsp:cNvSpPr/>
      </dsp:nvSpPr>
      <dsp:spPr>
        <a:xfrm>
          <a:off x="2703642" y="1928882"/>
          <a:ext cx="630599" cy="600799"/>
        </a:xfrm>
        <a:custGeom>
          <a:avLst/>
          <a:gdLst/>
          <a:ahLst/>
          <a:cxnLst/>
          <a:rect l="0" t="0" r="0" b="0"/>
          <a:pathLst>
            <a:path>
              <a:moveTo>
                <a:pt x="0" y="600799"/>
              </a:moveTo>
              <a:lnTo>
                <a:pt x="315299" y="600799"/>
              </a:lnTo>
              <a:lnTo>
                <a:pt x="315299" y="0"/>
              </a:lnTo>
              <a:lnTo>
                <a:pt x="630599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997167" y="2207507"/>
        <a:ext cx="43549" cy="43549"/>
      </dsp:txXfrm>
    </dsp:sp>
    <dsp:sp modelId="{249C8025-6F70-DB48-BF88-019B73F89208}">
      <dsp:nvSpPr>
        <dsp:cNvPr id="0" name=""/>
        <dsp:cNvSpPr/>
      </dsp:nvSpPr>
      <dsp:spPr>
        <a:xfrm>
          <a:off x="2703642" y="727283"/>
          <a:ext cx="630599" cy="1802398"/>
        </a:xfrm>
        <a:custGeom>
          <a:avLst/>
          <a:gdLst/>
          <a:ahLst/>
          <a:cxnLst/>
          <a:rect l="0" t="0" r="0" b="0"/>
          <a:pathLst>
            <a:path>
              <a:moveTo>
                <a:pt x="0" y="1802398"/>
              </a:moveTo>
              <a:lnTo>
                <a:pt x="315299" y="1802398"/>
              </a:lnTo>
              <a:lnTo>
                <a:pt x="315299" y="0"/>
              </a:lnTo>
              <a:lnTo>
                <a:pt x="630599" y="0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2971203" y="1580744"/>
        <a:ext cx="95476" cy="95476"/>
      </dsp:txXfrm>
    </dsp:sp>
    <dsp:sp modelId="{4FAD133B-805A-114C-8E83-334DB7EF598D}">
      <dsp:nvSpPr>
        <dsp:cNvPr id="0" name=""/>
        <dsp:cNvSpPr/>
      </dsp:nvSpPr>
      <dsp:spPr>
        <a:xfrm rot="16200000">
          <a:off x="-306678" y="2049042"/>
          <a:ext cx="5059363" cy="9612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marL="0" lvl="0" indent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300" kern="1200" dirty="0"/>
            <a:t>Testing</a:t>
          </a:r>
        </a:p>
      </dsp:txBody>
      <dsp:txXfrm>
        <a:off x="-306678" y="2049042"/>
        <a:ext cx="5059363" cy="961278"/>
      </dsp:txXfrm>
    </dsp:sp>
    <dsp:sp modelId="{7D0F6676-C12B-D94A-9A4F-587383CD934D}">
      <dsp:nvSpPr>
        <dsp:cNvPr id="0" name=""/>
        <dsp:cNvSpPr/>
      </dsp:nvSpPr>
      <dsp:spPr>
        <a:xfrm>
          <a:off x="3334241" y="246643"/>
          <a:ext cx="3152995" cy="9612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P-Chem Tests </a:t>
          </a:r>
        </a:p>
      </dsp:txBody>
      <dsp:txXfrm>
        <a:off x="3334241" y="246643"/>
        <a:ext cx="3152995" cy="961278"/>
      </dsp:txXfrm>
    </dsp:sp>
    <dsp:sp modelId="{AF37251F-6F08-42E4-A291-C521A4D0AC7C}">
      <dsp:nvSpPr>
        <dsp:cNvPr id="0" name=""/>
        <dsp:cNvSpPr/>
      </dsp:nvSpPr>
      <dsp:spPr>
        <a:xfrm>
          <a:off x="3334241" y="1448242"/>
          <a:ext cx="3152995" cy="9612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90-day inhalation study OECD TG 413+BAL and other</a:t>
          </a:r>
        </a:p>
      </dsp:txBody>
      <dsp:txXfrm>
        <a:off x="3334241" y="1448242"/>
        <a:ext cx="3152995" cy="961278"/>
      </dsp:txXfrm>
    </dsp:sp>
    <dsp:sp modelId="{7DCC5631-AB2A-4D95-B790-223B14B7CC80}">
      <dsp:nvSpPr>
        <dsp:cNvPr id="0" name=""/>
        <dsp:cNvSpPr/>
      </dsp:nvSpPr>
      <dsp:spPr>
        <a:xfrm>
          <a:off x="3334241" y="2649841"/>
          <a:ext cx="3152995" cy="9612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Pharmacokinetics</a:t>
          </a:r>
        </a:p>
      </dsp:txBody>
      <dsp:txXfrm>
        <a:off x="3334241" y="2649841"/>
        <a:ext cx="3152995" cy="961278"/>
      </dsp:txXfrm>
    </dsp:sp>
    <dsp:sp modelId="{6C4BB8DF-6FDE-D744-9407-49E87A8E1B20}">
      <dsp:nvSpPr>
        <dsp:cNvPr id="0" name=""/>
        <dsp:cNvSpPr/>
      </dsp:nvSpPr>
      <dsp:spPr>
        <a:xfrm>
          <a:off x="3334241" y="3851440"/>
          <a:ext cx="3152995" cy="96127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Modified Ecotoxicity Testing </a:t>
          </a:r>
        </a:p>
      </dsp:txBody>
      <dsp:txXfrm>
        <a:off x="3334241" y="3851440"/>
        <a:ext cx="3152995" cy="9612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052" cy="465456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760" y="0"/>
            <a:ext cx="3038052" cy="465456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98041A4D-41B0-434F-9BCF-B233A3D5D9AD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356"/>
            <a:ext cx="3038052" cy="465456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760" y="8829356"/>
            <a:ext cx="3038052" cy="465456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5BFFB656-4450-42D5-BA16-12314B8FCAC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8025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4821"/>
          </a:xfrm>
          <a:prstGeom prst="rect">
            <a:avLst/>
          </a:prstGeom>
        </p:spPr>
        <p:txBody>
          <a:bodyPr vert="horz" lIns="93169" tIns="46585" rIns="93169" bIns="4658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2"/>
            <a:ext cx="3037840" cy="464821"/>
          </a:xfrm>
          <a:prstGeom prst="rect">
            <a:avLst/>
          </a:prstGeom>
        </p:spPr>
        <p:txBody>
          <a:bodyPr vert="horz" lIns="93169" tIns="46585" rIns="93169" bIns="46585" rtlCol="0"/>
          <a:lstStyle>
            <a:lvl1pPr algn="r">
              <a:defRPr sz="1200"/>
            </a:lvl1pPr>
          </a:lstStyle>
          <a:p>
            <a:fld id="{756991DD-4F9D-4B88-9D11-0C3613209316}" type="datetimeFigureOut">
              <a:rPr lang="en-US" smtClean="0"/>
              <a:pPr/>
              <a:t>10/4/2018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9" tIns="46585" rIns="93169" bIns="4658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3"/>
            <a:ext cx="5608320" cy="4183381"/>
          </a:xfrm>
          <a:prstGeom prst="rect">
            <a:avLst/>
          </a:prstGeom>
        </p:spPr>
        <p:txBody>
          <a:bodyPr vert="horz" lIns="93169" tIns="46585" rIns="93169" bIns="4658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9"/>
            <a:ext cx="3037840" cy="464821"/>
          </a:xfrm>
          <a:prstGeom prst="rect">
            <a:avLst/>
          </a:prstGeom>
        </p:spPr>
        <p:txBody>
          <a:bodyPr vert="horz" lIns="93169" tIns="46585" rIns="93169" bIns="4658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9"/>
            <a:ext cx="3037840" cy="464821"/>
          </a:xfrm>
          <a:prstGeom prst="rect">
            <a:avLst/>
          </a:prstGeom>
        </p:spPr>
        <p:txBody>
          <a:bodyPr vert="horz" lIns="93169" tIns="46585" rIns="93169" bIns="46585" rtlCol="0" anchor="b"/>
          <a:lstStyle>
            <a:lvl1pPr algn="r">
              <a:defRPr sz="1200"/>
            </a:lvl1pPr>
          </a:lstStyle>
          <a:p>
            <a:fld id="{4F198978-FB1B-41C4-B8C8-4912D1D6EF2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373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B31BA-D2AC-4489-AC43-AE5F3AE1E195}" type="slidenum">
              <a:rPr lang="en-US" smtClean="0"/>
              <a:pPr/>
              <a:t>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9325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800" dirty="0"/>
              <a:t>Unreasonable risk finding</a:t>
            </a:r>
          </a:p>
          <a:p>
            <a:pPr lvl="1"/>
            <a:r>
              <a:rPr lang="en-US" sz="1800" dirty="0"/>
              <a:t>If EPA </a:t>
            </a:r>
            <a:r>
              <a:rPr lang="en-US" sz="1800" u="sng" dirty="0"/>
              <a:t>does</a:t>
            </a:r>
            <a:r>
              <a:rPr lang="en-US" sz="1800" dirty="0"/>
              <a:t> make an unreasonable risk finding or a substantial exposure/release finding, EPA efforts focus on developing risk management options that allow the substance to go into commerce in a manner that protects health and the environment.</a:t>
            </a:r>
          </a:p>
          <a:p>
            <a:pPr lvl="1"/>
            <a:r>
              <a:rPr lang="en-US" sz="1800" dirty="0"/>
              <a:t>Sometimes the substance will not go into commerce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The majority of submissions on </a:t>
            </a:r>
            <a:r>
              <a:rPr lang="en-US" sz="1800" dirty="0" err="1"/>
              <a:t>nanoscale</a:t>
            </a:r>
            <a:r>
              <a:rPr lang="en-US" sz="1800" dirty="0"/>
              <a:t> materials are regulated</a:t>
            </a:r>
          </a:p>
          <a:p>
            <a:pPr lvl="1"/>
            <a:endParaRPr lang="en-US" sz="1800" dirty="0"/>
          </a:p>
          <a:p>
            <a:r>
              <a:rPr lang="en-US" sz="1700" dirty="0"/>
              <a:t>EPA has taken a number of actions to control and limit exposures, including:</a:t>
            </a:r>
          </a:p>
          <a:p>
            <a:pPr lvl="1"/>
            <a:r>
              <a:rPr lang="en-US" sz="1700" dirty="0"/>
              <a:t>Limiting the uses of the </a:t>
            </a:r>
            <a:r>
              <a:rPr lang="en-US" sz="1700" dirty="0" err="1"/>
              <a:t>nanoscale</a:t>
            </a:r>
            <a:r>
              <a:rPr lang="en-US" sz="1700" dirty="0"/>
              <a:t> materials </a:t>
            </a:r>
          </a:p>
          <a:p>
            <a:pPr lvl="1"/>
            <a:r>
              <a:rPr lang="en-US" sz="1700" dirty="0"/>
              <a:t>Requiring the use of personal protective equipment, such as respirators and impervious gloves  </a:t>
            </a:r>
          </a:p>
          <a:p>
            <a:pPr lvl="1"/>
            <a:r>
              <a:rPr lang="en-US" sz="1700" dirty="0"/>
              <a:t>Limiting environmental releases </a:t>
            </a:r>
          </a:p>
          <a:p>
            <a:pPr lvl="1"/>
            <a:r>
              <a:rPr lang="en-US" sz="1700" dirty="0"/>
              <a:t>Requiring testing to generate health and environmental effects data</a:t>
            </a:r>
          </a:p>
          <a:p>
            <a:pPr lvl="1"/>
            <a:r>
              <a:rPr lang="en-US" sz="1700" dirty="0"/>
              <a:t>Limiting the use to that identified in the PMN</a:t>
            </a:r>
          </a:p>
          <a:p>
            <a:pPr lvl="2"/>
            <a:r>
              <a:rPr lang="en-US" sz="1700" dirty="0"/>
              <a:t>New uses would need to be reviewed before they could commence</a:t>
            </a:r>
          </a:p>
          <a:p>
            <a:pPr lvl="1"/>
            <a:endParaRPr lang="en-US" sz="1800" dirty="0"/>
          </a:p>
          <a:p>
            <a:pPr lvl="1"/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98978-FB1B-41C4-B8C8-4912D1D6EF2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6230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  <a:normAutofit fontScale="92500" lnSpcReduction="20000"/>
          </a:bodyPr>
          <a:lstStyle/>
          <a:p>
            <a:pPr lvl="1"/>
            <a:r>
              <a:rPr lang="en-US" dirty="0"/>
              <a:t>Some notices are reporting exemptions</a:t>
            </a:r>
          </a:p>
          <a:p>
            <a:pPr lvl="1"/>
            <a:endParaRPr lang="en-US" dirty="0"/>
          </a:p>
          <a:p>
            <a:pPr lvl="1"/>
            <a:r>
              <a:rPr lang="en-US" sz="2400" dirty="0"/>
              <a:t>Consent Orders </a:t>
            </a:r>
          </a:p>
          <a:p>
            <a:pPr lvl="1"/>
            <a:r>
              <a:rPr lang="en-US" sz="2400" dirty="0"/>
              <a:t>SNURs – many already published</a:t>
            </a:r>
          </a:p>
          <a:p>
            <a:pPr lvl="1"/>
            <a:endParaRPr lang="en-US" sz="2400" dirty="0"/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How does this look?  Since they bring up the 160 number we need to at least mention the exemption numbers. 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Submitted			122 PMNs	4 SNUNs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Withdrawn		     4	      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Final decisions (total)		   94	      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Denied			None                     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Approved with 5(e)		     0                       2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Approved with SNUR		   36                       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Approved with 5(e) and SNUR	   58                       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Drops			     2                       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In Progress		   22                       1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Submitted			33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LoREXes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  16 LVEs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Withdrawn		     3	     0  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Final decisions (total)                                   30                     15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Denied			     0	     0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Granted with Conditions		    30	   15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*   In Progress		      0	     1</a:t>
            </a:r>
            <a:endParaRPr lang="en-US" sz="2800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BD36F7-6BD1-4357-A3A9-705714291EF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75444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150 NM PMNs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038237-F4BD-418A-871F-220AD6149301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26122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053411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/>
              <a:t>Assessing the Chemical </a:t>
            </a:r>
            <a:endParaRPr lang="en-US" dirty="0"/>
          </a:p>
          <a:p>
            <a:r>
              <a:rPr lang="en-US" sz="1400" dirty="0"/>
              <a:t>TSCA requires new chemical manufacturers and importers to submit only studies/data in their possession or control</a:t>
            </a:r>
          </a:p>
          <a:p>
            <a:pPr lvl="1"/>
            <a:r>
              <a:rPr lang="en-US" sz="1400" dirty="0"/>
              <a:t>No minimum set of toxicity or fate studies are required</a:t>
            </a:r>
          </a:p>
          <a:p>
            <a:r>
              <a:rPr lang="en-US" sz="1400" dirty="0"/>
              <a:t>No test data are required to be submitted with a notification</a:t>
            </a:r>
          </a:p>
          <a:p>
            <a:pPr lvl="1"/>
            <a:r>
              <a:rPr lang="en-US" sz="1400" dirty="0"/>
              <a:t>Predictive models/technical tools and professional judgment must be utilized by EPA to assess potential risks</a:t>
            </a:r>
          </a:p>
          <a:p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98978-FB1B-41C4-B8C8-4912D1D6EF2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6824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review of </a:t>
            </a:r>
            <a:r>
              <a:rPr lang="en-US" dirty="0" err="1"/>
              <a:t>nanoscale</a:t>
            </a:r>
            <a:r>
              <a:rPr lang="en-US" dirty="0"/>
              <a:t> materials is specific to the production or import and processing for the use and to the uses specified in the submission</a:t>
            </a:r>
          </a:p>
          <a:p>
            <a:r>
              <a:rPr lang="en-US" dirty="0"/>
              <a:t>Other uses (future uses) must be notified before the use starts</a:t>
            </a:r>
          </a:p>
          <a:p>
            <a:endParaRPr lang="en-US" dirty="0"/>
          </a:p>
          <a:p>
            <a:pPr>
              <a:buNone/>
            </a:pPr>
            <a:r>
              <a:rPr lang="en-US" i="1" dirty="0"/>
              <a:t>Assessing the Chemical </a:t>
            </a:r>
            <a:endParaRPr lang="en-US" dirty="0"/>
          </a:p>
          <a:p>
            <a:r>
              <a:rPr lang="en-US" dirty="0"/>
              <a:t>Evaluation of risks from new chemicals are considered throughout their product life cycle.</a:t>
            </a:r>
          </a:p>
          <a:p>
            <a:r>
              <a:rPr lang="en-US" dirty="0"/>
              <a:t>EPA’s focus </a:t>
            </a:r>
          </a:p>
          <a:p>
            <a:pPr lvl="1"/>
            <a:r>
              <a:rPr lang="en-US" dirty="0"/>
              <a:t>Exposure to workers</a:t>
            </a:r>
          </a:p>
          <a:p>
            <a:pPr lvl="1"/>
            <a:r>
              <a:rPr lang="en-US" dirty="0"/>
              <a:t>Site-specific assessment of environmental and general population exposure</a:t>
            </a:r>
          </a:p>
          <a:p>
            <a:pPr lvl="1"/>
            <a:r>
              <a:rPr lang="en-US" dirty="0"/>
              <a:t>Consumer exposure</a:t>
            </a:r>
          </a:p>
          <a:p>
            <a:pPr lvl="1"/>
            <a:endParaRPr lang="en-US" dirty="0"/>
          </a:p>
          <a:p>
            <a:pPr>
              <a:lnSpc>
                <a:spcPct val="80000"/>
              </a:lnSpc>
              <a:buNone/>
              <a:defRPr/>
            </a:pPr>
            <a:r>
              <a:rPr lang="en-US" i="1" dirty="0"/>
              <a:t>Assessing the Chemical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dirty="0"/>
              <a:t>Is the information available to EPA sufficient to permit a reasoned evaluation of the health and environmental effects of the substance?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dirty="0"/>
              <a:t>In the absence of sufficient information, may the substance present an unreasonable risk of injury to health or the environment?  </a:t>
            </a:r>
          </a:p>
          <a:p>
            <a:pPr>
              <a:lnSpc>
                <a:spcPct val="80000"/>
              </a:lnSpc>
              <a:buFont typeface="Arial" pitchFamily="34" charset="0"/>
              <a:buChar char="•"/>
              <a:defRPr/>
            </a:pPr>
            <a:r>
              <a:rPr lang="en-US" dirty="0"/>
              <a:t>Will the substance be produced in substantial quantities, and (a) enter the environment in substantial quantities or (b) may there be significant or substantial human exposure?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98978-FB1B-41C4-B8C8-4912D1D6EF2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9860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98978-FB1B-41C4-B8C8-4912D1D6EF2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0343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98978-FB1B-41C4-B8C8-4912D1D6EF2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8890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 µg m(-3) as an 8-h time weighted average (TWA) of elemental carbon (EC) for the respirable size fraction.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98978-FB1B-41C4-B8C8-4912D1D6EF2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14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00B8D-FF51-4F0A-81C0-4252F97E1BD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084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500B8D-FF51-4F0A-81C0-4252F97E1BD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0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1800" dirty="0"/>
              <a:t>Unreasonable risk finding</a:t>
            </a:r>
          </a:p>
          <a:p>
            <a:pPr lvl="1"/>
            <a:r>
              <a:rPr lang="en-US" sz="1800" dirty="0"/>
              <a:t>If EPA </a:t>
            </a:r>
            <a:r>
              <a:rPr lang="en-US" sz="1800" u="sng" dirty="0"/>
              <a:t>does</a:t>
            </a:r>
            <a:r>
              <a:rPr lang="en-US" sz="1800" dirty="0"/>
              <a:t> make an unreasonable risk finding or a substantial exposure/release finding, EPA efforts focus on developing risk management options that allow the substance to go into commerce in a manner that protects health and the environment.</a:t>
            </a:r>
          </a:p>
          <a:p>
            <a:pPr lvl="1"/>
            <a:r>
              <a:rPr lang="en-US" sz="1800" dirty="0"/>
              <a:t>Sometimes the substance will not go into commerce</a:t>
            </a:r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The majority of submissions on </a:t>
            </a:r>
            <a:r>
              <a:rPr lang="en-US" sz="1800" dirty="0" err="1"/>
              <a:t>nanoscale</a:t>
            </a:r>
            <a:r>
              <a:rPr lang="en-US" sz="1800" dirty="0"/>
              <a:t> materials are regulated</a:t>
            </a:r>
          </a:p>
          <a:p>
            <a:pPr lvl="1"/>
            <a:endParaRPr lang="en-US" sz="1800" dirty="0"/>
          </a:p>
          <a:p>
            <a:r>
              <a:rPr lang="en-US" sz="1700" dirty="0"/>
              <a:t>EPA has taken a number of actions to control and limit exposures, including:</a:t>
            </a:r>
          </a:p>
          <a:p>
            <a:pPr lvl="1"/>
            <a:r>
              <a:rPr lang="en-US" sz="1700" dirty="0"/>
              <a:t>Limiting the uses of the </a:t>
            </a:r>
            <a:r>
              <a:rPr lang="en-US" sz="1700" dirty="0" err="1"/>
              <a:t>nanoscale</a:t>
            </a:r>
            <a:r>
              <a:rPr lang="en-US" sz="1700" dirty="0"/>
              <a:t> materials </a:t>
            </a:r>
          </a:p>
          <a:p>
            <a:pPr lvl="1"/>
            <a:r>
              <a:rPr lang="en-US" sz="1700" dirty="0"/>
              <a:t>Requiring the use of personal protective equipment, such as respirators and impervious gloves  </a:t>
            </a:r>
          </a:p>
          <a:p>
            <a:pPr lvl="1"/>
            <a:r>
              <a:rPr lang="en-US" sz="1700" dirty="0"/>
              <a:t>Limiting environmental releases </a:t>
            </a:r>
          </a:p>
          <a:p>
            <a:pPr lvl="1"/>
            <a:r>
              <a:rPr lang="en-US" sz="1700" dirty="0"/>
              <a:t>Requiring testing to generate health and environmental effects data</a:t>
            </a:r>
          </a:p>
          <a:p>
            <a:pPr lvl="1"/>
            <a:r>
              <a:rPr lang="en-US" sz="1700" dirty="0"/>
              <a:t>Limiting the use to that identified in the PMN</a:t>
            </a:r>
          </a:p>
          <a:p>
            <a:pPr lvl="2"/>
            <a:r>
              <a:rPr lang="en-US" sz="1700" dirty="0"/>
              <a:t>New uses would need to be reviewed before they could commence</a:t>
            </a:r>
          </a:p>
          <a:p>
            <a:pPr lvl="1"/>
            <a:endParaRPr lang="en-US" sz="1800" dirty="0"/>
          </a:p>
          <a:p>
            <a:pPr lvl="1"/>
            <a:endParaRPr lang="en-US" sz="2400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198978-FB1B-41C4-B8C8-4912D1D6EF2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35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620000" cy="2365375"/>
          </a:xfrm>
          <a:ln>
            <a:noFill/>
          </a:ln>
        </p:spPr>
        <p:txBody>
          <a:bodyPr anchor="t"/>
          <a:lstStyle>
            <a:lvl1pPr algn="l">
              <a:defRPr sz="4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edit:</a:t>
            </a:r>
            <a:br>
              <a:rPr lang="en-US" dirty="0"/>
            </a:br>
            <a:r>
              <a:rPr lang="en-US" dirty="0"/>
              <a:t>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7620000" cy="533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 bwMode="auto">
          <a:xfrm>
            <a:off x="609600" y="5638800"/>
            <a:ext cx="762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Office of Chemical Safety and Pollution Prevention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</p:spPr>
        <p:txBody>
          <a:bodyPr/>
          <a:lstStyle>
            <a:lvl1pPr>
              <a:defRPr sz="3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0600"/>
            <a:ext cx="8229600" cy="51355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09DA1-C709-4EAD-9701-5CE8405CF4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Subtitle 2"/>
          <p:cNvSpPr txBox="1">
            <a:spLocks/>
          </p:cNvSpPr>
          <p:nvPr userDrawn="1"/>
        </p:nvSpPr>
        <p:spPr bwMode="auto">
          <a:xfrm>
            <a:off x="609600" y="5638800"/>
            <a:ext cx="762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825"/>
            <a:ext cx="758825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A0802D-A3FC-4498-AF09-638A14798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276600" y="6260068"/>
            <a:ext cx="184731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endParaRPr 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415547" y="3244334"/>
            <a:ext cx="3129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/>
              <a:t>–</a:t>
            </a:r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5F54E-C4DA-4633-B706-F973D99A59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D4FE3C-C99D-4B92-8BDD-88CF5F5441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76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723D85-7D00-449F-9A60-335D93A01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44ED0-B9E7-4BFA-BB25-8579E38E1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A4841-4A40-481E-835F-BD620CA7CA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1678A-5280-4D33-87E2-FA68D8AC3A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</p:spPr>
        <p:txBody>
          <a:bodyPr/>
          <a:lstStyle>
            <a:lvl1pPr algn="l">
              <a:defRPr sz="3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276600" y="6260068"/>
            <a:ext cx="4902642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lang="en-US" dirty="0">
                <a:solidFill>
                  <a:schemeClr val="bg1"/>
                </a:solidFill>
                <a:latin typeface="+mj-lt"/>
              </a:rPr>
              <a:t>Office of Chemical Safety and Pollution Prevention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B18059-D888-43E8-92C4-42297E8DC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9096E-18CB-4DBA-9BFB-994EA5C2E6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61E0C-49FF-43D4-A8F7-8FA2945A83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C8787-5DAE-4448-BCDD-E0D18DFEA5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40FA65-F0F5-4C7E-B854-8FE9C0DE53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C45A7C-B88C-4FC4-9B5D-67D2B1EA9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20551-99D4-4282-98AB-6A9268CAB8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5971-B16A-4669-9851-6EC7A8F6A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06D5F-C701-4C5E-AA81-64EF68A26F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</p:spPr>
        <p:txBody>
          <a:bodyPr/>
          <a:lstStyle>
            <a:lvl1pPr algn="l">
              <a:defRPr sz="3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135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F8834C-9507-4096-A85A-7A175E8744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26DAAF-F35D-4642-AE67-F54ECE55C8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it-I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45043D-839B-4E8F-A00D-D75CC72747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B7E9FA-D05B-4CC1-92EB-E0E9B47C72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9913C-3043-44D1-9D51-85156D922A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55613" y="2130425"/>
            <a:ext cx="7313612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55613" y="3886200"/>
            <a:ext cx="7313612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4A1D22-9456-4E07-90B5-25691363F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02D3F-8173-4C2A-9F41-368113852E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8B5B1-72FE-443D-AC35-BC52AAA03C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600200"/>
            <a:ext cx="40370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12B6A-AA84-4E83-BD55-A25D575400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89A05-C6DE-4FF9-A538-2D4DFFCCEF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</p:spPr>
        <p:txBody>
          <a:bodyPr/>
          <a:lstStyle>
            <a:lvl1pPr algn="l">
              <a:defRPr sz="3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00200"/>
            <a:ext cx="4040188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9906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00200"/>
            <a:ext cx="4041775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99105-EAF9-47AE-829B-14653F9B2A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EA0EB-EC1E-454E-A2A5-68C5DF059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F2EB5E-DB15-485E-B14E-0BC2C9F122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it-I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ECA86-B1EB-4869-B489-3B90AD4434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4B36D-26A6-45D2-8DB7-A1CA6D7D6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4638"/>
            <a:ext cx="2055813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4638"/>
            <a:ext cx="6018212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46607C-9EEF-4244-B598-4073A54076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686800" cy="762000"/>
          </a:xfrm>
        </p:spPr>
        <p:txBody>
          <a:bodyPr/>
          <a:lstStyle>
            <a:lvl1pPr algn="l">
              <a:defRPr sz="3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382000" y="6238882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fld id="{01CD6622-4054-479F-BB19-270A13CABD8F}" type="slidenum">
              <a:rPr lang="en-US" b="1" smtClean="0">
                <a:ln w="18415" cmpd="sng">
                  <a:solidFill>
                    <a:schemeClr val="tx2">
                      <a:lumMod val="40000"/>
                      <a:lumOff val="60000"/>
                    </a:schemeClr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5" Type="http://schemas.openxmlformats.org/officeDocument/2006/relationships/image" Target="../media/image6.jpeg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tags" Target="../tags/tag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ags" Target="../tags/tag3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6.jpe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ags" Target="../tags/tag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2605B77-C5E3-4554-BD92-9BDE22E13C39}" type="datetimeFigureOut">
              <a:rPr lang="en-US"/>
              <a:pPr>
                <a:defRPr/>
              </a:pPr>
              <a:t>10/4/2018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2E3721-F266-4D90-95E9-95DA77E2241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77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304800" y="1554163"/>
            <a:ext cx="86868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92605B77-C5E3-4554-BD92-9BDE22E13C39}" type="datetimeFigureOut">
              <a:rPr lang="en-US" smtClean="0"/>
              <a:pPr>
                <a:defRPr/>
              </a:pPr>
              <a:t>10/4/2018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BC2E3721-F266-4D90-95E9-95DA77E2241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8C235-9B6C-4CAB-B5EC-15C14C5EAAE8}" type="datetimeFigureOut">
              <a:rPr lang="en-US" smtClean="0"/>
              <a:pPr/>
              <a:t>10/4/2018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18F2B-5814-4095-957D-C4E9D20872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Fare clic per modificare gli stili del testo dello schema</a:t>
            </a:r>
          </a:p>
          <a:p>
            <a:pPr lvl="1"/>
            <a:r>
              <a:rPr lang="en-US"/>
              <a:t>Secondo livello</a:t>
            </a:r>
          </a:p>
          <a:p>
            <a:pPr lvl="2"/>
            <a:r>
              <a:rPr lang="en-US"/>
              <a:t>Terzo livello</a:t>
            </a:r>
          </a:p>
          <a:p>
            <a:pPr lvl="3"/>
            <a:r>
              <a:rPr lang="en-US"/>
              <a:t>Quarto livello</a:t>
            </a:r>
          </a:p>
          <a:p>
            <a:pPr lvl="4"/>
            <a:r>
              <a:rPr lang="en-US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9F26373-4B53-48AF-A019-1652B1CE10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36525" y="136525"/>
            <a:ext cx="8866188" cy="658177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it-IT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5613" y="274638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5613" y="1600200"/>
            <a:ext cx="822642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D7F47C88-5C92-4FD5-8BB3-1DE9E57CEA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6" r:id="rId2"/>
    <p:sldLayoutId id="2147483737" r:id="rId3"/>
    <p:sldLayoutId id="2147483738" r:id="rId4"/>
    <p:sldLayoutId id="2147483739" r:id="rId5"/>
    <p:sldLayoutId id="2147483740" r:id="rId6"/>
    <p:sldLayoutId id="2147483741" r:id="rId7"/>
    <p:sldLayoutId id="2147483742" r:id="rId8"/>
    <p:sldLayoutId id="2147483743" r:id="rId9"/>
    <p:sldLayoutId id="2147483744" r:id="rId10"/>
    <p:sldLayoutId id="214748374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pa.gov/reviewing-new-chemicals-under-toxic-substances-control-act-tsca/control-nanoscale-materials-under" TargetMode="External"/><Relationship Id="rId2" Type="http://schemas.openxmlformats.org/officeDocument/2006/relationships/hyperlink" Target="https://www.epa.gov/reviewing-new-chemicals-under-toxic-substances-control-act-tsca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pa.gov/tsca-screening-tools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3600"/>
            <a:ext cx="8001000" cy="1143000"/>
          </a:xfrm>
        </p:spPr>
        <p:txBody>
          <a:bodyPr>
            <a:noAutofit/>
          </a:bodyPr>
          <a:lstStyle/>
          <a:p>
            <a:pPr algn="ctr"/>
            <a:r>
              <a:rPr lang="en-GB" sz="3600" dirty="0">
                <a:effectLst/>
              </a:rPr>
              <a:t>Regulatory Priorities and Information Needs Linked to </a:t>
            </a:r>
            <a:r>
              <a:rPr lang="en-GB" sz="3600">
                <a:effectLst/>
              </a:rPr>
              <a:t>Exposure to Nanomaterials </a:t>
            </a:r>
            <a:br>
              <a:rPr lang="en-GB" sz="3600" dirty="0">
                <a:effectLst/>
              </a:rPr>
            </a:br>
            <a:r>
              <a:rPr lang="en-US" sz="1600" i="1" dirty="0">
                <a:effectLst/>
              </a:rPr>
              <a:t>Second Quantifying Exposure to Engineered Nanomaterials from Manufactured Products</a:t>
            </a:r>
            <a:r>
              <a:rPr lang="en-US" sz="1600" dirty="0">
                <a:effectLst/>
              </a:rPr>
              <a:t> </a:t>
            </a:r>
            <a:r>
              <a:rPr lang="en-US" sz="1600" i="1" dirty="0">
                <a:effectLst/>
              </a:rPr>
              <a:t>(QEEN II)</a:t>
            </a:r>
            <a:r>
              <a:rPr lang="en-US" sz="1600" dirty="0">
                <a:effectLst/>
              </a:rPr>
              <a:t> workshop</a:t>
            </a:r>
            <a:r>
              <a:rPr lang="en-US" sz="1600" dirty="0">
                <a:solidFill>
                  <a:schemeClr val="bg1"/>
                </a:solidFill>
                <a:sym typeface="Arial Bold" charset="0"/>
              </a:rPr>
              <a:t> </a:t>
            </a:r>
            <a:br>
              <a:rPr lang="en-US" sz="1600" dirty="0">
                <a:solidFill>
                  <a:schemeClr val="bg1"/>
                </a:solidFill>
                <a:sym typeface="Arial Bold" charset="0"/>
              </a:rPr>
            </a:br>
            <a:r>
              <a:rPr lang="en-US" sz="1600" dirty="0">
                <a:solidFill>
                  <a:schemeClr val="bg1"/>
                </a:solidFill>
                <a:sym typeface="Arial Bold" charset="0"/>
              </a:rPr>
              <a:t>9-10 October 2018</a:t>
            </a:r>
            <a:br>
              <a:rPr lang="en-US" sz="1600" dirty="0">
                <a:solidFill>
                  <a:schemeClr val="bg1"/>
                </a:solidFill>
                <a:sym typeface="Arial Bold" charset="0"/>
              </a:rPr>
            </a:br>
            <a:r>
              <a:rPr lang="en-US" sz="1600" dirty="0">
                <a:solidFill>
                  <a:schemeClr val="bg1"/>
                </a:solidFill>
                <a:sym typeface="Arial Bold" charset="0"/>
              </a:rPr>
              <a:t>Department of Labor</a:t>
            </a:r>
            <a:br>
              <a:rPr lang="en-US" sz="1600" dirty="0">
                <a:solidFill>
                  <a:schemeClr val="bg1"/>
                </a:solidFill>
                <a:sym typeface="Arial Bold" charset="0"/>
              </a:rPr>
            </a:br>
            <a:endParaRPr lang="en-US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563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45775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cs typeface="Arial" panose="020B0604020202020204" pitchFamily="34" charset="0"/>
              </a:rPr>
              <a:t>Insufficient Info and May Present An Unreasonable Risk</a:t>
            </a:r>
          </a:p>
          <a:p>
            <a:r>
              <a:rPr lang="en-US" sz="2400" dirty="0">
                <a:cs typeface="Arial" panose="020B0604020202020204" pitchFamily="34" charset="0"/>
              </a:rPr>
              <a:t>As a result of the review, EPA determines that, in the absence of sufficient information to conduct a reasoned evaluation, the manufacture, processing, distribution in commerce, or use, may present an unreasonable risk of injury to health or the environment under the conditions of use.  </a:t>
            </a:r>
          </a:p>
          <a:p>
            <a:endParaRPr lang="en-US" sz="2800" dirty="0">
              <a:cs typeface="Arial" panose="020B0604020202020204" pitchFamily="34" charset="0"/>
            </a:endParaRPr>
          </a:p>
          <a:p>
            <a:r>
              <a:rPr lang="en-US" sz="2400" dirty="0">
                <a:cs typeface="Arial" panose="020B0604020202020204" pitchFamily="34" charset="0"/>
              </a:rPr>
              <a:t>Regulation under section 5(e): Regulation Pending the Development of Information</a:t>
            </a:r>
          </a:p>
          <a:p>
            <a:pPr lvl="1"/>
            <a:r>
              <a:rPr lang="en-US" sz="2200" dirty="0">
                <a:cs typeface="Arial" panose="020B0604020202020204" pitchFamily="34" charset="0"/>
              </a:rPr>
              <a:t>Section 5(e) order</a:t>
            </a:r>
            <a:endParaRPr lang="en-US" sz="2200" strike="sngStrike" dirty="0">
              <a:solidFill>
                <a:srgbClr val="0070C0"/>
              </a:solidFill>
              <a:cs typeface="Arial" panose="020B0604020202020204" pitchFamily="34" charset="0"/>
            </a:endParaRPr>
          </a:p>
          <a:p>
            <a:pPr lvl="1"/>
            <a:r>
              <a:rPr lang="en-US" sz="2200" dirty="0">
                <a:cs typeface="Arial" panose="020B0604020202020204" pitchFamily="34" charset="0"/>
              </a:rPr>
              <a:t>Testing or other potentially useful information may be required</a:t>
            </a:r>
          </a:p>
          <a:p>
            <a:pPr marL="685782" lvl="2" indent="0">
              <a:buNone/>
            </a:pPr>
            <a:endParaRPr lang="en-US" dirty="0">
              <a:cs typeface="Arial" panose="020B0604020202020204" pitchFamily="34" charset="0"/>
            </a:endParaRPr>
          </a:p>
          <a:p>
            <a:pPr lvl="1"/>
            <a:endParaRPr lang="en-US" dirty="0">
              <a:cs typeface="Arial" panose="020B0604020202020204" pitchFamily="34" charset="0"/>
            </a:endParaRPr>
          </a:p>
          <a:p>
            <a:pPr lvl="1"/>
            <a:endParaRPr lang="en-US" dirty="0">
              <a:cs typeface="Arial" panose="020B0604020202020204" pitchFamily="34" charset="0"/>
            </a:endParaRPr>
          </a:p>
          <a:p>
            <a:pPr lvl="1"/>
            <a:endParaRPr lang="en-US" dirty="0">
              <a:cs typeface="Arial" panose="020B0604020202020204" pitchFamily="34" charset="0"/>
            </a:endParaRPr>
          </a:p>
          <a:p>
            <a:pPr lvl="1"/>
            <a:endParaRPr lang="en-US" dirty="0">
              <a:cs typeface="Arial" panose="020B0604020202020204" pitchFamily="34" charset="0"/>
            </a:endParaRPr>
          </a:p>
          <a:p>
            <a:endParaRPr lang="en-US" dirty="0">
              <a:cs typeface="Arial" panose="020B0604020202020204" pitchFamily="34" charset="0"/>
            </a:endParaRPr>
          </a:p>
          <a:p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E76D92F-4AF1-4906-952C-A7CE8A12EB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5 Review and Determination</a:t>
            </a:r>
          </a:p>
        </p:txBody>
      </p:sp>
    </p:spTree>
    <p:extLst>
      <p:ext uri="{BB962C8B-B14F-4D97-AF65-F5344CB8AC3E}">
        <p14:creationId xmlns:p14="http://schemas.microsoft.com/office/powerpoint/2010/main" val="2823090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Disposition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066800"/>
          <a:ext cx="82296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030404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Testing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1140"/>
              </p:ext>
            </p:extLst>
          </p:nvPr>
        </p:nvGraphicFramePr>
        <p:xfrm>
          <a:off x="457200" y="1066800"/>
          <a:ext cx="82296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38514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762000"/>
          </a:xfrm>
        </p:spPr>
        <p:txBody>
          <a:bodyPr>
            <a:normAutofit fontScale="90000"/>
          </a:bodyPr>
          <a:lstStyle/>
          <a:p>
            <a:r>
              <a:rPr lang="en-US" dirty="0"/>
              <a:t>Nanomaterials under the TSCA New Chemicals Program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229600" cy="4237037"/>
          </a:xfrm>
        </p:spPr>
        <p:txBody>
          <a:bodyPr/>
          <a:lstStyle/>
          <a:p>
            <a:r>
              <a:rPr lang="en-US" sz="2400" dirty="0"/>
              <a:t>More than 210 new chemical notices for nanomaterials have been received since 2005</a:t>
            </a:r>
          </a:p>
          <a:p>
            <a:r>
              <a:rPr lang="en-US" sz="2400" dirty="0"/>
              <a:t>Most notices have completed EPA review, are regulated, but allowed in commerce</a:t>
            </a:r>
          </a:p>
          <a:p>
            <a:pPr lvl="1"/>
            <a:r>
              <a:rPr lang="en-US" sz="2000" dirty="0"/>
              <a:t>Requirements to prevent human and environmental exposure (PPE, certain end uses not allowed, no release to water, etc.)</a:t>
            </a:r>
          </a:p>
          <a:p>
            <a:pPr lvl="1"/>
            <a:r>
              <a:rPr lang="en-US" sz="2000" dirty="0"/>
              <a:t>Requirements to develop data for fate, ecotoxicity, and/or toxicity</a:t>
            </a:r>
          </a:p>
          <a:p>
            <a:r>
              <a:rPr lang="en-US" sz="2400" dirty="0"/>
              <a:t>A limited number of 5-day, 28-day, 90-day, acute, irritation, sensitization, intratracheal instillation, and genetic toxicity studies have been conducted on nanomaterials (many of which have been on CNTs)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2493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Carbon Nanotubes/Fibers 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49530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Clr>
                <a:schemeClr val="tx1"/>
              </a:buClr>
            </a:pPr>
            <a:r>
              <a:rPr lang="en-US" sz="2400" dirty="0"/>
              <a:t>EPA has received new chemical notices under TSCA on over </a:t>
            </a:r>
            <a:r>
              <a:rPr lang="en-US" sz="2400" b="1" dirty="0"/>
              <a:t>100 carbon nanotubes and fibers</a:t>
            </a:r>
          </a:p>
          <a:p>
            <a:pPr eaLnBrk="1" hangingPunct="1">
              <a:lnSpc>
                <a:spcPct val="70000"/>
              </a:lnSpc>
              <a:buClr>
                <a:schemeClr val="tx1"/>
              </a:buClr>
            </a:pPr>
            <a:endParaRPr lang="en-US" sz="2400" b="1" dirty="0"/>
          </a:p>
          <a:p>
            <a:pPr eaLnBrk="1" hangingPunct="1">
              <a:lnSpc>
                <a:spcPct val="70000"/>
              </a:lnSpc>
              <a:buClr>
                <a:schemeClr val="tx1"/>
              </a:buClr>
            </a:pPr>
            <a:r>
              <a:rPr lang="en-US" sz="2400" u="sng" dirty="0"/>
              <a:t>Each CNT is considered a distinct chemical substance</a:t>
            </a:r>
            <a:r>
              <a:rPr lang="en-US" sz="2400" dirty="0"/>
              <a:t>. Some key parameters:</a:t>
            </a:r>
          </a:p>
          <a:p>
            <a:pPr lvl="1" eaLnBrk="1" hangingPunct="1">
              <a:lnSpc>
                <a:spcPct val="70000"/>
              </a:lnSpc>
              <a:buClr>
                <a:schemeClr val="tx1"/>
              </a:buClr>
            </a:pPr>
            <a:r>
              <a:rPr lang="en-US" sz="2000" dirty="0"/>
              <a:t># walls</a:t>
            </a:r>
          </a:p>
          <a:p>
            <a:pPr lvl="1" eaLnBrk="1" hangingPunct="1">
              <a:lnSpc>
                <a:spcPct val="70000"/>
              </a:lnSpc>
              <a:buClr>
                <a:schemeClr val="tx1"/>
              </a:buClr>
            </a:pPr>
            <a:r>
              <a:rPr lang="en-US" sz="2000" dirty="0"/>
              <a:t>inner diameter, outer diameter and length</a:t>
            </a:r>
          </a:p>
          <a:p>
            <a:pPr lvl="1" eaLnBrk="1" hangingPunct="1">
              <a:lnSpc>
                <a:spcPct val="70000"/>
              </a:lnSpc>
              <a:buClr>
                <a:schemeClr val="tx1"/>
              </a:buClr>
            </a:pPr>
            <a:r>
              <a:rPr lang="en-US" sz="2000" dirty="0" err="1"/>
              <a:t>functionalization</a:t>
            </a:r>
            <a:endParaRPr lang="en-US" sz="2000" dirty="0"/>
          </a:p>
          <a:p>
            <a:pPr lvl="1" eaLnBrk="1" hangingPunct="1">
              <a:lnSpc>
                <a:spcPct val="70000"/>
              </a:lnSpc>
              <a:buClr>
                <a:schemeClr val="tx1"/>
              </a:buClr>
            </a:pPr>
            <a:r>
              <a:rPr lang="en-US" sz="2000" dirty="0"/>
              <a:t>capped or open ended</a:t>
            </a:r>
          </a:p>
          <a:p>
            <a:pPr lvl="1" eaLnBrk="1" hangingPunct="1">
              <a:lnSpc>
                <a:spcPct val="70000"/>
              </a:lnSpc>
              <a:buClr>
                <a:schemeClr val="tx1"/>
              </a:buClr>
            </a:pPr>
            <a:r>
              <a:rPr lang="en-US" sz="2000" dirty="0"/>
              <a:t>straight, branched, or tree structure</a:t>
            </a:r>
          </a:p>
          <a:p>
            <a:pPr eaLnBrk="1" hangingPunct="1">
              <a:lnSpc>
                <a:spcPct val="70000"/>
              </a:lnSpc>
              <a:buClr>
                <a:schemeClr val="tx1"/>
              </a:buClr>
            </a:pPr>
            <a:endParaRPr lang="en-US" sz="2400" dirty="0"/>
          </a:p>
          <a:p>
            <a:pPr eaLnBrk="1" hangingPunct="1">
              <a:lnSpc>
                <a:spcPct val="70000"/>
              </a:lnSpc>
              <a:buClr>
                <a:schemeClr val="tx1"/>
              </a:buClr>
            </a:pPr>
            <a:r>
              <a:rPr lang="en-US" sz="2400" dirty="0"/>
              <a:t>Production volumes have ranged from less than 100 kg scale to greater than 100,000 kg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806227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838200" indent="-838200"/>
            <a:r>
              <a:rPr lang="en-US" altLang="en-US" dirty="0"/>
              <a:t>Challenges to Development of Chemical Category for CNTs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Autofit/>
          </a:bodyPr>
          <a:lstStyle/>
          <a:p>
            <a:r>
              <a:rPr lang="en-US" altLang="en-US" sz="2200" dirty="0"/>
              <a:t>Nanomaterials (and specifically CNTs) are engineered to have particular properties, which is different than functional group-based chemicals (aldehydes, ethers, etc.)</a:t>
            </a:r>
          </a:p>
          <a:p>
            <a:pPr lvl="1"/>
            <a:r>
              <a:rPr lang="en-US" altLang="en-US" sz="1800" dirty="0"/>
              <a:t>How do chemical-structural and material characterization properties correlate with physical-chemical properties?</a:t>
            </a:r>
          </a:p>
          <a:p>
            <a:pPr lvl="1"/>
            <a:r>
              <a:rPr lang="en-US" sz="1800" dirty="0"/>
              <a:t>CNTs often do not exist as distinct species; rather the populations of the materials can consist of distinct species and agglomerates and aggregates</a:t>
            </a:r>
          </a:p>
          <a:p>
            <a:pPr lvl="1"/>
            <a:r>
              <a:rPr lang="en-US" altLang="en-US" sz="1800" dirty="0"/>
              <a:t>A broad range of potential CNT forms may affect toxicology</a:t>
            </a:r>
          </a:p>
          <a:p>
            <a:endParaRPr lang="en-US" altLang="en-US" sz="2200" dirty="0"/>
          </a:p>
          <a:p>
            <a:r>
              <a:rPr lang="en-US" altLang="en-US" sz="2200" dirty="0"/>
              <a:t>Insufficient data to identify relevant properties or identify properties key to establishment of a CNT category</a:t>
            </a:r>
          </a:p>
          <a:p>
            <a:endParaRPr lang="en-US" altLang="en-US" sz="2200" dirty="0"/>
          </a:p>
          <a:p>
            <a:r>
              <a:rPr lang="en-US" altLang="en-US" sz="2200" dirty="0"/>
              <a:t>Unclear test methods/relevance of results</a:t>
            </a:r>
          </a:p>
        </p:txBody>
      </p:sp>
    </p:spTree>
    <p:extLst>
      <p:ext uri="{BB962C8B-B14F-4D97-AF65-F5344CB8AC3E}">
        <p14:creationId xmlns:p14="http://schemas.microsoft.com/office/powerpoint/2010/main" val="3496223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7489" y="427792"/>
            <a:ext cx="2933700" cy="17907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33401" y="152402"/>
            <a:ext cx="8181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Variables in the Building of a Specific MWCNT Category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638425" y="2677071"/>
            <a:ext cx="1495424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Uncoated, </a:t>
            </a:r>
            <a:r>
              <a:rPr lang="en-US" sz="1400" dirty="0" err="1"/>
              <a:t>Underivitized</a:t>
            </a:r>
            <a:endParaRPr lang="en-US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119686" y="932435"/>
            <a:ext cx="141922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FF00"/>
                </a:solidFill>
              </a:rPr>
              <a:t>Coated, </a:t>
            </a:r>
            <a:r>
              <a:rPr lang="en-US" dirty="0" err="1">
                <a:solidFill>
                  <a:srgbClr val="FFFF00"/>
                </a:solidFill>
              </a:rPr>
              <a:t>Derivitized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16794" y="2481911"/>
            <a:ext cx="971550" cy="3781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TiO</a:t>
            </a:r>
            <a:r>
              <a:rPr lang="en-US" baseline="-25000" dirty="0"/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26318" y="3121513"/>
            <a:ext cx="1066800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/>
              <a:t>MWCNTs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75646"/>
              </p:ext>
            </p:extLst>
          </p:nvPr>
        </p:nvGraphicFramePr>
        <p:xfrm>
          <a:off x="172224" y="3800207"/>
          <a:ext cx="5400673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6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55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392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Cytotoxicity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Inflammation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Pulmonary Fibrosis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Distal Organ Effects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Other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122">
                <a:tc>
                  <a:txBody>
                    <a:bodyPr/>
                    <a:lstStyle/>
                    <a:p>
                      <a:r>
                        <a:rPr lang="en-US" sz="1200" dirty="0"/>
                        <a:t>Metals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5152">
                <a:tc>
                  <a:txBody>
                    <a:bodyPr/>
                    <a:lstStyle/>
                    <a:p>
                      <a:r>
                        <a:rPr lang="en-US" sz="1200" dirty="0"/>
                        <a:t>Aspect Ratio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5152">
                <a:tc>
                  <a:txBody>
                    <a:bodyPr/>
                    <a:lstStyle/>
                    <a:p>
                      <a:r>
                        <a:rPr lang="en-US" sz="1200" dirty="0"/>
                        <a:t>Surface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Oval 12"/>
          <p:cNvSpPr/>
          <p:nvPr/>
        </p:nvSpPr>
        <p:spPr>
          <a:xfrm>
            <a:off x="5771310" y="2116040"/>
            <a:ext cx="1438275" cy="97423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870866" y="2240338"/>
            <a:ext cx="117157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Short –term </a:t>
            </a:r>
            <a:r>
              <a:rPr lang="en-US" sz="1400" i="1" dirty="0"/>
              <a:t>in vivo </a:t>
            </a:r>
            <a:r>
              <a:rPr lang="en-US" sz="1400" dirty="0"/>
              <a:t>verification</a:t>
            </a:r>
          </a:p>
        </p:txBody>
      </p:sp>
      <p:sp>
        <p:nvSpPr>
          <p:cNvPr id="15" name="Oval 14"/>
          <p:cNvSpPr/>
          <p:nvPr/>
        </p:nvSpPr>
        <p:spPr>
          <a:xfrm>
            <a:off x="5829301" y="4257675"/>
            <a:ext cx="1457324" cy="9715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6010275" y="4275118"/>
            <a:ext cx="10953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Compare to Known Subchronic NOAELs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7508082" y="2712053"/>
            <a:ext cx="1562100" cy="11882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7508082" y="2767570"/>
            <a:ext cx="147399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Interpolation of New MWCNT NOAELs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934199" y="5476875"/>
            <a:ext cx="2000251" cy="1114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7205661" y="5490786"/>
            <a:ext cx="145732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Prioritize several MWCNTs for Targeted Subchronic Testing</a:t>
            </a:r>
          </a:p>
        </p:txBody>
      </p:sp>
      <p:sp>
        <p:nvSpPr>
          <p:cNvPr id="21" name="Oval 20"/>
          <p:cNvSpPr/>
          <p:nvPr/>
        </p:nvSpPr>
        <p:spPr>
          <a:xfrm>
            <a:off x="7610475" y="1481187"/>
            <a:ext cx="1371601" cy="895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7848600" y="1676400"/>
            <a:ext cx="8667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i="1" dirty="0"/>
              <a:t>In vitro </a:t>
            </a:r>
            <a:r>
              <a:rPr lang="en-US" sz="1400" dirty="0"/>
              <a:t>results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3248025" y="2219325"/>
            <a:ext cx="19050" cy="440523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9" idx="1"/>
          </p:cNvCxnSpPr>
          <p:nvPr/>
        </p:nvCxnSpPr>
        <p:spPr>
          <a:xfrm>
            <a:off x="4683211" y="1255600"/>
            <a:ext cx="436475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endCxn id="10" idx="3"/>
          </p:cNvCxnSpPr>
          <p:nvPr/>
        </p:nvCxnSpPr>
        <p:spPr>
          <a:xfrm flipH="1" flipV="1">
            <a:off x="1988344" y="2671007"/>
            <a:ext cx="636549" cy="777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1" idx="3"/>
          </p:cNvCxnSpPr>
          <p:nvPr/>
        </p:nvCxnSpPr>
        <p:spPr>
          <a:xfrm flipH="1">
            <a:off x="2093118" y="3007812"/>
            <a:ext cx="534910" cy="282978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Down Arrow 30"/>
          <p:cNvSpPr/>
          <p:nvPr/>
        </p:nvSpPr>
        <p:spPr>
          <a:xfrm>
            <a:off x="1447801" y="3490845"/>
            <a:ext cx="209548" cy="2656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Left Arrow 36"/>
          <p:cNvSpPr/>
          <p:nvPr/>
        </p:nvSpPr>
        <p:spPr>
          <a:xfrm rot="8446396">
            <a:off x="5314330" y="3275738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Arrow Connector 41"/>
          <p:cNvCxnSpPr>
            <a:stCxn id="13" idx="6"/>
          </p:cNvCxnSpPr>
          <p:nvPr/>
        </p:nvCxnSpPr>
        <p:spPr>
          <a:xfrm>
            <a:off x="7209585" y="2603159"/>
            <a:ext cx="332292" cy="167318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flipV="1">
            <a:off x="6771503" y="2776444"/>
            <a:ext cx="515122" cy="14812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flipH="1">
            <a:off x="8036780" y="4007392"/>
            <a:ext cx="171709" cy="1462527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V="1">
            <a:off x="8292543" y="2413485"/>
            <a:ext cx="14289" cy="279299"/>
          </a:xfrm>
          <a:prstGeom prst="straightConnector1">
            <a:avLst/>
          </a:prstGeom>
          <a:ln w="349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9" idx="1"/>
          </p:cNvCxnSpPr>
          <p:nvPr/>
        </p:nvCxnSpPr>
        <p:spPr>
          <a:xfrm flipH="1" flipV="1">
            <a:off x="5572897" y="5684108"/>
            <a:ext cx="1361302" cy="349980"/>
          </a:xfrm>
          <a:prstGeom prst="straightConnector1">
            <a:avLst/>
          </a:prstGeom>
          <a:ln w="25400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19" idx="1"/>
          </p:cNvCxnSpPr>
          <p:nvPr/>
        </p:nvCxnSpPr>
        <p:spPr>
          <a:xfrm flipH="1" flipV="1">
            <a:off x="6557962" y="5338119"/>
            <a:ext cx="376237" cy="695969"/>
          </a:xfrm>
          <a:prstGeom prst="straightConnector1">
            <a:avLst/>
          </a:prstGeom>
          <a:ln w="2222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flipH="1">
            <a:off x="5119686" y="3020975"/>
            <a:ext cx="683848" cy="602674"/>
          </a:xfrm>
          <a:prstGeom prst="straightConnector1">
            <a:avLst/>
          </a:prstGeom>
          <a:ln w="2222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51184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42F8-57B6-4260-90D8-0EEDC7D8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Fate of CNTs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F027-FF36-486A-9BC1-14A9167C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ct val="50000"/>
              </a:spcBef>
              <a:buFontTx/>
              <a:buChar char="•"/>
            </a:pPr>
            <a:r>
              <a:rPr lang="en-US" altLang="en-US" sz="2400" dirty="0"/>
              <a:t>The Agency has insufficient information regarding the fate and transport of CNTs, and makes the following protective assumptions when assessing CNTs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z="2000" dirty="0"/>
              <a:t>0% removal by a Publicly Owned Treatment Works (POTW) or a Waste Water Treatment (WWT) Plant from either biodegradation or sorption for assessing releases to surface waters</a:t>
            </a:r>
          </a:p>
          <a:p>
            <a:pPr lvl="1">
              <a:lnSpc>
                <a:spcPct val="90000"/>
              </a:lnSpc>
              <a:buFontTx/>
              <a:buChar char="–"/>
            </a:pPr>
            <a:r>
              <a:rPr lang="en-US" altLang="en-US" sz="2000" dirty="0"/>
              <a:t>0% removal via incineration</a:t>
            </a:r>
          </a:p>
          <a:p>
            <a:pPr lvl="1">
              <a:buFontTx/>
              <a:buChar char="–"/>
            </a:pPr>
            <a:r>
              <a:rPr lang="en-US" altLang="en-US" sz="2000" dirty="0"/>
              <a:t>Rapid migration to groundwater from landfills</a:t>
            </a:r>
          </a:p>
          <a:p>
            <a:pPr lvl="1">
              <a:buFontTx/>
              <a:buChar char="–"/>
            </a:pPr>
            <a:r>
              <a:rPr lang="en-US" altLang="en-US" sz="2000" dirty="0"/>
              <a:t>High persistence in the environment</a:t>
            </a:r>
          </a:p>
          <a:p>
            <a:pPr lvl="1">
              <a:buFontTx/>
              <a:buChar char="–"/>
            </a:pPr>
            <a:r>
              <a:rPr lang="en-US" altLang="en-US" sz="2000" dirty="0"/>
              <a:t>Rapid transformation to highly dispersible chemical species via reaction with sunlight and natural organic matter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3138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42F8-57B6-4260-90D8-0EEDC7D8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Ecotoxicology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F027-FF36-486A-9BC1-14A9167C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/>
              <a:t>The Agency has not adopted a concentration of concern for CNTs</a:t>
            </a:r>
          </a:p>
          <a:p>
            <a:r>
              <a:rPr lang="en-US" altLang="en-US" sz="2400" dirty="0"/>
              <a:t>CNT toxicity generally reported in the 10s to 100s ppm for both water- and sediment-borne material</a:t>
            </a:r>
          </a:p>
          <a:p>
            <a:pPr lvl="1"/>
            <a:r>
              <a:rPr lang="en-US" altLang="en-US" sz="2000" dirty="0"/>
              <a:t>Sublethal effects have been noted in rainbow trout at levels as low as 100 ppb.</a:t>
            </a:r>
            <a:endParaRPr lang="en-US" altLang="en-US" sz="2400" dirty="0"/>
          </a:p>
          <a:p>
            <a:r>
              <a:rPr lang="en-US" altLang="en-US" sz="2400" dirty="0"/>
              <a:t>The solubility of CNTs is predicted &lt; 1 ppb, but stable dispersions may be created in the presence of natural organic matter or via functionalization (environmentally feasible)</a:t>
            </a:r>
          </a:p>
          <a:p>
            <a:r>
              <a:rPr lang="en-US" altLang="en-US" sz="2400" dirty="0"/>
              <a:t>Uptake studies in whole aquatic organisms indicate that CNT uptake is limited to ingested material</a:t>
            </a:r>
          </a:p>
          <a:p>
            <a:r>
              <a:rPr lang="en-US" altLang="en-US" sz="2400" dirty="0"/>
              <a:t>CNT functionalization, length, capping, and purity may affect ecotoxicology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5885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42F8-57B6-4260-90D8-0EEDC7D8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Environmental Risk Assessment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F027-FF36-486A-9BC1-14A9167C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Development of nanomaterial-specific test guidelines are needed for more appropriate environmental hazard assessment</a:t>
            </a:r>
          </a:p>
          <a:p>
            <a:r>
              <a:rPr lang="en-US" dirty="0"/>
              <a:t>Furthermore, due to the transformation potential of CNTs, the Agency would likely require generation of additional data if a company wanted to release CNTs to the environment</a:t>
            </a:r>
          </a:p>
        </p:txBody>
      </p:sp>
    </p:spTree>
    <p:extLst>
      <p:ext uri="{BB962C8B-B14F-4D97-AF65-F5344CB8AC3E}">
        <p14:creationId xmlns:p14="http://schemas.microsoft.com/office/powerpoint/2010/main" val="5454680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E04D9-2CF3-457C-AB08-90E95A94B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14940-0FA8-41D5-9DA6-7E11D840C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Background on TSCA</a:t>
            </a:r>
          </a:p>
          <a:p>
            <a:r>
              <a:rPr lang="en-US" dirty="0"/>
              <a:t>New Chemicals Review Considerations</a:t>
            </a:r>
          </a:p>
          <a:p>
            <a:r>
              <a:rPr lang="en-US" dirty="0"/>
              <a:t>New Chemical Categories</a:t>
            </a:r>
          </a:p>
          <a:p>
            <a:r>
              <a:rPr lang="en-US" dirty="0"/>
              <a:t>Regulatory Determinations under TSCA </a:t>
            </a:r>
          </a:p>
          <a:p>
            <a:r>
              <a:rPr lang="en-US" dirty="0"/>
              <a:t> Issues with Developing a Nanomaterials Category</a:t>
            </a:r>
          </a:p>
        </p:txBody>
      </p:sp>
    </p:spTree>
    <p:extLst>
      <p:ext uri="{BB962C8B-B14F-4D97-AF65-F5344CB8AC3E}">
        <p14:creationId xmlns:p14="http://schemas.microsoft.com/office/powerpoint/2010/main" val="3721816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42F8-57B6-4260-90D8-0EEDC7D8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Occupational Exposure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F027-FF36-486A-9BC1-14A9167C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Large agglomerates – do these break down into respirable and inhalable particles that can reach the deep lung? What metric describes the propensity to break down?</a:t>
            </a:r>
          </a:p>
          <a:p>
            <a:endParaRPr lang="en-US" sz="2400" dirty="0"/>
          </a:p>
          <a:p>
            <a:r>
              <a:rPr lang="en-US" sz="2400" dirty="0"/>
              <a:t>How do CNTs disperse in lung/other biological fluids?  Is there relevance for measuring occupational exposures?</a:t>
            </a:r>
          </a:p>
          <a:p>
            <a:endParaRPr lang="en-US" sz="2400" dirty="0"/>
          </a:p>
          <a:p>
            <a:r>
              <a:rPr lang="en-US" sz="2400" dirty="0"/>
              <a:t>Occupational inhalation exposures to respirable particles are a key concern</a:t>
            </a:r>
          </a:p>
          <a:p>
            <a:pPr lvl="1"/>
            <a:r>
              <a:rPr lang="en-US" sz="2000" dirty="0"/>
              <a:t>No consensus approach within EPA </a:t>
            </a:r>
          </a:p>
          <a:p>
            <a:pPr lvl="1"/>
            <a:r>
              <a:rPr lang="en-US" sz="2000" dirty="0"/>
              <a:t>Highly dependent on model and assumptions</a:t>
            </a:r>
          </a:p>
          <a:p>
            <a:pPr lvl="1"/>
            <a:r>
              <a:rPr lang="en-US" sz="2000" dirty="0"/>
              <a:t>Unclear how to interpret/utilize experimental data</a:t>
            </a:r>
          </a:p>
        </p:txBody>
      </p:sp>
    </p:spTree>
    <p:extLst>
      <p:ext uri="{BB962C8B-B14F-4D97-AF65-F5344CB8AC3E}">
        <p14:creationId xmlns:p14="http://schemas.microsoft.com/office/powerpoint/2010/main" val="2218716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42F8-57B6-4260-90D8-0EEDC7D8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Physicochemical Factors</a:t>
            </a:r>
            <a:br>
              <a:rPr lang="en-US" dirty="0"/>
            </a:br>
            <a:r>
              <a:rPr lang="en-US" dirty="0"/>
              <a:t> in Context of Inhalation Toxicity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DD8A6B-3021-4B9D-8EC1-F597FF3F9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5400" y="1295400"/>
            <a:ext cx="6310313" cy="474823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BACCEFE-177E-4A5B-80A2-D72D0AA39B5B}"/>
              </a:ext>
            </a:extLst>
          </p:cNvPr>
          <p:cNvSpPr/>
          <p:nvPr/>
        </p:nvSpPr>
        <p:spPr>
          <a:xfrm>
            <a:off x="1828800" y="5105400"/>
            <a:ext cx="1143000" cy="152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28C2B7B-7DBC-4AD9-8F79-B59AB248AA33}"/>
              </a:ext>
            </a:extLst>
          </p:cNvPr>
          <p:cNvSpPr/>
          <p:nvPr/>
        </p:nvSpPr>
        <p:spPr>
          <a:xfrm>
            <a:off x="1295400" y="5638800"/>
            <a:ext cx="3505200" cy="228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8FE5EF4-6E0B-4B30-9EB9-5550D3C34041}"/>
              </a:ext>
            </a:extLst>
          </p:cNvPr>
          <p:cNvSpPr/>
          <p:nvPr/>
        </p:nvSpPr>
        <p:spPr>
          <a:xfrm>
            <a:off x="1295400" y="1905000"/>
            <a:ext cx="45719" cy="5334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F3FF897-6CB4-4209-B1A6-A0233D23E4DB}"/>
              </a:ext>
            </a:extLst>
          </p:cNvPr>
          <p:cNvCxnSpPr/>
          <p:nvPr/>
        </p:nvCxnSpPr>
        <p:spPr>
          <a:xfrm>
            <a:off x="1341119" y="1905000"/>
            <a:ext cx="0" cy="76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12812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42F8-57B6-4260-90D8-0EEDC7D8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Consumer Exposure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F027-FF36-486A-9BC1-14A9167CDE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The following forms of CNTs may be distributed to consumers:</a:t>
            </a:r>
          </a:p>
          <a:p>
            <a:pPr lvl="1"/>
            <a:r>
              <a:rPr lang="en-US" sz="2000" dirty="0"/>
              <a:t>completely reacted (cured); </a:t>
            </a:r>
          </a:p>
          <a:p>
            <a:pPr lvl="1"/>
            <a:r>
              <a:rPr lang="en-US" sz="2000" dirty="0"/>
              <a:t>incorporated or embedded into a polymer matrix that itself has been completely reacted (cured); </a:t>
            </a:r>
          </a:p>
          <a:p>
            <a:pPr lvl="1"/>
            <a:r>
              <a:rPr lang="en-US" sz="2000" dirty="0"/>
              <a:t>embedded in a permanent solid polymer form that is not intended to undergo further processing except for mechanical processing; </a:t>
            </a:r>
          </a:p>
          <a:p>
            <a:pPr lvl="1"/>
            <a:endParaRPr lang="en-US" sz="2000" dirty="0"/>
          </a:p>
          <a:p>
            <a:r>
              <a:rPr lang="en-US" sz="2400" dirty="0"/>
              <a:t>Potentially useful information is testing to address the stability of CNTs in composites</a:t>
            </a:r>
          </a:p>
        </p:txBody>
      </p:sp>
    </p:spTree>
    <p:extLst>
      <p:ext uri="{BB962C8B-B14F-4D97-AF65-F5344CB8AC3E}">
        <p14:creationId xmlns:p14="http://schemas.microsoft.com/office/powerpoint/2010/main" val="3958872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42F8-57B6-4260-90D8-0EEDC7D8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 More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F027-FF36-486A-9BC1-14A9167CD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593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Reviewing New Chemicals Under TSCA:</a:t>
            </a:r>
            <a:endParaRPr lang="en-US" dirty="0">
              <a:hlinkClick r:id="rId2"/>
            </a:endParaRPr>
          </a:p>
          <a:p>
            <a:pPr marL="0" indent="0">
              <a:buNone/>
            </a:pPr>
            <a:r>
              <a:rPr lang="en-US" sz="2400" dirty="0">
                <a:hlinkClick r:id="rId2"/>
              </a:rPr>
              <a:t>https://www.epa.gov/reviewing-new-chemicals-under-toxic-substances-control-act-tsca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Control of Nanoscale Materials Under TSCA:</a:t>
            </a:r>
          </a:p>
          <a:p>
            <a:pPr marL="0" indent="0">
              <a:buNone/>
            </a:pPr>
            <a:r>
              <a:rPr lang="en-US" sz="2400" dirty="0">
                <a:hlinkClick r:id="rId3"/>
              </a:rPr>
              <a:t>https://www.epa.gov/reviewing-new-chemicals-under-toxic-substances-control-act-tsca/control-nanoscale-materials-under</a:t>
            </a:r>
            <a:endParaRPr lang="en-US" sz="2400" dirty="0"/>
          </a:p>
          <a:p>
            <a:pPr marL="0" indent="0">
              <a:buNone/>
            </a:pPr>
            <a:r>
              <a:rPr lang="en-US" dirty="0"/>
              <a:t>Predictive Models and Tools for Assessing Chemicals Under TSCA </a:t>
            </a:r>
          </a:p>
          <a:p>
            <a:pPr marL="0" indent="0">
              <a:buNone/>
            </a:pPr>
            <a:r>
              <a:rPr lang="en-US" sz="2400" dirty="0">
                <a:hlinkClick r:id="rId4"/>
              </a:rPr>
              <a:t>https://www.epa.gov/tsca-screening-tools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366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42F8-57B6-4260-90D8-0EEDC7D88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5F027-FF36-486A-9BC1-14A9167CD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2362200"/>
            <a:ext cx="8229600" cy="50593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Kenneth Moss, US EPA</a:t>
            </a:r>
          </a:p>
          <a:p>
            <a:pPr marL="0" indent="0" algn="ctr">
              <a:buNone/>
            </a:pPr>
            <a:r>
              <a:rPr lang="en-US" dirty="0"/>
              <a:t>moss.kenneth@epa.gov</a:t>
            </a:r>
          </a:p>
        </p:txBody>
      </p:sp>
    </p:spTree>
    <p:extLst>
      <p:ext uri="{BB962C8B-B14F-4D97-AF65-F5344CB8AC3E}">
        <p14:creationId xmlns:p14="http://schemas.microsoft.com/office/powerpoint/2010/main" val="19617890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hangingPunct="1"/>
            <a:r>
              <a:rPr lang="en-US" sz="2800" dirty="0"/>
              <a:t>Toxic Substances Control Act (TSCA) - An Overview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43000"/>
            <a:ext cx="8229600" cy="4237037"/>
          </a:xfrm>
        </p:spPr>
        <p:txBody>
          <a:bodyPr/>
          <a:lstStyle/>
          <a:p>
            <a:r>
              <a:rPr lang="en-US" sz="2400" dirty="0"/>
              <a:t>Provides basic authority for chemicals regulation in the U.S.</a:t>
            </a:r>
          </a:p>
          <a:p>
            <a:r>
              <a:rPr lang="en-US" sz="2400" dirty="0"/>
              <a:t>TSCA requires EPA to:</a:t>
            </a:r>
          </a:p>
          <a:p>
            <a:pPr lvl="1"/>
            <a:r>
              <a:rPr lang="en-US" sz="2200" dirty="0"/>
              <a:t>Evaluate and, where appropriate, control unreasonable risk for new chemicals and new uses of certain existing chemicals</a:t>
            </a:r>
          </a:p>
          <a:p>
            <a:pPr lvl="1"/>
            <a:r>
              <a:rPr lang="en-US" sz="2200" dirty="0"/>
              <a:t>Prioritize, evaluate and address risk for existing chemicals that present unreasonable risk to health or the environment</a:t>
            </a:r>
          </a:p>
          <a:p>
            <a:pPr lvl="1"/>
            <a:r>
              <a:rPr lang="en-US" sz="2200" dirty="0"/>
              <a:t>Gather information on new and existing chemical substances and mixtures, including requiring testing where needed to fill data gaps</a:t>
            </a:r>
          </a:p>
          <a:p>
            <a:pPr lvl="1"/>
            <a:r>
              <a:rPr lang="en-US" sz="2200" dirty="0"/>
              <a:t>Coordinate with other Federal agencies</a:t>
            </a:r>
          </a:p>
          <a:p>
            <a:r>
              <a:rPr lang="en-US" sz="2400" dirty="0"/>
              <a:t>Nanoscale materials are managed under TSCA; No U.S. legislation specific to nanoscale materials</a:t>
            </a:r>
            <a:endParaRPr lang="en-US" dirty="0"/>
          </a:p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503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TSCA – Information Required to be Submitted for New Chemicals via Premanufacture Notices (PMNs)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49530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r>
              <a:rPr lang="en-US" sz="2400" dirty="0"/>
              <a:t>Chemical Identity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200" dirty="0"/>
              <a:t>Includes particle size and particle size range</a:t>
            </a:r>
          </a:p>
          <a:p>
            <a:pPr lvl="1">
              <a:lnSpc>
                <a:spcPct val="80000"/>
              </a:lnSpc>
              <a:defRPr/>
            </a:pPr>
            <a:r>
              <a:rPr lang="en-US" sz="2200" dirty="0"/>
              <a:t>Morphology or shape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Byproducts and impurities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Estimated production/import volume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Proposed uses and amounts for each use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Human exposure information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Disposal methods and estimates of releases to the environment</a:t>
            </a:r>
          </a:p>
          <a:p>
            <a:pPr>
              <a:lnSpc>
                <a:spcPct val="80000"/>
              </a:lnSpc>
              <a:defRPr/>
            </a:pPr>
            <a:r>
              <a:rPr lang="en-US" sz="2400" dirty="0"/>
              <a:t>Existing test data in submitter’s possession or control concerning human and environmental effects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TSCA New Chemical Review Considerations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657272"/>
              </p:ext>
            </p:extLst>
          </p:nvPr>
        </p:nvGraphicFramePr>
        <p:xfrm>
          <a:off x="457200" y="1066800"/>
          <a:ext cx="8229600" cy="5059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185353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solidFill>
                  <a:prstClr val="white"/>
                </a:solidFill>
              </a:rPr>
              <a:t>Review of New Chemicals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EPA reviews ~1000 new chemical submissions annually</a:t>
            </a:r>
          </a:p>
          <a:p>
            <a:r>
              <a:rPr lang="en-US" dirty="0"/>
              <a:t>Statutory review period is short – 90 days</a:t>
            </a:r>
          </a:p>
          <a:p>
            <a:r>
              <a:rPr lang="en-US" dirty="0"/>
              <a:t>Very few submissions include data (&lt;15%)</a:t>
            </a:r>
          </a:p>
          <a:p>
            <a:r>
              <a:rPr lang="en-US" dirty="0"/>
              <a:t>Reviews are typically based on structural analogues and categories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696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New Chemical Categories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0" hangingPunct="0">
              <a:buFontTx/>
              <a:buChar char="•"/>
            </a:pPr>
            <a:r>
              <a:rPr lang="en-US" sz="2400" kern="0" dirty="0">
                <a:solidFill>
                  <a:srgbClr val="000000"/>
                </a:solidFill>
                <a:latin typeface="Calibri" pitchFamily="34" charset="0"/>
                <a:ea typeface="ＭＳ Ｐゴシック"/>
              </a:rPr>
              <a:t>Chemical Categories are a practical way to extrapolate existing data to analyze related substances</a:t>
            </a:r>
          </a:p>
          <a:p>
            <a:pPr marL="0" indent="0" eaLnBrk="0" hangingPunct="0">
              <a:buNone/>
            </a:pPr>
            <a:endParaRPr lang="en-US" sz="2400" kern="0" dirty="0">
              <a:solidFill>
                <a:srgbClr val="000000"/>
              </a:solidFill>
              <a:latin typeface="Calibri" pitchFamily="34" charset="0"/>
              <a:ea typeface="ＭＳ Ｐゴシック"/>
            </a:endParaRPr>
          </a:p>
          <a:p>
            <a:pPr lvl="0" eaLnBrk="0" hangingPunct="0">
              <a:buFontTx/>
              <a:buChar char="•"/>
            </a:pPr>
            <a:r>
              <a:rPr lang="en-US" sz="2400" kern="0" dirty="0">
                <a:solidFill>
                  <a:srgbClr val="000000"/>
                </a:solidFill>
                <a:latin typeface="Calibri" pitchFamily="34" charset="0"/>
                <a:ea typeface="ＭＳ Ｐゴシック"/>
              </a:rPr>
              <a:t>Category evaluation supports:</a:t>
            </a:r>
          </a:p>
          <a:p>
            <a:pPr lvl="1" eaLnBrk="0" hangingPunct="0">
              <a:buFontTx/>
              <a:buChar char="–"/>
            </a:pPr>
            <a:r>
              <a:rPr lang="en-US" sz="2200" kern="0" dirty="0">
                <a:solidFill>
                  <a:srgbClr val="000000"/>
                </a:solidFill>
                <a:latin typeface="Calibri" pitchFamily="34" charset="0"/>
                <a:ea typeface="ＭＳ Ｐゴシック"/>
              </a:rPr>
              <a:t>Greater weight of evidence</a:t>
            </a:r>
          </a:p>
          <a:p>
            <a:pPr lvl="1" eaLnBrk="0" hangingPunct="0">
              <a:buFontTx/>
              <a:buChar char="–"/>
            </a:pPr>
            <a:r>
              <a:rPr lang="en-US" sz="2200" kern="0" dirty="0">
                <a:solidFill>
                  <a:srgbClr val="000000"/>
                </a:solidFill>
                <a:latin typeface="Calibri" pitchFamily="34" charset="0"/>
                <a:ea typeface="ＭＳ Ｐゴシック"/>
              </a:rPr>
              <a:t>Increased confidence in conclusions</a:t>
            </a:r>
          </a:p>
          <a:p>
            <a:pPr lvl="1" eaLnBrk="0" hangingPunct="0">
              <a:buFontTx/>
              <a:buChar char="–"/>
            </a:pPr>
            <a:r>
              <a:rPr lang="en-US" sz="2200" kern="0" dirty="0">
                <a:solidFill>
                  <a:srgbClr val="000000"/>
                </a:solidFill>
                <a:latin typeface="Calibri" pitchFamily="34" charset="0"/>
                <a:ea typeface="ＭＳ Ｐゴシック"/>
              </a:rPr>
              <a:t>Better basis for establishing biological plausibility</a:t>
            </a:r>
          </a:p>
          <a:p>
            <a:pPr lvl="1" eaLnBrk="0" hangingPunct="0">
              <a:buFontTx/>
              <a:buChar char="–"/>
            </a:pPr>
            <a:endParaRPr lang="en-US" sz="2200" kern="0" dirty="0">
              <a:solidFill>
                <a:srgbClr val="000000"/>
              </a:solidFill>
              <a:latin typeface="Calibri" pitchFamily="34" charset="0"/>
              <a:ea typeface="ＭＳ Ｐゴシック"/>
            </a:endParaRPr>
          </a:p>
          <a:p>
            <a:pPr lvl="0" eaLnBrk="0" hangingPunct="0">
              <a:buFontTx/>
              <a:buChar char="•"/>
            </a:pPr>
            <a:r>
              <a:rPr lang="en-US" sz="2400" kern="0" dirty="0">
                <a:solidFill>
                  <a:srgbClr val="000000"/>
                </a:solidFill>
                <a:latin typeface="Calibri" pitchFamily="34" charset="0"/>
                <a:ea typeface="ＭＳ Ｐゴシック"/>
              </a:rPr>
              <a:t>Category analysis facilitates strategic testing to fill data gaps, where necessary</a:t>
            </a:r>
          </a:p>
          <a:p>
            <a:pPr lvl="1" eaLnBrk="0" hangingPunct="0">
              <a:buFontTx/>
              <a:buChar char="–"/>
            </a:pPr>
            <a:r>
              <a:rPr lang="en-US" sz="2200" kern="0" dirty="0">
                <a:solidFill>
                  <a:srgbClr val="000000"/>
                </a:solidFill>
                <a:latin typeface="Calibri" pitchFamily="34" charset="0"/>
                <a:ea typeface="ＭＳ Ｐゴシック"/>
              </a:rPr>
              <a:t>Weight of evidence used for deciding on additional testing</a:t>
            </a:r>
          </a:p>
          <a:p>
            <a:pPr lvl="1" eaLnBrk="0" hangingPunct="0">
              <a:buFontTx/>
              <a:buChar char="–"/>
            </a:pPr>
            <a:r>
              <a:rPr lang="en-US" sz="2200" kern="0" dirty="0">
                <a:solidFill>
                  <a:srgbClr val="000000"/>
                </a:solidFill>
                <a:latin typeface="Calibri" pitchFamily="34" charset="0"/>
                <a:ea typeface="ＭＳ Ｐゴシック"/>
              </a:rPr>
              <a:t>Defines the nature and scope of any potential testing needs</a:t>
            </a:r>
          </a:p>
          <a:p>
            <a:pPr lvl="1" eaLnBrk="0" hangingPunct="0">
              <a:buFontTx/>
              <a:buChar char="–"/>
            </a:pPr>
            <a:endParaRPr lang="en-US" sz="2200" kern="0" dirty="0">
              <a:solidFill>
                <a:srgbClr val="000000"/>
              </a:solidFill>
              <a:latin typeface="Calibri" pitchFamily="34" charset="0"/>
              <a:ea typeface="ＭＳ Ｐゴシック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081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Categorization of Nanomaterials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No category currently exists for nanomaterials specifically</a:t>
            </a:r>
          </a:p>
          <a:p>
            <a:r>
              <a:rPr lang="en-US" sz="2400" dirty="0"/>
              <a:t>U.S. focus is on toxicity of components</a:t>
            </a:r>
          </a:p>
          <a:p>
            <a:pPr lvl="1"/>
            <a:r>
              <a:rPr lang="en-US" sz="2000" dirty="0"/>
              <a:t>For example, Cd</a:t>
            </a:r>
          </a:p>
          <a:p>
            <a:pPr lvl="1"/>
            <a:r>
              <a:rPr lang="en-US" sz="2000" dirty="0"/>
              <a:t>Functionalization of coatings</a:t>
            </a:r>
          </a:p>
          <a:p>
            <a:pPr lvl="1"/>
            <a:r>
              <a:rPr lang="en-US" sz="2000" dirty="0"/>
              <a:t>Persistence in the environment</a:t>
            </a:r>
            <a:endParaRPr lang="en-US" sz="2400" dirty="0"/>
          </a:p>
          <a:p>
            <a:r>
              <a:rPr lang="en-US" sz="2400" dirty="0"/>
              <a:t>Nanomaterials may also fit into existing chemical categories, such as “Respirable, poorly-soluble particulates”:</a:t>
            </a:r>
          </a:p>
          <a:p>
            <a:pPr lvl="1"/>
            <a:r>
              <a:rPr lang="en-US" sz="2000" dirty="0"/>
              <a:t>Category is based on data for five different poorly-soluble particulates: silica, talc, titanium dioxide, a lithium manganese oxide, and carbon black</a:t>
            </a:r>
          </a:p>
          <a:p>
            <a:pPr lvl="1"/>
            <a:r>
              <a:rPr lang="en-US" sz="2000" dirty="0"/>
              <a:t>Use U.S. NIOSH REL for CNT/CNF (1 </a:t>
            </a:r>
            <a:r>
              <a:rPr lang="en-US" sz="2000" dirty="0" err="1"/>
              <a:t>ug</a:t>
            </a:r>
            <a:r>
              <a:rPr lang="en-US" sz="2000" dirty="0"/>
              <a:t>/m</a:t>
            </a:r>
            <a:r>
              <a:rPr lang="en-US" sz="2000" baseline="30000" dirty="0"/>
              <a:t>3</a:t>
            </a:r>
            <a:r>
              <a:rPr lang="en-US" sz="2000" dirty="0"/>
              <a:t>) for risk assessment</a:t>
            </a:r>
          </a:p>
          <a:p>
            <a:pPr lvl="1"/>
            <a:r>
              <a:rPr lang="en-US" sz="2000" dirty="0" err="1"/>
              <a:t>Physico</a:t>
            </a:r>
            <a:r>
              <a:rPr lang="en-US" sz="2000" dirty="0"/>
              <a:t>-chemical properties testing and a 90-day inhalation toxicity test (OECD TG 413+ BAL) are often necessary to evaluate potential health and environmental impacts of </a:t>
            </a:r>
            <a:r>
              <a:rPr lang="en-US" sz="2000" dirty="0" err="1"/>
              <a:t>nano</a:t>
            </a:r>
            <a:r>
              <a:rPr lang="en-US" sz="2000" dirty="0"/>
              <a:t> substances</a:t>
            </a:r>
            <a:endParaRPr lang="en-US" dirty="0"/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921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9144000" cy="707572"/>
          </a:xfrm>
        </p:spPr>
        <p:txBody>
          <a:bodyPr>
            <a:normAutofit/>
          </a:bodyPr>
          <a:lstStyle/>
          <a:p>
            <a:r>
              <a:rPr lang="en-US" sz="3200" dirty="0">
                <a:cs typeface="Arial" panose="020B0604020202020204" pitchFamily="34" charset="0"/>
              </a:rPr>
              <a:t>TSCA Determinations Under Section 5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1500516"/>
              </p:ext>
            </p:extLst>
          </p:nvPr>
        </p:nvGraphicFramePr>
        <p:xfrm>
          <a:off x="0" y="1737567"/>
          <a:ext cx="9144000" cy="43103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828051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PPT_Template(ColorBlocks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. Nanosafety2010_Lecture Template">
  <a:themeElements>
    <a:clrScheme name="1. Nanosafety2010_Lecture Template_yellow 4">
      <a:dk1>
        <a:srgbClr val="000000"/>
      </a:dk1>
      <a:lt1>
        <a:srgbClr val="FFDA84"/>
      </a:lt1>
      <a:dk2>
        <a:srgbClr val="000000"/>
      </a:dk2>
      <a:lt2>
        <a:srgbClr val="B2B2B2"/>
      </a:lt2>
      <a:accent1>
        <a:srgbClr val="D1902E"/>
      </a:accent1>
      <a:accent2>
        <a:srgbClr val="82A138"/>
      </a:accent2>
      <a:accent3>
        <a:srgbClr val="FFEAC2"/>
      </a:accent3>
      <a:accent4>
        <a:srgbClr val="000000"/>
      </a:accent4>
      <a:accent5>
        <a:srgbClr val="E5C6AD"/>
      </a:accent5>
      <a:accent6>
        <a:srgbClr val="759132"/>
      </a:accent6>
      <a:hlink>
        <a:srgbClr val="4157B5"/>
      </a:hlink>
      <a:folHlink>
        <a:srgbClr val="9C4162"/>
      </a:folHlink>
    </a:clrScheme>
    <a:fontScheme name="1. Nanosafety2010_Lecture Template_yellow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. Nanosafety2010_Lecture Template_yellow 1">
        <a:dk1>
          <a:srgbClr val="000000"/>
        </a:dk1>
        <a:lt1>
          <a:srgbClr val="FFDA84"/>
        </a:lt1>
        <a:dk2>
          <a:srgbClr val="000000"/>
        </a:dk2>
        <a:lt2>
          <a:srgbClr val="B2B2B2"/>
        </a:lt2>
        <a:accent1>
          <a:srgbClr val="A97C27"/>
        </a:accent1>
        <a:accent2>
          <a:srgbClr val="A69426"/>
        </a:accent2>
        <a:accent3>
          <a:srgbClr val="FFEAC2"/>
        </a:accent3>
        <a:accent4>
          <a:srgbClr val="000000"/>
        </a:accent4>
        <a:accent5>
          <a:srgbClr val="D1BFAC"/>
        </a:accent5>
        <a:accent6>
          <a:srgbClr val="968621"/>
        </a:accent6>
        <a:hlink>
          <a:srgbClr val="835725"/>
        </a:hlink>
        <a:folHlink>
          <a:srgbClr val="8A6E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. Nanosafety2010_Lecture Template_yellow 2">
        <a:dk1>
          <a:srgbClr val="000000"/>
        </a:dk1>
        <a:lt1>
          <a:srgbClr val="FFDA84"/>
        </a:lt1>
        <a:dk2>
          <a:srgbClr val="000000"/>
        </a:dk2>
        <a:lt2>
          <a:srgbClr val="B2B2B2"/>
        </a:lt2>
        <a:accent1>
          <a:srgbClr val="AB9B24"/>
        </a:accent1>
        <a:accent2>
          <a:srgbClr val="C77F39"/>
        </a:accent2>
        <a:accent3>
          <a:srgbClr val="FFEAC2"/>
        </a:accent3>
        <a:accent4>
          <a:srgbClr val="000000"/>
        </a:accent4>
        <a:accent5>
          <a:srgbClr val="D2CBAC"/>
        </a:accent5>
        <a:accent6>
          <a:srgbClr val="B47233"/>
        </a:accent6>
        <a:hlink>
          <a:srgbClr val="8F6F23"/>
        </a:hlink>
        <a:folHlink>
          <a:srgbClr val="87432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. Nanosafety2010_Lecture Template_yellow 3">
        <a:dk1>
          <a:srgbClr val="000000"/>
        </a:dk1>
        <a:lt1>
          <a:srgbClr val="FFDA84"/>
        </a:lt1>
        <a:dk2>
          <a:srgbClr val="000000"/>
        </a:dk2>
        <a:lt2>
          <a:srgbClr val="B2B2B2"/>
        </a:lt2>
        <a:accent1>
          <a:srgbClr val="558DBA"/>
        </a:accent1>
        <a:accent2>
          <a:srgbClr val="9A7B32"/>
        </a:accent2>
        <a:accent3>
          <a:srgbClr val="FFEAC2"/>
        </a:accent3>
        <a:accent4>
          <a:srgbClr val="000000"/>
        </a:accent4>
        <a:accent5>
          <a:srgbClr val="B4C5D9"/>
        </a:accent5>
        <a:accent6>
          <a:srgbClr val="8B6F2C"/>
        </a:accent6>
        <a:hlink>
          <a:srgbClr val="67499C"/>
        </a:hlink>
        <a:folHlink>
          <a:srgbClr val="8A52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. Nanosafety2010_Lecture Template_yellow 4">
        <a:dk1>
          <a:srgbClr val="000000"/>
        </a:dk1>
        <a:lt1>
          <a:srgbClr val="FFDA84"/>
        </a:lt1>
        <a:dk2>
          <a:srgbClr val="000000"/>
        </a:dk2>
        <a:lt2>
          <a:srgbClr val="B2B2B2"/>
        </a:lt2>
        <a:accent1>
          <a:srgbClr val="D1902E"/>
        </a:accent1>
        <a:accent2>
          <a:srgbClr val="82A138"/>
        </a:accent2>
        <a:accent3>
          <a:srgbClr val="FFEAC2"/>
        </a:accent3>
        <a:accent4>
          <a:srgbClr val="000000"/>
        </a:accent4>
        <a:accent5>
          <a:srgbClr val="E5C6AD"/>
        </a:accent5>
        <a:accent6>
          <a:srgbClr val="759132"/>
        </a:accent6>
        <a:hlink>
          <a:srgbClr val="4157B5"/>
        </a:hlink>
        <a:folHlink>
          <a:srgbClr val="9C416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. Nanosafety2010_Lecture Template_yellow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97C27"/>
        </a:accent1>
        <a:accent2>
          <a:srgbClr val="A69426"/>
        </a:accent2>
        <a:accent3>
          <a:srgbClr val="FFFFFF"/>
        </a:accent3>
        <a:accent4>
          <a:srgbClr val="000000"/>
        </a:accent4>
        <a:accent5>
          <a:srgbClr val="D1BFAC"/>
        </a:accent5>
        <a:accent6>
          <a:srgbClr val="968621"/>
        </a:accent6>
        <a:hlink>
          <a:srgbClr val="835725"/>
        </a:hlink>
        <a:folHlink>
          <a:srgbClr val="8A6E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. Nanosafety2010_Lecture Template_yellow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B9B24"/>
        </a:accent1>
        <a:accent2>
          <a:srgbClr val="C77F39"/>
        </a:accent2>
        <a:accent3>
          <a:srgbClr val="FFFFFF"/>
        </a:accent3>
        <a:accent4>
          <a:srgbClr val="000000"/>
        </a:accent4>
        <a:accent5>
          <a:srgbClr val="D2CBAC"/>
        </a:accent5>
        <a:accent6>
          <a:srgbClr val="B47233"/>
        </a:accent6>
        <a:hlink>
          <a:srgbClr val="8F6F23"/>
        </a:hlink>
        <a:folHlink>
          <a:srgbClr val="87432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. Nanosafety2010_Lecture Template_yellow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558DBA"/>
        </a:accent1>
        <a:accent2>
          <a:srgbClr val="9A7B32"/>
        </a:accent2>
        <a:accent3>
          <a:srgbClr val="FFFFFF"/>
        </a:accent3>
        <a:accent4>
          <a:srgbClr val="000000"/>
        </a:accent4>
        <a:accent5>
          <a:srgbClr val="B4C5D9"/>
        </a:accent5>
        <a:accent6>
          <a:srgbClr val="8B6F2C"/>
        </a:accent6>
        <a:hlink>
          <a:srgbClr val="67499C"/>
        </a:hlink>
        <a:folHlink>
          <a:srgbClr val="8A52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. Nanosafety2010_Lecture Template_yellow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1902E"/>
        </a:accent1>
        <a:accent2>
          <a:srgbClr val="82A138"/>
        </a:accent2>
        <a:accent3>
          <a:srgbClr val="FFFFFF"/>
        </a:accent3>
        <a:accent4>
          <a:srgbClr val="000000"/>
        </a:accent4>
        <a:accent5>
          <a:srgbClr val="E5C6AD"/>
        </a:accent5>
        <a:accent6>
          <a:srgbClr val="759132"/>
        </a:accent6>
        <a:hlink>
          <a:srgbClr val="4157B5"/>
        </a:hlink>
        <a:folHlink>
          <a:srgbClr val="9C41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Default Design">
  <a:themeElements>
    <a:clrScheme name="1_Default Design 4">
      <a:dk1>
        <a:srgbClr val="000000"/>
      </a:dk1>
      <a:lt1>
        <a:srgbClr val="FFDA84"/>
      </a:lt1>
      <a:dk2>
        <a:srgbClr val="000000"/>
      </a:dk2>
      <a:lt2>
        <a:srgbClr val="B2B2B2"/>
      </a:lt2>
      <a:accent1>
        <a:srgbClr val="D1902E"/>
      </a:accent1>
      <a:accent2>
        <a:srgbClr val="82A138"/>
      </a:accent2>
      <a:accent3>
        <a:srgbClr val="FFEAC2"/>
      </a:accent3>
      <a:accent4>
        <a:srgbClr val="000000"/>
      </a:accent4>
      <a:accent5>
        <a:srgbClr val="E5C6AD"/>
      </a:accent5>
      <a:accent6>
        <a:srgbClr val="759132"/>
      </a:accent6>
      <a:hlink>
        <a:srgbClr val="4157B5"/>
      </a:hlink>
      <a:folHlink>
        <a:srgbClr val="9C4162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DA84"/>
        </a:lt1>
        <a:dk2>
          <a:srgbClr val="000000"/>
        </a:dk2>
        <a:lt2>
          <a:srgbClr val="B2B2B2"/>
        </a:lt2>
        <a:accent1>
          <a:srgbClr val="A97C27"/>
        </a:accent1>
        <a:accent2>
          <a:srgbClr val="A69426"/>
        </a:accent2>
        <a:accent3>
          <a:srgbClr val="FFEAC2"/>
        </a:accent3>
        <a:accent4>
          <a:srgbClr val="000000"/>
        </a:accent4>
        <a:accent5>
          <a:srgbClr val="D1BFAC"/>
        </a:accent5>
        <a:accent6>
          <a:srgbClr val="968621"/>
        </a:accent6>
        <a:hlink>
          <a:srgbClr val="835725"/>
        </a:hlink>
        <a:folHlink>
          <a:srgbClr val="8A6E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DA84"/>
        </a:lt1>
        <a:dk2>
          <a:srgbClr val="000000"/>
        </a:dk2>
        <a:lt2>
          <a:srgbClr val="B2B2B2"/>
        </a:lt2>
        <a:accent1>
          <a:srgbClr val="AB9B24"/>
        </a:accent1>
        <a:accent2>
          <a:srgbClr val="C77F39"/>
        </a:accent2>
        <a:accent3>
          <a:srgbClr val="FFEAC2"/>
        </a:accent3>
        <a:accent4>
          <a:srgbClr val="000000"/>
        </a:accent4>
        <a:accent5>
          <a:srgbClr val="D2CBAC"/>
        </a:accent5>
        <a:accent6>
          <a:srgbClr val="B47233"/>
        </a:accent6>
        <a:hlink>
          <a:srgbClr val="8F6F23"/>
        </a:hlink>
        <a:folHlink>
          <a:srgbClr val="87432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DA84"/>
        </a:lt1>
        <a:dk2>
          <a:srgbClr val="000000"/>
        </a:dk2>
        <a:lt2>
          <a:srgbClr val="B2B2B2"/>
        </a:lt2>
        <a:accent1>
          <a:srgbClr val="558DBA"/>
        </a:accent1>
        <a:accent2>
          <a:srgbClr val="9A7B32"/>
        </a:accent2>
        <a:accent3>
          <a:srgbClr val="FFEAC2"/>
        </a:accent3>
        <a:accent4>
          <a:srgbClr val="000000"/>
        </a:accent4>
        <a:accent5>
          <a:srgbClr val="B4C5D9"/>
        </a:accent5>
        <a:accent6>
          <a:srgbClr val="8B6F2C"/>
        </a:accent6>
        <a:hlink>
          <a:srgbClr val="67499C"/>
        </a:hlink>
        <a:folHlink>
          <a:srgbClr val="8A52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DA84"/>
        </a:lt1>
        <a:dk2>
          <a:srgbClr val="000000"/>
        </a:dk2>
        <a:lt2>
          <a:srgbClr val="B2B2B2"/>
        </a:lt2>
        <a:accent1>
          <a:srgbClr val="D1902E"/>
        </a:accent1>
        <a:accent2>
          <a:srgbClr val="82A138"/>
        </a:accent2>
        <a:accent3>
          <a:srgbClr val="FFEAC2"/>
        </a:accent3>
        <a:accent4>
          <a:srgbClr val="000000"/>
        </a:accent4>
        <a:accent5>
          <a:srgbClr val="E5C6AD"/>
        </a:accent5>
        <a:accent6>
          <a:srgbClr val="759132"/>
        </a:accent6>
        <a:hlink>
          <a:srgbClr val="4157B5"/>
        </a:hlink>
        <a:folHlink>
          <a:srgbClr val="9C416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97C27"/>
        </a:accent1>
        <a:accent2>
          <a:srgbClr val="A69426"/>
        </a:accent2>
        <a:accent3>
          <a:srgbClr val="FFFFFF"/>
        </a:accent3>
        <a:accent4>
          <a:srgbClr val="000000"/>
        </a:accent4>
        <a:accent5>
          <a:srgbClr val="D1BFAC"/>
        </a:accent5>
        <a:accent6>
          <a:srgbClr val="968621"/>
        </a:accent6>
        <a:hlink>
          <a:srgbClr val="835725"/>
        </a:hlink>
        <a:folHlink>
          <a:srgbClr val="8A6E2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B9B24"/>
        </a:accent1>
        <a:accent2>
          <a:srgbClr val="C77F39"/>
        </a:accent2>
        <a:accent3>
          <a:srgbClr val="FFFFFF"/>
        </a:accent3>
        <a:accent4>
          <a:srgbClr val="000000"/>
        </a:accent4>
        <a:accent5>
          <a:srgbClr val="D2CBAC"/>
        </a:accent5>
        <a:accent6>
          <a:srgbClr val="B47233"/>
        </a:accent6>
        <a:hlink>
          <a:srgbClr val="8F6F23"/>
        </a:hlink>
        <a:folHlink>
          <a:srgbClr val="87432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558DBA"/>
        </a:accent1>
        <a:accent2>
          <a:srgbClr val="9A7B32"/>
        </a:accent2>
        <a:accent3>
          <a:srgbClr val="FFFFFF"/>
        </a:accent3>
        <a:accent4>
          <a:srgbClr val="000000"/>
        </a:accent4>
        <a:accent5>
          <a:srgbClr val="B4C5D9"/>
        </a:accent5>
        <a:accent6>
          <a:srgbClr val="8B6F2C"/>
        </a:accent6>
        <a:hlink>
          <a:srgbClr val="67499C"/>
        </a:hlink>
        <a:folHlink>
          <a:srgbClr val="8A529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1902E"/>
        </a:accent1>
        <a:accent2>
          <a:srgbClr val="82A138"/>
        </a:accent2>
        <a:accent3>
          <a:srgbClr val="FFFFFF"/>
        </a:accent3>
        <a:accent4>
          <a:srgbClr val="000000"/>
        </a:accent4>
        <a:accent5>
          <a:srgbClr val="E5C6AD"/>
        </a:accent5>
        <a:accent6>
          <a:srgbClr val="759132"/>
        </a:accent6>
        <a:hlink>
          <a:srgbClr val="4157B5"/>
        </a:hlink>
        <a:folHlink>
          <a:srgbClr val="9C416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10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0.xml"/></Relationships>
</file>

<file path=customXml/_rels/item1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_rels/item9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9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10.xml><?xml version="1.0" encoding="utf-8"?>
<EsriMapsInfo xmlns="ESRI.ArcGIS.Mapping.OfficeIntegration.PowerPointInfo">
  <Version>Version1</Version>
  <RequiresSignIn>False</RequiresSignIn>
</EsriMapsInfo>
</file>

<file path=customXml/item1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4.xml><?xml version="1.0" encoding="utf-8"?>
<EsriMapsInfo xmlns="ESRI.ArcGIS.Mapping.OfficeIntegration.PowerPointInfo">
  <Version>Version1</Version>
  <RequiresSignIn>False</RequiresSignIn>
</EsriMapsInfo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9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E2293341-2F3B-4290-9D76-92BE73E429DF}">
  <ds:schemaRefs>
    <ds:schemaRef ds:uri="ESRI.ArcGIS.Mapping.OfficeIntegration.PowerPointInfo"/>
  </ds:schemaRefs>
</ds:datastoreItem>
</file>

<file path=customXml/itemProps10.xml><?xml version="1.0" encoding="utf-8"?>
<ds:datastoreItem xmlns:ds="http://schemas.openxmlformats.org/officeDocument/2006/customXml" ds:itemID="{5E101526-399F-4B73-9BD5-A5428FD955F4}">
  <ds:schemaRefs>
    <ds:schemaRef ds:uri="ESRI.ArcGIS.Mapping.OfficeIntegration.PowerPointInfo"/>
  </ds:schemaRefs>
</ds:datastoreItem>
</file>

<file path=customXml/itemProps11.xml><?xml version="1.0" encoding="utf-8"?>
<ds:datastoreItem xmlns:ds="http://schemas.openxmlformats.org/officeDocument/2006/customXml" ds:itemID="{33C70D66-59B6-41A4-86EA-C01B8D2019DF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CDD0A1BB-96B5-47D8-83C5-DECBEF8C9965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13E9CE81-FFE0-48C9-B30B-6C710DDE5D18}">
  <ds:schemaRefs>
    <ds:schemaRef ds:uri="ESRI.ArcGIS.Mapping.OfficeIntegration.PowerPointInfo"/>
  </ds:schemaRefs>
</ds:datastoreItem>
</file>

<file path=customXml/itemProps4.xml><?xml version="1.0" encoding="utf-8"?>
<ds:datastoreItem xmlns:ds="http://schemas.openxmlformats.org/officeDocument/2006/customXml" ds:itemID="{091EF37F-C207-4F3E-BB61-1B9581E85773}">
  <ds:schemaRefs>
    <ds:schemaRef ds:uri="ESRI.ArcGIS.Mapping.OfficeIntegration.PowerPointInfo"/>
  </ds:schemaRefs>
</ds:datastoreItem>
</file>

<file path=customXml/itemProps5.xml><?xml version="1.0" encoding="utf-8"?>
<ds:datastoreItem xmlns:ds="http://schemas.openxmlformats.org/officeDocument/2006/customXml" ds:itemID="{C4FF3B9B-7E9C-4E07-8DCF-253ABB5B34B8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B4E4F6F1-A40A-407A-95C9-40FC58E90FC7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D4D6CEA7-922C-40D1-9151-A5C973FDFE51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B7E74581-1FBB-4566-9CDF-0B693D0D3659}">
  <ds:schemaRefs>
    <ds:schemaRef ds:uri="ESRI.ArcGIS.Mapping.OfficeIntegration.PowerPointInfo"/>
  </ds:schemaRefs>
</ds:datastoreItem>
</file>

<file path=customXml/itemProps9.xml><?xml version="1.0" encoding="utf-8"?>
<ds:datastoreItem xmlns:ds="http://schemas.openxmlformats.org/officeDocument/2006/customXml" ds:itemID="{FE0C543B-ACDE-4EEC-B9C9-CF8F5B0CFC86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PPT_Template(ColorBlocks)</Template>
  <TotalTime>30942</TotalTime>
  <Words>1991</Words>
  <Application>Microsoft Office PowerPoint</Application>
  <PresentationFormat>On-screen Show (4:3)</PresentationFormat>
  <Paragraphs>272</Paragraphs>
  <Slides>24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ＭＳ Ｐゴシック</vt:lpstr>
      <vt:lpstr>Arial</vt:lpstr>
      <vt:lpstr>Arial Bold</vt:lpstr>
      <vt:lpstr>Calibri</vt:lpstr>
      <vt:lpstr>Franklin Gothic Book</vt:lpstr>
      <vt:lpstr>Franklin Gothic Medium</vt:lpstr>
      <vt:lpstr>Wingdings 2</vt:lpstr>
      <vt:lpstr>PPT_Template(ColorBlocks)</vt:lpstr>
      <vt:lpstr>Trek</vt:lpstr>
      <vt:lpstr>Custom Design</vt:lpstr>
      <vt:lpstr>1. Nanosafety2010_Lecture Template</vt:lpstr>
      <vt:lpstr>1_Default Design</vt:lpstr>
      <vt:lpstr>Regulatory Priorities and Information Needs Linked to Exposure to Nanomaterials  Second Quantifying Exposure to Engineered Nanomaterials from Manufactured Products (QEEN II) workshop  9-10 October 2018 Department of Labor </vt:lpstr>
      <vt:lpstr>Overview</vt:lpstr>
      <vt:lpstr>Toxic Substances Control Act (TSCA) - An Overview</vt:lpstr>
      <vt:lpstr>TSCA – Information Required to be Submitted for New Chemicals via Premanufacture Notices (PMNs)</vt:lpstr>
      <vt:lpstr>TSCA New Chemical Review Considerations</vt:lpstr>
      <vt:lpstr>Review of New Chemicals</vt:lpstr>
      <vt:lpstr>New Chemical Categories</vt:lpstr>
      <vt:lpstr>Categorization of Nanomaterials</vt:lpstr>
      <vt:lpstr>TSCA Determinations Under Section 5</vt:lpstr>
      <vt:lpstr>Section 5 Review and Determination</vt:lpstr>
      <vt:lpstr>Disposition</vt:lpstr>
      <vt:lpstr>Testing</vt:lpstr>
      <vt:lpstr>Nanomaterials under the TSCA New Chemicals Program</vt:lpstr>
      <vt:lpstr>Carbon Nanotubes/Fibers </vt:lpstr>
      <vt:lpstr>Challenges to Development of Chemical Category for CNTs</vt:lpstr>
      <vt:lpstr>PowerPoint Presentation</vt:lpstr>
      <vt:lpstr>Environmental Fate of CNTs</vt:lpstr>
      <vt:lpstr>Ecotoxicology</vt:lpstr>
      <vt:lpstr>Environmental Risk Assessment</vt:lpstr>
      <vt:lpstr>Occupational Exposure Challenges</vt:lpstr>
      <vt:lpstr>Physicochemical Factors  in Context of Inhalation Toxicity</vt:lpstr>
      <vt:lpstr>Consumer Exposure Challenges</vt:lpstr>
      <vt:lpstr>For More Information</vt:lpstr>
      <vt:lpstr>Thank you!</vt:lpstr>
    </vt:vector>
  </TitlesOfParts>
  <Company>Battelle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Guidance</dc:title>
  <dc:creator>Vincent Brown</dc:creator>
  <cp:lastModifiedBy>Moss, Kenneth</cp:lastModifiedBy>
  <cp:revision>1379</cp:revision>
  <cp:lastPrinted>2018-08-23T19:23:19Z</cp:lastPrinted>
  <dcterms:created xsi:type="dcterms:W3CDTF">2010-11-23T20:44:08Z</dcterms:created>
  <dcterms:modified xsi:type="dcterms:W3CDTF">2018-10-04T19:15:49Z</dcterms:modified>
</cp:coreProperties>
</file>