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301" r:id="rId3"/>
    <p:sldId id="302" r:id="rId4"/>
    <p:sldId id="303" r:id="rId5"/>
    <p:sldId id="304" r:id="rId6"/>
    <p:sldId id="305" r:id="rId7"/>
    <p:sldId id="300" r:id="rId8"/>
    <p:sldId id="306" r:id="rId9"/>
    <p:sldId id="295" r:id="rId10"/>
    <p:sldId id="307" r:id="rId11"/>
    <p:sldId id="299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944"/>
    <a:srgbClr val="00800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7" autoAdjust="0"/>
    <p:restoredTop sz="94814" autoAdjust="0"/>
  </p:normalViewPr>
  <p:slideViewPr>
    <p:cSldViewPr snapToGrid="0">
      <p:cViewPr varScale="1">
        <p:scale>
          <a:sx n="75" d="100"/>
          <a:sy n="75" d="100"/>
        </p:scale>
        <p:origin x="13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816E-AAC9-40F0-96B4-DB304CF58D45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70697-C4EA-4D19-B1A9-F19D329B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3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A769-DCBA-4FD7-A998-9EF7B98EDE72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6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46CC-2584-4028-8D59-1990223E2212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2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9FA5-04C8-42B5-85FB-6CA186505CE3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6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B05-6A4A-45C3-82C3-1864EC738AD3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3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264B-C327-48DF-AD29-75F6E90AAB1E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CACA-5577-414B-8C44-6DAFE0189E28}" type="datetime1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80A1-337A-40BE-82C5-EBF0290D24E9}" type="datetime1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0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ABE0-8173-4286-9163-3E2046C710A7}" type="datetime1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F143-9B11-40E5-B5E1-CD7103B3B6AB}" type="datetime1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6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D58F-6600-4FBB-8525-8C912EA9CC3A}" type="datetime1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88E7-310A-479C-8996-744DE4FD525A}" type="datetime1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D95E-4931-4A0D-A53A-81F439C51EC3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F5EA-1FA4-4CEB-8FE6-805796821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4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13.png"/><Relationship Id="rId7" Type="http://schemas.openxmlformats.org/officeDocument/2006/relationships/image" Target="../media/image23.tiff"/><Relationship Id="rId12" Type="http://schemas.openxmlformats.org/officeDocument/2006/relationships/image" Target="../media/image2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11" Type="http://schemas.openxmlformats.org/officeDocument/2006/relationships/image" Target="../media/image27.emf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microsoft.com/office/2007/relationships/hdphoto" Target="../media/hdphoto3.wdp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23" y="2130425"/>
            <a:ext cx="8730877" cy="1470025"/>
          </a:xfrm>
        </p:spPr>
        <p:txBody>
          <a:bodyPr>
            <a:noAutofit/>
          </a:bodyPr>
          <a:lstStyle/>
          <a:p>
            <a:r>
              <a:rPr lang="en-US" sz="3600"/>
              <a:t>Measurement of engineered nanomaterial exposure in microorganisms using direct and indirect methods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" y="3796610"/>
            <a:ext cx="8559800" cy="1752600"/>
          </a:xfrm>
        </p:spPr>
        <p:txBody>
          <a:bodyPr>
            <a:noAutofit/>
          </a:bodyPr>
          <a:lstStyle/>
          <a:p>
            <a:r>
              <a:rPr lang="sv-SE" sz="2800" b="1" i="1" u="sng"/>
              <a:t>Monika Mortimer</a:t>
            </a:r>
            <a:r>
              <a:rPr lang="sv-SE" sz="2800" b="1" i="1"/>
              <a:t>, Timnit Kefela, Ying Wang, Dong Li, Naresh Devarajan, Patricia A. Holden</a:t>
            </a:r>
          </a:p>
          <a:p>
            <a:endParaRPr lang="en-US" sz="2800" b="1" i="1" baseline="30000" dirty="0"/>
          </a:p>
          <a:p>
            <a:r>
              <a:rPr lang="en-US" b="1" i="1" baseline="30000" dirty="0"/>
              <a:t>University of California, Santa Barbara</a:t>
            </a:r>
          </a:p>
          <a:p>
            <a:endParaRPr lang="en-US" sz="2800" b="1" i="1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38745" cy="126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323" y="5745370"/>
            <a:ext cx="890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QEEN II: 2nd Quantifying Exposure to Engineered Nanomaterials from</a:t>
            </a:r>
          </a:p>
          <a:p>
            <a:pPr lvl="0" algn="ctr" defTabSz="914400">
              <a:defRPr/>
            </a:pP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Manufactured Products Workshop</a:t>
            </a:r>
          </a:p>
          <a:p>
            <a:pPr lvl="0" algn="ctr" defTabSz="914400">
              <a:defRPr/>
            </a:pP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October 9, 2018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3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7BD3-E8C7-4611-8236-ED5B665E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3" y="136525"/>
            <a:ext cx="8017933" cy="1143000"/>
          </a:xfrm>
        </p:spPr>
        <p:txBody>
          <a:bodyPr>
            <a:noAutofit/>
          </a:bodyPr>
          <a:lstStyle/>
          <a:p>
            <a:r>
              <a:rPr lang="en-US" sz="3600"/>
              <a:t>Global transcriptomic response to ENMs at non-growth-inhibitory concentrations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1DF3E-8F8E-4970-84ED-3F842ED1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91941-D6B3-4F9F-8C9C-B9D3CCD3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90" y="2015068"/>
            <a:ext cx="6052731" cy="3901586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8D931AFD-08A1-4939-9D58-8139A52363C8}"/>
              </a:ext>
            </a:extLst>
          </p:cNvPr>
          <p:cNvSpPr/>
          <p:nvPr/>
        </p:nvSpPr>
        <p:spPr>
          <a:xfrm rot="16200000">
            <a:off x="2932358" y="5453877"/>
            <a:ext cx="210122" cy="91863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62EFB44-8B32-43D1-A74E-B427A437976B}"/>
              </a:ext>
            </a:extLst>
          </p:cNvPr>
          <p:cNvSpPr/>
          <p:nvPr/>
        </p:nvSpPr>
        <p:spPr>
          <a:xfrm rot="16200000">
            <a:off x="4082058" y="5453877"/>
            <a:ext cx="210122" cy="91863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040DC69-E98B-4172-8111-81EE86E16213}"/>
              </a:ext>
            </a:extLst>
          </p:cNvPr>
          <p:cNvSpPr/>
          <p:nvPr/>
        </p:nvSpPr>
        <p:spPr>
          <a:xfrm rot="16200000">
            <a:off x="5252222" y="5453876"/>
            <a:ext cx="210122" cy="91863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71C4F9AB-C2A7-4D96-ABE7-D0A8A33C32EF}"/>
              </a:ext>
            </a:extLst>
          </p:cNvPr>
          <p:cNvSpPr/>
          <p:nvPr/>
        </p:nvSpPr>
        <p:spPr>
          <a:xfrm rot="16200000">
            <a:off x="6435790" y="5453875"/>
            <a:ext cx="210122" cy="91863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24B01-31CD-45EF-A137-743530E4B3EE}"/>
              </a:ext>
            </a:extLst>
          </p:cNvPr>
          <p:cNvSpPr txBox="1"/>
          <p:nvPr/>
        </p:nvSpPr>
        <p:spPr>
          <a:xfrm>
            <a:off x="2489373" y="5990736"/>
            <a:ext cx="10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MWCNTs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026D9-7F1D-4BC5-A799-DDCA94CCBA40}"/>
              </a:ext>
            </a:extLst>
          </p:cNvPr>
          <p:cNvSpPr txBox="1"/>
          <p:nvPr/>
        </p:nvSpPr>
        <p:spPr>
          <a:xfrm>
            <a:off x="3676266" y="5983354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Graphene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06B564-D8E0-4D0B-84F2-87BC40E6BA60}"/>
              </a:ext>
            </a:extLst>
          </p:cNvPr>
          <p:cNvSpPr txBox="1"/>
          <p:nvPr/>
        </p:nvSpPr>
        <p:spPr>
          <a:xfrm>
            <a:off x="4840671" y="5990736"/>
            <a:ext cx="109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CeO</a:t>
            </a:r>
            <a:r>
              <a:rPr lang="en-US" baseline="-25000"/>
              <a:t>2</a:t>
            </a:r>
            <a:r>
              <a:rPr lang="en-US"/>
              <a:t> NPs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2417BA-0B8D-4F3F-9C18-B7AC14283986}"/>
              </a:ext>
            </a:extLst>
          </p:cNvPr>
          <p:cNvSpPr txBox="1"/>
          <p:nvPr/>
        </p:nvSpPr>
        <p:spPr>
          <a:xfrm>
            <a:off x="5991803" y="5980775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Carbon black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3DE15-79F3-438F-96D4-62F3652BE09E}"/>
              </a:ext>
            </a:extLst>
          </p:cNvPr>
          <p:cNvSpPr txBox="1"/>
          <p:nvPr/>
        </p:nvSpPr>
        <p:spPr>
          <a:xfrm>
            <a:off x="7113021" y="5493057"/>
            <a:ext cx="67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mg/L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A095D6-E9F4-4DE3-841A-641ECC8EC5A6}"/>
              </a:ext>
            </a:extLst>
          </p:cNvPr>
          <p:cNvSpPr txBox="1"/>
          <p:nvPr/>
        </p:nvSpPr>
        <p:spPr>
          <a:xfrm>
            <a:off x="661635" y="1350088"/>
            <a:ext cx="825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Baceria </a:t>
            </a:r>
            <a:r>
              <a:rPr lang="en-US" i="1"/>
              <a:t>B. diazoefficiens </a:t>
            </a:r>
            <a:r>
              <a:rPr lang="en-US"/>
              <a:t>were grown in ENM-amended medium and gene expression was quantified using RNA sequencing</a:t>
            </a:r>
          </a:p>
        </p:txBody>
      </p:sp>
    </p:spTree>
    <p:extLst>
      <p:ext uri="{BB962C8B-B14F-4D97-AF65-F5344CB8AC3E}">
        <p14:creationId xmlns:p14="http://schemas.microsoft.com/office/powerpoint/2010/main" val="6126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865"/>
            <a:ext cx="8229600" cy="820614"/>
          </a:xfrm>
        </p:spPr>
        <p:txBody>
          <a:bodyPr>
            <a:normAutofit/>
          </a:bodyPr>
          <a:lstStyle/>
          <a:p>
            <a:r>
              <a:rPr lang="en-US" sz="3100" dirty="0"/>
              <a:t>Summary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387F5A"/>
              </a:clrFrom>
              <a:clrTo>
                <a:srgbClr val="387F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27"/>
            <a:ext cx="3666836" cy="5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38677" y="1948302"/>
            <a:ext cx="744012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Microscopy-based approach enabled easy and robust measurement of ENM uptake and depuration kinetics.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Tubular ENMs had longer residence times in protozoa, thus may have a higher potential for harmful effects and trophic transfer.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Non-targeted ‘omics approaches are promising in developing biomarker-based methods for indirect ENM exposure assessment.</a:t>
            </a:r>
          </a:p>
        </p:txBody>
      </p:sp>
    </p:spTree>
    <p:extLst>
      <p:ext uri="{BB962C8B-B14F-4D97-AF65-F5344CB8AC3E}">
        <p14:creationId xmlns:p14="http://schemas.microsoft.com/office/powerpoint/2010/main" val="130411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9114" y="7937"/>
            <a:ext cx="5344886" cy="5360482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8" y="917966"/>
            <a:ext cx="3581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Acknowledgements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453" descr="N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695" y="5617300"/>
            <a:ext cx="1039059" cy="103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0" descr="epa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25" y="5623128"/>
            <a:ext cx="973285" cy="10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7" descr="H:\Bren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906" y="5800830"/>
            <a:ext cx="907511" cy="9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6" descr="H:\UCS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238" y="5930296"/>
            <a:ext cx="1438697" cy="76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9" descr="Image result for earth research institute ucsb logo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203" y="6033590"/>
            <a:ext cx="1096505" cy="61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5575" y="2125136"/>
            <a:ext cx="36435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Patricia Holden (UCSB) &amp;</a:t>
            </a:r>
          </a:p>
          <a:p>
            <a:pPr>
              <a:tabLst>
                <a:tab pos="168275" algn="l"/>
              </a:tabLst>
            </a:pPr>
            <a:r>
              <a:rPr lang="en-US" dirty="0"/>
              <a:t>	the Holden Lab members:</a:t>
            </a:r>
          </a:p>
          <a:p>
            <a:r>
              <a:rPr lang="en-US"/>
              <a:t>	</a:t>
            </a:r>
          </a:p>
          <a:p>
            <a:r>
              <a:rPr lang="en-US"/>
              <a:t>	Timnit Kefela, PhD student</a:t>
            </a:r>
          </a:p>
          <a:p>
            <a:r>
              <a:rPr lang="en-US"/>
              <a:t>	Anne Trinh, undergrad. student</a:t>
            </a:r>
          </a:p>
          <a:p>
            <a:r>
              <a:rPr lang="en-US"/>
              <a:t>	Ying </a:t>
            </a:r>
            <a:r>
              <a:rPr lang="en-US" dirty="0"/>
              <a:t>Wang, </a:t>
            </a:r>
            <a:r>
              <a:rPr lang="en-US"/>
              <a:t>PhD candidate</a:t>
            </a:r>
          </a:p>
          <a:p>
            <a:r>
              <a:rPr lang="en-US"/>
              <a:t>	Dr. Dong Li</a:t>
            </a:r>
          </a:p>
          <a:p>
            <a:r>
              <a:rPr lang="en-US"/>
              <a:t>	Dr. Naresh Devarajan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6975" y="5314356"/>
            <a:ext cx="520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Bren School of Environmental Science &amp; Management, UCSB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387F5A"/>
              </a:clrFrom>
              <a:clrTo>
                <a:srgbClr val="387F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27"/>
            <a:ext cx="3666836" cy="5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81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E527-E3A2-484C-A32D-8A4439F4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30" y="46040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Bioaccumulation – an important exposure-related parameter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16AE5-CE02-4276-98A8-E6ABBD8A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B293AF6-FB9E-41E9-9FFB-93DAA8EBC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171" y="3503628"/>
            <a:ext cx="263974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01403-904D-4A85-80A8-5C163D584E25}"/>
              </a:ext>
            </a:extLst>
          </p:cNvPr>
          <p:cNvSpPr txBox="1"/>
          <p:nvPr/>
        </p:nvSpPr>
        <p:spPr>
          <a:xfrm>
            <a:off x="3683886" y="5429491"/>
            <a:ext cx="3527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Protozoa </a:t>
            </a:r>
            <a:r>
              <a:rPr lang="en-US" i="1"/>
              <a:t>Tetrahymena thermophila </a:t>
            </a:r>
            <a:r>
              <a:rPr lang="en-US"/>
              <a:t>exposed to multiwall carbon nanotubes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883E6-790C-41B7-9E78-11FEBC0ACD99}"/>
              </a:ext>
            </a:extLst>
          </p:cNvPr>
          <p:cNvSpPr txBox="1"/>
          <p:nvPr/>
        </p:nvSpPr>
        <p:spPr>
          <a:xfrm flipH="1">
            <a:off x="275405" y="1922981"/>
            <a:ext cx="152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Uptake &amp;</a:t>
            </a:r>
          </a:p>
          <a:p>
            <a:r>
              <a:rPr lang="en-US"/>
              <a:t>depuration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3A48D-0C7D-448A-B480-181CA242DB46}"/>
              </a:ext>
            </a:extLst>
          </p:cNvPr>
          <p:cNvSpPr txBox="1"/>
          <p:nvPr/>
        </p:nvSpPr>
        <p:spPr>
          <a:xfrm>
            <a:off x="2123502" y="1916234"/>
            <a:ext cx="1658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Longer residence time in the organism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593A1-787F-4ACF-8589-02FE824B6F36}"/>
              </a:ext>
            </a:extLst>
          </p:cNvPr>
          <p:cNvSpPr txBox="1"/>
          <p:nvPr/>
        </p:nvSpPr>
        <p:spPr>
          <a:xfrm>
            <a:off x="6415914" y="1922981"/>
            <a:ext cx="1658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Higher potential for harmful effects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B2D449-CC9A-4D70-A68A-803555D8167A}"/>
              </a:ext>
            </a:extLst>
          </p:cNvPr>
          <p:cNvSpPr txBox="1"/>
          <p:nvPr/>
        </p:nvSpPr>
        <p:spPr>
          <a:xfrm flipH="1">
            <a:off x="4321386" y="2082800"/>
            <a:ext cx="50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1AED3E-D2C2-49E9-80E9-995F1CDD6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14" y="4916888"/>
            <a:ext cx="1380764" cy="10344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464E1B-2600-4BA7-9410-105897DF1F4A}"/>
              </a:ext>
            </a:extLst>
          </p:cNvPr>
          <p:cNvSpPr txBox="1"/>
          <p:nvPr/>
        </p:nvSpPr>
        <p:spPr>
          <a:xfrm>
            <a:off x="4533389" y="1922981"/>
            <a:ext cx="1658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Higher potential for trophic transfer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C34BC9-026C-49ED-A7D0-2BCF20FD7656}"/>
              </a:ext>
            </a:extLst>
          </p:cNvPr>
          <p:cNvSpPr txBox="1"/>
          <p:nvPr/>
        </p:nvSpPr>
        <p:spPr>
          <a:xfrm>
            <a:off x="6433952" y="4313558"/>
            <a:ext cx="131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highlight>
                  <a:srgbClr val="C0C0C0"/>
                </a:highlight>
              </a:rPr>
              <a:t>Carbon nanotubes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BE6C1A-0A5C-4758-8B88-B3F9CFF34332}"/>
              </a:ext>
            </a:extLst>
          </p:cNvPr>
          <p:cNvCxnSpPr>
            <a:cxnSpLocks/>
          </p:cNvCxnSpPr>
          <p:nvPr/>
        </p:nvCxnSpPr>
        <p:spPr>
          <a:xfrm flipH="1">
            <a:off x="5636566" y="4836897"/>
            <a:ext cx="871633" cy="866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DC5DE8-9990-4008-80CB-5F956972D0D9}"/>
              </a:ext>
            </a:extLst>
          </p:cNvPr>
          <p:cNvCxnSpPr>
            <a:cxnSpLocks/>
          </p:cNvCxnSpPr>
          <p:nvPr/>
        </p:nvCxnSpPr>
        <p:spPr>
          <a:xfrm flipH="1" flipV="1">
            <a:off x="5362426" y="4513732"/>
            <a:ext cx="1190774" cy="12299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2E64671-8344-4FD4-83FB-0F6E76CF0C83}"/>
              </a:ext>
            </a:extLst>
          </p:cNvPr>
          <p:cNvSpPr txBox="1"/>
          <p:nvPr/>
        </p:nvSpPr>
        <p:spPr>
          <a:xfrm>
            <a:off x="7721603" y="4992882"/>
            <a:ext cx="624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µm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3BCD290-4E69-417B-AB0C-731CBEEAE45E}"/>
              </a:ext>
            </a:extLst>
          </p:cNvPr>
          <p:cNvCxnSpPr>
            <a:cxnSpLocks/>
          </p:cNvCxnSpPr>
          <p:nvPr/>
        </p:nvCxnSpPr>
        <p:spPr bwMode="auto">
          <a:xfrm>
            <a:off x="7677224" y="5302874"/>
            <a:ext cx="66886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CC5C4FFB-7F63-4CAF-ADC2-AEC6BC630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08" y="3684504"/>
            <a:ext cx="1950724" cy="81077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E01BF5F-766C-4D79-B8AC-D7929E6C07BC}"/>
              </a:ext>
            </a:extLst>
          </p:cNvPr>
          <p:cNvSpPr txBox="1"/>
          <p:nvPr/>
        </p:nvSpPr>
        <p:spPr>
          <a:xfrm>
            <a:off x="6012598" y="215740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&amp;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464E264D-15A7-43E7-89AC-641B164FDF97}"/>
              </a:ext>
            </a:extLst>
          </p:cNvPr>
          <p:cNvSpPr/>
          <p:nvPr/>
        </p:nvSpPr>
        <p:spPr>
          <a:xfrm>
            <a:off x="3834706" y="2267466"/>
            <a:ext cx="521244" cy="301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2CA20A5D-6F6F-4730-9175-6CF737128BF7}"/>
              </a:ext>
            </a:extLst>
          </p:cNvPr>
          <p:cNvSpPr/>
          <p:nvPr/>
        </p:nvSpPr>
        <p:spPr>
          <a:xfrm>
            <a:off x="1575676" y="2274296"/>
            <a:ext cx="521244" cy="301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CF539E62-8FDF-4569-A10B-7C1FA81B1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387F5A"/>
              </a:clrFrom>
              <a:clrTo>
                <a:srgbClr val="387F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27"/>
            <a:ext cx="3666836" cy="5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56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F86D-BF7C-466E-911B-EF5EEA3B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005"/>
            <a:ext cx="9144000" cy="1143000"/>
          </a:xfrm>
        </p:spPr>
        <p:txBody>
          <a:bodyPr>
            <a:noAutofit/>
          </a:bodyPr>
          <a:lstStyle/>
          <a:p>
            <a:r>
              <a:rPr lang="en-US" sz="3600"/>
              <a:t>Microscopy and image analysis for measuring ENM uptake and depuration kinetics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F3D5C-3F59-40DD-A803-B30E3DF5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70113-0635-4E36-9921-8BE63BAD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990" y="3768700"/>
            <a:ext cx="3038010" cy="299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4BE87-B611-4C86-AC16-EEA6A502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8" y="4001415"/>
            <a:ext cx="2887325" cy="237358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41DF105-D395-40B1-AA30-A80DDEDF8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387F5A"/>
              </a:clrFrom>
              <a:clrTo>
                <a:srgbClr val="387F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27"/>
            <a:ext cx="3666836" cy="5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60">
            <a:extLst>
              <a:ext uri="{FF2B5EF4-FFF2-40B4-BE49-F238E27FC236}">
                <a16:creationId xmlns:a16="http://schemas.microsoft.com/office/drawing/2014/main" id="{2B7E45EA-3271-4ED2-9625-94EDB4292C12}"/>
              </a:ext>
            </a:extLst>
          </p:cNvPr>
          <p:cNvSpPr/>
          <p:nvPr/>
        </p:nvSpPr>
        <p:spPr bwMode="auto">
          <a:xfrm>
            <a:off x="4133941" y="2571939"/>
            <a:ext cx="1029820" cy="235409"/>
          </a:xfrm>
          <a:prstGeom prst="homePlate">
            <a:avLst/>
          </a:prstGeom>
          <a:solidFill>
            <a:srgbClr val="13774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560388">
              <a:defRPr/>
            </a:pPr>
            <a:endParaRPr lang="en-US" sz="2000">
              <a:ea typeface="ＭＳ Ｐゴシック" panose="020B0600070205080204" pitchFamily="34" charset="-128"/>
            </a:endParaRPr>
          </a:p>
        </p:txBody>
      </p:sp>
      <p:sp>
        <p:nvSpPr>
          <p:cNvPr id="19" name="Text Box 2551">
            <a:extLst>
              <a:ext uri="{FF2B5EF4-FFF2-40B4-BE49-F238E27FC236}">
                <a16:creationId xmlns:a16="http://schemas.microsoft.com/office/drawing/2014/main" id="{D47F1612-9818-437F-8AB7-AD1F96F41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839" y="2081458"/>
            <a:ext cx="1944916" cy="5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b="1" i="1" dirty="0"/>
              <a:t>Protozoa transferred to </a:t>
            </a:r>
            <a:r>
              <a:rPr lang="en-US" altLang="en-US" sz="1400" b="1" i="1"/>
              <a:t>fresh medium</a:t>
            </a:r>
            <a:endParaRPr lang="en-US" altLang="en-U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2551">
            <a:extLst>
              <a:ext uri="{FF2B5EF4-FFF2-40B4-BE49-F238E27FC236}">
                <a16:creationId xmlns:a16="http://schemas.microsoft.com/office/drawing/2014/main" id="{922822A0-9FA2-4137-A92C-ED8CE7C76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821" y="1613454"/>
            <a:ext cx="2264140" cy="5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n-US" sz="1400" b="1" i="1" dirty="0"/>
              <a:t>Exposure to 10 mg/L </a:t>
            </a:r>
            <a:r>
              <a:rPr lang="en-US" altLang="en-US" sz="1400" b="1" i="1"/>
              <a:t>of nanomaterials (uptake)</a:t>
            </a:r>
            <a:endParaRPr lang="en-US" altLang="en-U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Text Box 2551">
            <a:extLst>
              <a:ext uri="{FF2B5EF4-FFF2-40B4-BE49-F238E27FC236}">
                <a16:creationId xmlns:a16="http://schemas.microsoft.com/office/drawing/2014/main" id="{509D5EDE-95A6-4248-813E-4D986A0A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864" y="1787806"/>
            <a:ext cx="1944916" cy="29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b="1" i="1"/>
              <a:t>Depuration</a:t>
            </a:r>
            <a:endParaRPr lang="en-US" altLang="en-U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55A6128-720E-4290-96A4-72255B297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821" y="2098173"/>
            <a:ext cx="2264140" cy="14269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858C2A-9B86-4FBC-ACEF-BD627ECE8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755" y="2098173"/>
            <a:ext cx="2091193" cy="1373673"/>
          </a:xfrm>
          <a:prstGeom prst="rect">
            <a:avLst/>
          </a:prstGeom>
        </p:spPr>
      </p:pic>
      <p:sp>
        <p:nvSpPr>
          <p:cNvPr id="25" name="Pentagon 60">
            <a:extLst>
              <a:ext uri="{FF2B5EF4-FFF2-40B4-BE49-F238E27FC236}">
                <a16:creationId xmlns:a16="http://schemas.microsoft.com/office/drawing/2014/main" id="{BFE07C21-6DC5-42CA-87CA-64C35F7215F5}"/>
              </a:ext>
            </a:extLst>
          </p:cNvPr>
          <p:cNvSpPr/>
          <p:nvPr/>
        </p:nvSpPr>
        <p:spPr bwMode="auto">
          <a:xfrm rot="9128610">
            <a:off x="2746137" y="3767995"/>
            <a:ext cx="2760655" cy="175974"/>
          </a:xfrm>
          <a:prstGeom prst="homePlate">
            <a:avLst/>
          </a:prstGeom>
          <a:solidFill>
            <a:srgbClr val="13774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560388">
              <a:defRPr/>
            </a:pPr>
            <a:endParaRPr lang="en-US" sz="2000">
              <a:ea typeface="ＭＳ Ｐゴシック" panose="020B0600070205080204" pitchFamily="34" charset="-128"/>
            </a:endParaRPr>
          </a:p>
        </p:txBody>
      </p:sp>
      <p:sp>
        <p:nvSpPr>
          <p:cNvPr id="27" name="Pentagon 60">
            <a:extLst>
              <a:ext uri="{FF2B5EF4-FFF2-40B4-BE49-F238E27FC236}">
                <a16:creationId xmlns:a16="http://schemas.microsoft.com/office/drawing/2014/main" id="{721CE479-FBF0-45DE-B333-0A21C3E675FE}"/>
              </a:ext>
            </a:extLst>
          </p:cNvPr>
          <p:cNvSpPr/>
          <p:nvPr/>
        </p:nvSpPr>
        <p:spPr bwMode="auto">
          <a:xfrm rot="7720727">
            <a:off x="1599517" y="3904291"/>
            <a:ext cx="1046866" cy="157245"/>
          </a:xfrm>
          <a:prstGeom prst="homePlate">
            <a:avLst/>
          </a:prstGeom>
          <a:solidFill>
            <a:srgbClr val="13774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560388">
              <a:defRPr/>
            </a:pPr>
            <a:endParaRPr lang="en-US" sz="2000">
              <a:ea typeface="ＭＳ Ｐゴシック" panose="020B0600070205080204" pitchFamily="34" charset="-128"/>
            </a:endParaRPr>
          </a:p>
        </p:txBody>
      </p:sp>
      <p:sp>
        <p:nvSpPr>
          <p:cNvPr id="28" name="Pentagon 60">
            <a:extLst>
              <a:ext uri="{FF2B5EF4-FFF2-40B4-BE49-F238E27FC236}">
                <a16:creationId xmlns:a16="http://schemas.microsoft.com/office/drawing/2014/main" id="{394F836B-C92A-4201-B535-86B3F72C85F3}"/>
              </a:ext>
            </a:extLst>
          </p:cNvPr>
          <p:cNvSpPr/>
          <p:nvPr/>
        </p:nvSpPr>
        <p:spPr bwMode="auto">
          <a:xfrm>
            <a:off x="3419649" y="4940665"/>
            <a:ext cx="1029820" cy="235409"/>
          </a:xfrm>
          <a:prstGeom prst="homePlate">
            <a:avLst/>
          </a:prstGeom>
          <a:solidFill>
            <a:srgbClr val="13774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560388">
              <a:defRPr/>
            </a:pPr>
            <a:endParaRPr lang="en-US" sz="2000">
              <a:ea typeface="ＭＳ Ｐゴシック" panose="020B0600070205080204" pitchFamily="34" charset="-128"/>
            </a:endParaRPr>
          </a:p>
        </p:txBody>
      </p:sp>
      <p:sp>
        <p:nvSpPr>
          <p:cNvPr id="29" name="Text Box 2551">
            <a:extLst>
              <a:ext uri="{FF2B5EF4-FFF2-40B4-BE49-F238E27FC236}">
                <a16:creationId xmlns:a16="http://schemas.microsoft.com/office/drawing/2014/main" id="{DC98B485-4BFC-4048-B56A-2FD92763C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973" y="3664429"/>
            <a:ext cx="1850025" cy="5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b="1" i="1"/>
              <a:t>Sampling for microscopy</a:t>
            </a:r>
            <a:endParaRPr lang="en-US" altLang="en-US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Text Box 2551">
            <a:extLst>
              <a:ext uri="{FF2B5EF4-FFF2-40B4-BE49-F238E27FC236}">
                <a16:creationId xmlns:a16="http://schemas.microsoft.com/office/drawing/2014/main" id="{DBEA6381-A7F9-4F01-BBE9-A994A326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985" y="4633910"/>
            <a:ext cx="1850025" cy="29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b="1" i="1"/>
              <a:t>Image analysis</a:t>
            </a: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5231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D408-7E86-41BA-8C1A-B17562AA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912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How do shape and chemistry affect ENM uptake and depuration rates? </a:t>
            </a:r>
            <a:br>
              <a:rPr lang="en-US" sz="3600"/>
            </a:br>
            <a:endParaRPr lang="en-US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C2409-BD58-4DD9-AEE1-CB615AE6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4</a:t>
            </a:fld>
            <a:endParaRPr lang="en-US"/>
          </a:p>
        </p:txBody>
      </p:sp>
      <p:sp>
        <p:nvSpPr>
          <p:cNvPr id="5" name="Text Box 2551">
            <a:extLst>
              <a:ext uri="{FF2B5EF4-FFF2-40B4-BE49-F238E27FC236}">
                <a16:creationId xmlns:a16="http://schemas.microsoft.com/office/drawing/2014/main" id="{5385FF59-56F9-4EDC-9ABA-F61BD1E0B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823" y="3691463"/>
            <a:ext cx="5140643" cy="5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i="1" dirty="0"/>
              <a:t>Nanomaterials (200 mg/L) were dispersed in </a:t>
            </a:r>
            <a:r>
              <a:rPr lang="en-US" altLang="en-US" sz="1600" i="1" dirty="0" err="1"/>
              <a:t>Nanopure</a:t>
            </a:r>
            <a:r>
              <a:rPr lang="en-US" altLang="en-US" sz="1600" i="1" dirty="0"/>
              <a:t> water with 400 mg/L </a:t>
            </a:r>
            <a:r>
              <a:rPr lang="en-US" altLang="en-US" sz="1600" i="1" dirty="0" err="1"/>
              <a:t>alginic</a:t>
            </a:r>
            <a:r>
              <a:rPr lang="en-US" altLang="en-US" sz="1600" i="1" dirty="0"/>
              <a:t> acid by probe sonication </a:t>
            </a: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9CC5DD-7345-4EF0-B8EC-682297345B21}"/>
              </a:ext>
            </a:extLst>
          </p:cNvPr>
          <p:cNvGrpSpPr/>
          <p:nvPr/>
        </p:nvGrpSpPr>
        <p:grpSpPr>
          <a:xfrm>
            <a:off x="1896533" y="2051629"/>
            <a:ext cx="3994450" cy="1639834"/>
            <a:chOff x="8800687" y="5982317"/>
            <a:chExt cx="6277459" cy="28338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0F8C86-5106-4628-827C-47253E89F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2134" y="5982317"/>
              <a:ext cx="6186012" cy="2833853"/>
            </a:xfrm>
            <a:prstGeom prst="rect">
              <a:avLst/>
            </a:prstGeom>
          </p:spPr>
        </p:pic>
        <p:sp>
          <p:nvSpPr>
            <p:cNvPr id="8" name="Text Box 2551">
              <a:extLst>
                <a:ext uri="{FF2B5EF4-FFF2-40B4-BE49-F238E27FC236}">
                  <a16:creationId xmlns:a16="http://schemas.microsoft.com/office/drawing/2014/main" id="{E7108598-2E7E-4ED9-A527-25F8B2E86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0687" y="7511635"/>
              <a:ext cx="1794772" cy="926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4285" tIns="37143" rIns="74285" bIns="37143">
              <a:spAutoFit/>
            </a:bodyPr>
            <a:lstStyle>
              <a:lvl1pPr defTabSz="784225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784225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Carbon black</a:t>
              </a:r>
            </a:p>
          </p:txBody>
        </p:sp>
        <p:sp>
          <p:nvSpPr>
            <p:cNvPr id="9" name="Text Box 2551">
              <a:extLst>
                <a:ext uri="{FF2B5EF4-FFF2-40B4-BE49-F238E27FC236}">
                  <a16:creationId xmlns:a16="http://schemas.microsoft.com/office/drawing/2014/main" id="{E8F79858-2617-4992-83A6-6662A6AC8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3553" y="7504975"/>
              <a:ext cx="1593632" cy="53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4285" tIns="37143" rIns="74285" bIns="37143">
              <a:spAutoFit/>
            </a:bodyPr>
            <a:lstStyle>
              <a:lvl1pPr defTabSz="784225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784225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MWCNT</a:t>
              </a:r>
            </a:p>
          </p:txBody>
        </p:sp>
        <p:sp>
          <p:nvSpPr>
            <p:cNvPr id="10" name="Text Box 2551">
              <a:extLst>
                <a:ext uri="{FF2B5EF4-FFF2-40B4-BE49-F238E27FC236}">
                  <a16:creationId xmlns:a16="http://schemas.microsoft.com/office/drawing/2014/main" id="{49E1C8AC-228B-446C-81E3-BBC7DF223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2869" y="7504975"/>
              <a:ext cx="1593632" cy="53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4285" tIns="37143" rIns="74285" bIns="37143">
              <a:spAutoFit/>
            </a:bodyPr>
            <a:lstStyle>
              <a:lvl1pPr defTabSz="784225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784225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Graphene</a:t>
              </a:r>
            </a:p>
          </p:txBody>
        </p:sp>
        <p:sp>
          <p:nvSpPr>
            <p:cNvPr id="11" name="Text Box 2551">
              <a:extLst>
                <a:ext uri="{FF2B5EF4-FFF2-40B4-BE49-F238E27FC236}">
                  <a16:creationId xmlns:a16="http://schemas.microsoft.com/office/drawing/2014/main" id="{6E015B29-35EF-4569-A962-65CFD5A1B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1534" y="7380778"/>
              <a:ext cx="1593632" cy="1246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4285" tIns="37143" rIns="74285" bIns="37143">
              <a:spAutoFit/>
            </a:bodyPr>
            <a:lstStyle>
              <a:lvl1pPr defTabSz="784225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defTabSz="784225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400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Boron nitride flakes</a:t>
              </a:r>
              <a:endParaRPr lang="en-US" alt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99E4532-4255-4389-AAB2-E6523B2B8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9210" y="2049010"/>
            <a:ext cx="927032" cy="1639834"/>
          </a:xfrm>
          <a:prstGeom prst="rect">
            <a:avLst/>
          </a:prstGeom>
        </p:spPr>
      </p:pic>
      <p:sp>
        <p:nvSpPr>
          <p:cNvPr id="14" name="Text Box 2551">
            <a:extLst>
              <a:ext uri="{FF2B5EF4-FFF2-40B4-BE49-F238E27FC236}">
                <a16:creationId xmlns:a16="http://schemas.microsoft.com/office/drawing/2014/main" id="{D47B34C5-B1D0-49A0-9DB6-F6CDE411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210" y="2831995"/>
            <a:ext cx="1014054" cy="72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Boron nitride nanotubes</a:t>
            </a:r>
            <a:endParaRPr lang="en-US" alt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E1382D-7733-4A5B-84CD-65D282913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88" y="4461069"/>
            <a:ext cx="971558" cy="812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D5B188-495F-46E9-B922-9EEF7683F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842" y="4572562"/>
            <a:ext cx="1051010" cy="6306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4D45F0-050B-4CE1-AA5A-DC524F8BF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944" y="4702101"/>
            <a:ext cx="571580" cy="3715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302D9C-5914-4457-BA2C-CF41B7BA4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124" y="4542801"/>
            <a:ext cx="933580" cy="6096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23C25E-5285-4FF7-B42E-A41B927AC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825" y="4708753"/>
            <a:ext cx="1009791" cy="504895"/>
          </a:xfrm>
          <a:prstGeom prst="rect">
            <a:avLst/>
          </a:prstGeom>
        </p:spPr>
      </p:pic>
      <p:sp>
        <p:nvSpPr>
          <p:cNvPr id="24" name="Text Box 2551">
            <a:extLst>
              <a:ext uri="{FF2B5EF4-FFF2-40B4-BE49-F238E27FC236}">
                <a16:creationId xmlns:a16="http://schemas.microsoft.com/office/drawing/2014/main" id="{B57E798C-6A02-46A2-8F90-57C6512B9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238" y="5194144"/>
            <a:ext cx="1142043" cy="5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b="1" i="1" dirty="0">
                <a:ln w="0"/>
              </a:rPr>
              <a:t>Carbon black</a:t>
            </a:r>
          </a:p>
        </p:txBody>
      </p:sp>
      <p:sp>
        <p:nvSpPr>
          <p:cNvPr id="25" name="Text Box 2551">
            <a:extLst>
              <a:ext uri="{FF2B5EF4-FFF2-40B4-BE49-F238E27FC236}">
                <a16:creationId xmlns:a16="http://schemas.microsoft.com/office/drawing/2014/main" id="{A58636C3-0AEE-4AE7-AA57-E44C3C26A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840" y="5198740"/>
            <a:ext cx="1455890" cy="9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b="1" i="1"/>
              <a:t>Multiwall carbon nanotubes (MWCNTs)</a:t>
            </a:r>
            <a:endParaRPr lang="en-US" altLang="en-US" sz="1400" b="1" i="1" dirty="0"/>
          </a:p>
        </p:txBody>
      </p:sp>
      <p:sp>
        <p:nvSpPr>
          <p:cNvPr id="26" name="Text Box 2551">
            <a:extLst>
              <a:ext uri="{FF2B5EF4-FFF2-40B4-BE49-F238E27FC236}">
                <a16:creationId xmlns:a16="http://schemas.microsoft.com/office/drawing/2014/main" id="{E896FA68-05B9-4BB7-932C-CFD8A5242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199" y="5213149"/>
            <a:ext cx="1455890" cy="29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b="1" i="1"/>
              <a:t>Graphene</a:t>
            </a:r>
            <a:endParaRPr lang="en-US" altLang="en-US" sz="1400" b="1" i="1" dirty="0"/>
          </a:p>
        </p:txBody>
      </p:sp>
      <p:sp>
        <p:nvSpPr>
          <p:cNvPr id="27" name="Text Box 2551">
            <a:extLst>
              <a:ext uri="{FF2B5EF4-FFF2-40B4-BE49-F238E27FC236}">
                <a16:creationId xmlns:a16="http://schemas.microsoft.com/office/drawing/2014/main" id="{725B7296-3B93-4975-B3D7-3C56AAC9D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351" y="5228057"/>
            <a:ext cx="1455890" cy="5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b="1" i="1"/>
              <a:t>Boron nitride flakes</a:t>
            </a:r>
            <a:endParaRPr lang="en-US" altLang="en-US" sz="1400" b="1" i="1" dirty="0"/>
          </a:p>
        </p:txBody>
      </p:sp>
      <p:sp>
        <p:nvSpPr>
          <p:cNvPr id="28" name="Text Box 2551">
            <a:extLst>
              <a:ext uri="{FF2B5EF4-FFF2-40B4-BE49-F238E27FC236}">
                <a16:creationId xmlns:a16="http://schemas.microsoft.com/office/drawing/2014/main" id="{670A15FF-CC87-41B2-A20C-1A59B83C1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007" y="5228057"/>
            <a:ext cx="1455890" cy="72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400" b="1" i="1"/>
              <a:t>Boron nitride nanotubes (BNNTs)</a:t>
            </a:r>
            <a:endParaRPr lang="en-US" altLang="en-US" sz="1400" b="1" i="1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B4CCE427-6564-40E9-BC8B-D24FB2872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clrChange>
              <a:clrFrom>
                <a:srgbClr val="387F5A"/>
              </a:clrFrom>
              <a:clrTo>
                <a:srgbClr val="387F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27"/>
            <a:ext cx="3666836" cy="5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65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7CFD-C9BA-40C6-926A-71414551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24" y="63874"/>
            <a:ext cx="8229600" cy="789982"/>
          </a:xfrm>
        </p:spPr>
        <p:txBody>
          <a:bodyPr>
            <a:normAutofit/>
          </a:bodyPr>
          <a:lstStyle/>
          <a:p>
            <a:r>
              <a:rPr lang="en-US" sz="3600"/>
              <a:t>Uptake and depuration kinetics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1B977-58FF-44D5-8B42-3927DE30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2BF86-3120-4660-BBC3-96CE3F50FA08}"/>
              </a:ext>
            </a:extLst>
          </p:cNvPr>
          <p:cNvSpPr txBox="1"/>
          <p:nvPr/>
        </p:nvSpPr>
        <p:spPr>
          <a:xfrm>
            <a:off x="856677" y="902029"/>
            <a:ext cx="387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Multiwall carbon nanotubes (MWCNTs)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15BAD-5695-44E3-AE65-6BB9C2A8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80" y="1252287"/>
            <a:ext cx="3767655" cy="1603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99A87D-67D6-4F3A-A411-B3F32B8C66AF}"/>
              </a:ext>
            </a:extLst>
          </p:cNvPr>
          <p:cNvSpPr txBox="1"/>
          <p:nvPr/>
        </p:nvSpPr>
        <p:spPr>
          <a:xfrm>
            <a:off x="5240865" y="902029"/>
            <a:ext cx="328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Boron nitride nanotubes (BNNTs)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4DDF9-E635-4175-B431-F951B9AB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657" y="1258384"/>
            <a:ext cx="3761558" cy="1597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AEDD81-C0A5-42C6-BE77-C4762233F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77" y="3205932"/>
            <a:ext cx="3761558" cy="1597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52ABFA-5201-4DBC-96E6-F3371A9AB09A}"/>
              </a:ext>
            </a:extLst>
          </p:cNvPr>
          <p:cNvSpPr txBox="1"/>
          <p:nvPr/>
        </p:nvSpPr>
        <p:spPr>
          <a:xfrm>
            <a:off x="2116666" y="2864562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Graphene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702624-C13F-4BFC-84F4-6CC36BC49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657" y="3205932"/>
            <a:ext cx="3761558" cy="16033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FDFC3B-E174-4E5C-B322-7E7F382E48CB}"/>
              </a:ext>
            </a:extLst>
          </p:cNvPr>
          <p:cNvSpPr txBox="1"/>
          <p:nvPr/>
        </p:nvSpPr>
        <p:spPr>
          <a:xfrm>
            <a:off x="5706386" y="2875423"/>
            <a:ext cx="201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Boron nitride flakes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8F1087-C77F-419B-BE18-498F4A51C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477" y="5093211"/>
            <a:ext cx="3761558" cy="16033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2147FF-2998-4ED2-8137-5DF3752C213F}"/>
              </a:ext>
            </a:extLst>
          </p:cNvPr>
          <p:cNvSpPr txBox="1"/>
          <p:nvPr/>
        </p:nvSpPr>
        <p:spPr>
          <a:xfrm>
            <a:off x="2116666" y="478414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Carbon black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1ACAAA-EBAA-46E2-AE29-CA56275CC057}"/>
              </a:ext>
            </a:extLst>
          </p:cNvPr>
          <p:cNvSpPr txBox="1"/>
          <p:nvPr/>
        </p:nvSpPr>
        <p:spPr>
          <a:xfrm flipH="1">
            <a:off x="4857724" y="6352143"/>
            <a:ext cx="221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x-axis: Time (h)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46A74A-B7D4-4496-8F80-13BB085043D8}"/>
              </a:ext>
            </a:extLst>
          </p:cNvPr>
          <p:cNvSpPr txBox="1"/>
          <p:nvPr/>
        </p:nvSpPr>
        <p:spPr>
          <a:xfrm rot="16200000">
            <a:off x="-2709670" y="3060088"/>
            <a:ext cx="642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y-axis: ENM concentration in protozoa, mg kg</a:t>
            </a:r>
            <a:r>
              <a:rPr lang="en-US" baseline="30000"/>
              <a:t>-1</a:t>
            </a:r>
            <a:r>
              <a:rPr lang="en-US"/>
              <a:t> dw x 10</a:t>
            </a:r>
            <a:r>
              <a:rPr lang="en-US" baseline="30000"/>
              <a:t>3</a:t>
            </a:r>
            <a:r>
              <a:rPr lang="en-US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254DAC-1C88-444B-9CBD-F3D2DC308853}"/>
              </a:ext>
            </a:extLst>
          </p:cNvPr>
          <p:cNvSpPr txBox="1"/>
          <p:nvPr/>
        </p:nvSpPr>
        <p:spPr>
          <a:xfrm>
            <a:off x="3083330" y="1271361"/>
            <a:ext cx="16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= 1.1 ± 0.5 h</a:t>
            </a:r>
            <a:r>
              <a:rPr lang="en-US" baseline="3000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8C5B92-F744-4496-A99D-14BE8EB1F885}"/>
              </a:ext>
            </a:extLst>
          </p:cNvPr>
          <p:cNvSpPr txBox="1"/>
          <p:nvPr/>
        </p:nvSpPr>
        <p:spPr>
          <a:xfrm>
            <a:off x="7213036" y="1271361"/>
            <a:ext cx="16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= 0.9 ± 0.5 h</a:t>
            </a:r>
            <a:r>
              <a:rPr lang="en-US" baseline="30000"/>
              <a:t>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70574-818E-4B07-B36D-D692D5DA583D}"/>
              </a:ext>
            </a:extLst>
          </p:cNvPr>
          <p:cNvSpPr txBox="1"/>
          <p:nvPr/>
        </p:nvSpPr>
        <p:spPr>
          <a:xfrm>
            <a:off x="3083330" y="3199823"/>
            <a:ext cx="16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= 1.5 ± 0.9 h</a:t>
            </a:r>
            <a:r>
              <a:rPr lang="en-US" baseline="30000"/>
              <a:t>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C53F9C-294E-42E8-ADDE-015A23BBEBDC}"/>
              </a:ext>
            </a:extLst>
          </p:cNvPr>
          <p:cNvSpPr txBox="1"/>
          <p:nvPr/>
        </p:nvSpPr>
        <p:spPr>
          <a:xfrm>
            <a:off x="7213036" y="3183378"/>
            <a:ext cx="16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= 1.6 ± 0.7 h</a:t>
            </a:r>
            <a:r>
              <a:rPr lang="en-US" baseline="30000"/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F3A6B-AEC3-4510-B989-261A7677BA02}"/>
              </a:ext>
            </a:extLst>
          </p:cNvPr>
          <p:cNvSpPr txBox="1"/>
          <p:nvPr/>
        </p:nvSpPr>
        <p:spPr>
          <a:xfrm>
            <a:off x="3129634" y="5020783"/>
            <a:ext cx="16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= 1.5 ± 0.9 h</a:t>
            </a:r>
            <a:r>
              <a:rPr lang="en-US" baseline="30000"/>
              <a:t>-1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DE516F-6F8C-4BAF-8050-D26A1323D4FC}"/>
              </a:ext>
            </a:extLst>
          </p:cNvPr>
          <p:cNvSpPr/>
          <p:nvPr/>
        </p:nvSpPr>
        <p:spPr>
          <a:xfrm>
            <a:off x="3129634" y="1271361"/>
            <a:ext cx="1523401" cy="344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5FB56E-493C-470E-ADEF-DC68E3411534}"/>
              </a:ext>
            </a:extLst>
          </p:cNvPr>
          <p:cNvSpPr/>
          <p:nvPr/>
        </p:nvSpPr>
        <p:spPr>
          <a:xfrm>
            <a:off x="7277597" y="1281049"/>
            <a:ext cx="1523401" cy="344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F53B-DA97-4D99-BDE3-363EEA29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ENM shape-dependent depuration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E9C43-BAC6-4E34-B579-2B7D97B2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3A8C04-2AE9-48C9-8D09-5B5DA81FB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387F5A"/>
              </a:clrFrom>
              <a:clrTo>
                <a:srgbClr val="387F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27"/>
            <a:ext cx="3666836" cy="5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3CABAB-FB92-4911-A4EC-81B6D7C5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042" y="1376524"/>
            <a:ext cx="1051010" cy="630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90CF9F-47FE-41D7-A293-F5170F1CF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324" y="1591824"/>
            <a:ext cx="571580" cy="371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780230-EB75-4306-A927-81C4AC1B4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814" y="1382767"/>
            <a:ext cx="933580" cy="609685"/>
          </a:xfrm>
          <a:prstGeom prst="rect">
            <a:avLst/>
          </a:prstGeom>
        </p:spPr>
      </p:pic>
      <p:sp>
        <p:nvSpPr>
          <p:cNvPr id="9" name="Text Box 2551">
            <a:extLst>
              <a:ext uri="{FF2B5EF4-FFF2-40B4-BE49-F238E27FC236}">
                <a16:creationId xmlns:a16="http://schemas.microsoft.com/office/drawing/2014/main" id="{BB541162-BF51-4A33-BE0A-0C3A2DB04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30" y="1389553"/>
            <a:ext cx="1142043" cy="6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 dirty="0">
                <a:ln w="0"/>
                <a:latin typeface="+mn-lt"/>
              </a:rPr>
              <a:t>Carbon black</a:t>
            </a:r>
          </a:p>
        </p:txBody>
      </p:sp>
      <p:sp>
        <p:nvSpPr>
          <p:cNvPr id="10" name="Text Box 2551">
            <a:extLst>
              <a:ext uri="{FF2B5EF4-FFF2-40B4-BE49-F238E27FC236}">
                <a16:creationId xmlns:a16="http://schemas.microsoft.com/office/drawing/2014/main" id="{0840BC3C-2BE2-44C6-BF32-E452C835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514" y="1373104"/>
            <a:ext cx="2376448" cy="6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latin typeface="+mn-lt"/>
              </a:rPr>
              <a:t>Multiwall carbon nanotubes (MWCNTs)</a:t>
            </a:r>
            <a:endParaRPr lang="en-US" altLang="en-US" sz="1800" b="1" i="1" dirty="0">
              <a:latin typeface="+mn-lt"/>
            </a:endParaRPr>
          </a:p>
        </p:txBody>
      </p:sp>
      <p:sp>
        <p:nvSpPr>
          <p:cNvPr id="11" name="Text Box 2551">
            <a:extLst>
              <a:ext uri="{FF2B5EF4-FFF2-40B4-BE49-F238E27FC236}">
                <a16:creationId xmlns:a16="http://schemas.microsoft.com/office/drawing/2014/main" id="{E5C20383-6CE8-441E-987E-61EA44805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879" y="1632359"/>
            <a:ext cx="1455890" cy="35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4285" tIns="37143" rIns="74285" bIns="37143">
            <a:spAutoFit/>
          </a:bodyPr>
          <a:lstStyle>
            <a:lvl1pPr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7842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800" b="1" i="1">
                <a:latin typeface="+mn-lt"/>
              </a:rPr>
              <a:t>Graphene</a:t>
            </a:r>
            <a:endParaRPr lang="en-US" altLang="en-US" sz="1800" b="1" i="1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FD4C71-2DEA-41F7-B2A2-07CE9AA809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24" y="2048342"/>
            <a:ext cx="1598212" cy="1966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4CAE2-8161-4AAD-A185-78EA610B2A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613643" y="2407495"/>
            <a:ext cx="1954595" cy="1236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81B49F-3A19-4A11-BEE5-F4F69DC892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350" y="2048342"/>
            <a:ext cx="1595225" cy="1954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9677D7-A4A2-4C21-8065-499D6421D1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306174" y="2048341"/>
            <a:ext cx="1567279" cy="19663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AAB77F-399E-409A-AB4F-C2911A50A53B}"/>
              </a:ext>
            </a:extLst>
          </p:cNvPr>
          <p:cNvSpPr txBox="1"/>
          <p:nvPr/>
        </p:nvSpPr>
        <p:spPr>
          <a:xfrm>
            <a:off x="5490619" y="4035699"/>
            <a:ext cx="16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= 1.1 ± 0.5 h</a:t>
            </a:r>
            <a:r>
              <a:rPr lang="en-US" baseline="30000"/>
              <a:t>-1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31BD2F-86A9-405B-8065-BBAC37433403}"/>
              </a:ext>
            </a:extLst>
          </p:cNvPr>
          <p:cNvSpPr txBox="1"/>
          <p:nvPr/>
        </p:nvSpPr>
        <p:spPr>
          <a:xfrm>
            <a:off x="990380" y="4458131"/>
            <a:ext cx="278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Spherical food vacuoles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2F1E7-61F9-4F5A-9E70-46C1AA2508E5}"/>
              </a:ext>
            </a:extLst>
          </p:cNvPr>
          <p:cNvSpPr txBox="1"/>
          <p:nvPr/>
        </p:nvSpPr>
        <p:spPr>
          <a:xfrm>
            <a:off x="5297162" y="4458131"/>
            <a:ext cx="278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Polygonal food vacuoles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332DAD-791D-47FA-B221-E7B919880F7D}"/>
              </a:ext>
            </a:extLst>
          </p:cNvPr>
          <p:cNvSpPr txBox="1"/>
          <p:nvPr/>
        </p:nvSpPr>
        <p:spPr>
          <a:xfrm>
            <a:off x="5545473" y="4820183"/>
            <a:ext cx="190994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Fractal dimension:</a:t>
            </a:r>
          </a:p>
          <a:p>
            <a:pPr algn="ctr"/>
            <a:r>
              <a:rPr lang="en-US"/>
              <a:t>1.096 ± 0.05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4122E7-938A-448D-BC12-D41882018FD6}"/>
              </a:ext>
            </a:extLst>
          </p:cNvPr>
          <p:cNvSpPr txBox="1"/>
          <p:nvPr/>
        </p:nvSpPr>
        <p:spPr>
          <a:xfrm>
            <a:off x="2307511" y="4826780"/>
            <a:ext cx="19099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Fractal dimension:</a:t>
            </a:r>
          </a:p>
          <a:p>
            <a:pPr algn="ctr"/>
            <a:r>
              <a:rPr lang="en-US"/>
              <a:t>1.064 ± 0.07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9D1D56-D6CC-47CD-8121-6312CD661716}"/>
              </a:ext>
            </a:extLst>
          </p:cNvPr>
          <p:cNvSpPr txBox="1"/>
          <p:nvPr/>
        </p:nvSpPr>
        <p:spPr>
          <a:xfrm>
            <a:off x="220143" y="4822116"/>
            <a:ext cx="190994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Fractal dimension:</a:t>
            </a:r>
          </a:p>
          <a:p>
            <a:pPr algn="ctr"/>
            <a:r>
              <a:rPr lang="en-US"/>
              <a:t>1.020 ± 0.05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DFE0D5-97E7-478E-B849-DB1649765D7C}"/>
              </a:ext>
            </a:extLst>
          </p:cNvPr>
          <p:cNvSpPr txBox="1"/>
          <p:nvPr/>
        </p:nvSpPr>
        <p:spPr>
          <a:xfrm>
            <a:off x="2276940" y="4033722"/>
            <a:ext cx="16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= 1.5 ± 0.9 h</a:t>
            </a:r>
            <a:r>
              <a:rPr lang="en-US" baseline="30000"/>
              <a:t>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58E6EB-DE12-4DD3-99D1-E9A81AC1C5CB}"/>
              </a:ext>
            </a:extLst>
          </p:cNvPr>
          <p:cNvSpPr txBox="1"/>
          <p:nvPr/>
        </p:nvSpPr>
        <p:spPr>
          <a:xfrm>
            <a:off x="420528" y="4033722"/>
            <a:ext cx="16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= 1.5 ± 0.9 h</a:t>
            </a:r>
            <a:r>
              <a:rPr lang="en-US" baseline="30000"/>
              <a:t>-1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F407303-FD57-4F11-A387-412B2FF7C609}"/>
              </a:ext>
            </a:extLst>
          </p:cNvPr>
          <p:cNvSpPr/>
          <p:nvPr/>
        </p:nvSpPr>
        <p:spPr>
          <a:xfrm>
            <a:off x="524787" y="5796079"/>
            <a:ext cx="650330" cy="646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id="{463FABD1-CB4C-44FB-9BEA-9F65369E085E}"/>
              </a:ext>
            </a:extLst>
          </p:cNvPr>
          <p:cNvSpPr/>
          <p:nvPr/>
        </p:nvSpPr>
        <p:spPr>
          <a:xfrm>
            <a:off x="7188145" y="5745388"/>
            <a:ext cx="895709" cy="83797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2A471A2-EDFF-416B-B7FF-EA7A41181B7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048" y="5632815"/>
            <a:ext cx="109785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FDCB40-A14F-48DE-8345-8C2F6347E8F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5617976"/>
            <a:ext cx="1097851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A39C96-3945-4F07-97EA-9D184E338C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418" y="5632815"/>
            <a:ext cx="2133600" cy="9824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1108466-8692-447E-8D6F-AC880F7538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7457" y="5584816"/>
            <a:ext cx="1448345" cy="12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8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18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Advantages of microscopy-based approach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613525"/>
            <a:ext cx="8399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Easy quantification of phagocytosed carbon-based ENMs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Robust comparison of uptake and depuration of different ENMs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Acquisition of both single-cell and population level information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/>
              <a:t>Do </a:t>
            </a:r>
            <a:r>
              <a:rPr lang="en-US" sz="2400" dirty="0"/>
              <a:t>not require ENM extraction from cells prior </a:t>
            </a:r>
            <a:r>
              <a:rPr lang="en-US" sz="2400"/>
              <a:t>to quantification</a:t>
            </a:r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E53208E-6CF6-4FC5-9D8C-F97E8C958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387F5A"/>
              </a:clrFrom>
              <a:clrTo>
                <a:srgbClr val="387F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27"/>
            <a:ext cx="3666836" cy="5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3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DB59474-3519-4BD4-80EA-E8CA80D70425}"/>
              </a:ext>
            </a:extLst>
          </p:cNvPr>
          <p:cNvGrpSpPr/>
          <p:nvPr/>
        </p:nvGrpSpPr>
        <p:grpSpPr>
          <a:xfrm>
            <a:off x="1489417" y="1536274"/>
            <a:ext cx="2817142" cy="1997743"/>
            <a:chOff x="1489417" y="1536274"/>
            <a:chExt cx="2817142" cy="19977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C2082B-92CC-4126-90DE-D0E275BCF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9417" y="1536274"/>
              <a:ext cx="2615312" cy="1997743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0131C4-406A-412F-824B-87095602952E}"/>
                </a:ext>
              </a:extLst>
            </p:cNvPr>
            <p:cNvCxnSpPr/>
            <p:nvPr/>
          </p:nvCxnSpPr>
          <p:spPr>
            <a:xfrm>
              <a:off x="3340869" y="3416439"/>
              <a:ext cx="65193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1B1690-7CEB-46B0-BFE4-28C932BF14CE}"/>
                </a:ext>
              </a:extLst>
            </p:cNvPr>
            <p:cNvSpPr txBox="1"/>
            <p:nvPr/>
          </p:nvSpPr>
          <p:spPr>
            <a:xfrm>
              <a:off x="3297126" y="3072229"/>
              <a:ext cx="1009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20 </a:t>
              </a:r>
              <a:r>
                <a:rPr lang="el-GR"/>
                <a:t>μ</a:t>
              </a:r>
              <a:r>
                <a:rPr lang="en-US"/>
                <a:t>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DDF8F-CF82-4E25-87F2-55D2EB65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Indirect measurement of ENM exposure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A7E0D-46FB-404D-9718-C84C3462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64C3DF-7ED8-40E8-A0E0-97ED9CDE6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387F5A"/>
              </a:clrFrom>
              <a:clrTo>
                <a:srgbClr val="387F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27"/>
            <a:ext cx="3666836" cy="5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718A37-45FC-4D8D-8BB7-C577288FAE6B}"/>
              </a:ext>
            </a:extLst>
          </p:cNvPr>
          <p:cNvSpPr txBox="1"/>
          <p:nvPr/>
        </p:nvSpPr>
        <p:spPr>
          <a:xfrm>
            <a:off x="237584" y="2887686"/>
            <a:ext cx="131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highlight>
                  <a:srgbClr val="C0C0C0"/>
                </a:highlight>
              </a:rPr>
              <a:t>Carbon nanotubes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B1D2B7-F63A-422F-9237-640C6478A1FC}"/>
              </a:ext>
            </a:extLst>
          </p:cNvPr>
          <p:cNvCxnSpPr>
            <a:cxnSpLocks/>
          </p:cNvCxnSpPr>
          <p:nvPr/>
        </p:nvCxnSpPr>
        <p:spPr>
          <a:xfrm flipV="1">
            <a:off x="1301505" y="2337683"/>
            <a:ext cx="1783601" cy="7514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3ED039-FAB0-4038-A0FE-F876990DD34E}"/>
              </a:ext>
            </a:extLst>
          </p:cNvPr>
          <p:cNvCxnSpPr>
            <a:cxnSpLocks/>
          </p:cNvCxnSpPr>
          <p:nvPr/>
        </p:nvCxnSpPr>
        <p:spPr>
          <a:xfrm flipV="1">
            <a:off x="1135778" y="2337683"/>
            <a:ext cx="897659" cy="6327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AEF45C-5535-4D80-8042-D9AB0574F34A}"/>
              </a:ext>
            </a:extLst>
          </p:cNvPr>
          <p:cNvSpPr txBox="1"/>
          <p:nvPr/>
        </p:nvSpPr>
        <p:spPr>
          <a:xfrm>
            <a:off x="1425806" y="3510163"/>
            <a:ext cx="308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Pseudomonas aeruginosa </a:t>
            </a:r>
            <a:r>
              <a:rPr lang="en-US"/>
              <a:t>exposed to 10 mg/L MWCNTs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2DA7EF-BBF6-456B-9E77-6F0157140C1C}"/>
              </a:ext>
            </a:extLst>
          </p:cNvPr>
          <p:cNvSpPr txBox="1"/>
          <p:nvPr/>
        </p:nvSpPr>
        <p:spPr>
          <a:xfrm>
            <a:off x="4635613" y="3510163"/>
            <a:ext cx="308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Bradyrhizobium diazoefficiens </a:t>
            </a:r>
            <a:r>
              <a:rPr lang="en-US"/>
              <a:t>exposed to 10 mg/L MWCNTs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3FD0F75-7585-42F7-B193-1810E3939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14193"/>
              </p:ext>
            </p:extLst>
          </p:nvPr>
        </p:nvGraphicFramePr>
        <p:xfrm>
          <a:off x="6126331" y="4831966"/>
          <a:ext cx="2215591" cy="158915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36413">
                  <a:extLst>
                    <a:ext uri="{9D8B030D-6E8A-4147-A177-3AD203B41FA5}">
                      <a16:colId xmlns:a16="http://schemas.microsoft.com/office/drawing/2014/main" val="1862737531"/>
                    </a:ext>
                  </a:extLst>
                </a:gridCol>
                <a:gridCol w="979178">
                  <a:extLst>
                    <a:ext uri="{9D8B030D-6E8A-4147-A177-3AD203B41FA5}">
                      <a16:colId xmlns:a16="http://schemas.microsoft.com/office/drawing/2014/main" val="98632241"/>
                    </a:ext>
                  </a:extLst>
                </a:gridCol>
              </a:tblGrid>
              <a:tr h="613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MWCNT</a:t>
                      </a:r>
                      <a:r>
                        <a:rPr lang="en-US" sz="1400" baseline="0" dirty="0">
                          <a:effectLst/>
                        </a:rPr>
                        <a:t> c</a:t>
                      </a:r>
                      <a:r>
                        <a:rPr lang="en-US" sz="1400" dirty="0">
                          <a:effectLst/>
                        </a:rPr>
                        <a:t>oncentration, mg/L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Specific growth rate, h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endParaRPr lang="en-US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9861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0.46±0.02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29774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0.45±0.03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19318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0.40±0.03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82723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0.41±0.05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322181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E7A7160-79FE-4E63-9C51-FA34EA150508}"/>
              </a:ext>
            </a:extLst>
          </p:cNvPr>
          <p:cNvSpPr/>
          <p:nvPr/>
        </p:nvSpPr>
        <p:spPr>
          <a:xfrm>
            <a:off x="71562" y="4531541"/>
            <a:ext cx="2895535" cy="13809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MWCNTs did not inhibit bacterial growth or induce significant membrane damage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2D9EBF-B82D-4AC5-9EDD-FD223E606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117" y="4735235"/>
            <a:ext cx="3059228" cy="20925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C800F1-7A0E-4F6E-B4B2-90A19C841DE5}"/>
              </a:ext>
            </a:extLst>
          </p:cNvPr>
          <p:cNvSpPr txBox="1"/>
          <p:nvPr/>
        </p:nvSpPr>
        <p:spPr>
          <a:xfrm>
            <a:off x="5014028" y="4430322"/>
            <a:ext cx="137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Concentration, mg/L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C152D3-C51A-4899-A3B6-0918FC24AD8A}"/>
              </a:ext>
            </a:extLst>
          </p:cNvPr>
          <p:cNvGrpSpPr/>
          <p:nvPr/>
        </p:nvGrpSpPr>
        <p:grpSpPr>
          <a:xfrm>
            <a:off x="4697101" y="1536274"/>
            <a:ext cx="2940065" cy="1997743"/>
            <a:chOff x="4697101" y="1536274"/>
            <a:chExt cx="2940065" cy="19977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000757-46FD-4CCF-9D9B-FF88CCC65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7101" y="1536274"/>
              <a:ext cx="2673903" cy="1997743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9E022A-B54A-4750-A388-61D4D311B981}"/>
                </a:ext>
              </a:extLst>
            </p:cNvPr>
            <p:cNvCxnSpPr/>
            <p:nvPr/>
          </p:nvCxnSpPr>
          <p:spPr>
            <a:xfrm>
              <a:off x="6671476" y="3416439"/>
              <a:ext cx="65193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0FC3A7-2D22-432A-8924-B250B995C205}"/>
                </a:ext>
              </a:extLst>
            </p:cNvPr>
            <p:cNvSpPr txBox="1"/>
            <p:nvPr/>
          </p:nvSpPr>
          <p:spPr>
            <a:xfrm>
              <a:off x="6627733" y="3072229"/>
              <a:ext cx="1009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20 </a:t>
              </a:r>
              <a:r>
                <a:rPr lang="el-GR"/>
                <a:t>μ</a:t>
              </a:r>
              <a:r>
                <a:rPr lang="en-US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02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0" y="522356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Omics-Based Approaches </a:t>
            </a:r>
            <a:r>
              <a:rPr lang="en-US" sz="3600"/>
              <a:t>in ENM Exposure Assessment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F5EA-1FA4-4CEB-8FE6-8057968219B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clrChange>
              <a:clrFrom>
                <a:srgbClr val="387F5A"/>
              </a:clrFrom>
              <a:clrTo>
                <a:srgbClr val="387F5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27"/>
            <a:ext cx="3666836" cy="50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27577" y="1687615"/>
            <a:ext cx="5688845" cy="5033860"/>
            <a:chOff x="1469858" y="1505052"/>
            <a:chExt cx="5688845" cy="5033860"/>
          </a:xfrm>
        </p:grpSpPr>
        <p:sp>
          <p:nvSpPr>
            <p:cNvPr id="31" name="Rectangle: Rounded Corners 86">
              <a:extLst>
                <a:ext uri="{FF2B5EF4-FFF2-40B4-BE49-F238E27FC236}">
                  <a16:creationId xmlns:a16="http://schemas.microsoft.com/office/drawing/2014/main" id="{DFF68677-816E-446C-9075-50E048677242}"/>
                </a:ext>
              </a:extLst>
            </p:cNvPr>
            <p:cNvSpPr/>
            <p:nvPr/>
          </p:nvSpPr>
          <p:spPr>
            <a:xfrm>
              <a:off x="1469858" y="1505052"/>
              <a:ext cx="5678355" cy="503386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8181ED-52BA-4894-B332-BA1EF8962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34" b="98708" l="8411" r="897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526075" y="1030288"/>
              <a:ext cx="812799" cy="29252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436D45-F31D-4231-811C-6B0F7C422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7" b="98708" l="9524" r="885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533861" y="2126195"/>
              <a:ext cx="797227" cy="292523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DA8FC6-61A2-44D0-9E05-1B051617480E}"/>
                </a:ext>
              </a:extLst>
            </p:cNvPr>
            <p:cNvSpPr txBox="1"/>
            <p:nvPr/>
          </p:nvSpPr>
          <p:spPr>
            <a:xfrm>
              <a:off x="4454773" y="229724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DNA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EAA8D6-5472-4E45-8A20-B64551F4015A}"/>
                </a:ext>
              </a:extLst>
            </p:cNvPr>
            <p:cNvSpPr txBox="1"/>
            <p:nvPr/>
          </p:nvSpPr>
          <p:spPr>
            <a:xfrm>
              <a:off x="4287220" y="3403398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mRNA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298D062-9492-45FC-9B55-C84AB2E75FAF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2932475" y="2899304"/>
              <a:ext cx="0" cy="290894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D677B00-C2BB-43D3-AF1C-5924365CC3A2}"/>
                </a:ext>
              </a:extLst>
            </p:cNvPr>
            <p:cNvCxnSpPr/>
            <p:nvPr/>
          </p:nvCxnSpPr>
          <p:spPr>
            <a:xfrm>
              <a:off x="2932474" y="4011837"/>
              <a:ext cx="0" cy="290894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8FF1EF-9AE4-4A29-A804-CC2855385244}"/>
                </a:ext>
              </a:extLst>
            </p:cNvPr>
            <p:cNvSpPr txBox="1"/>
            <p:nvPr/>
          </p:nvSpPr>
          <p:spPr>
            <a:xfrm>
              <a:off x="2943058" y="2820864"/>
              <a:ext cx="1384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transcription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9E4CA2-3987-4F58-AF10-5400B767B22A}"/>
                </a:ext>
              </a:extLst>
            </p:cNvPr>
            <p:cNvSpPr txBox="1"/>
            <p:nvPr/>
          </p:nvSpPr>
          <p:spPr>
            <a:xfrm>
              <a:off x="2964278" y="3933399"/>
              <a:ext cx="1363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translation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0E3DC1-955D-4D04-B020-6FD9DA1848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79853" y="3434897"/>
              <a:ext cx="0" cy="2908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E59E81-DDA6-45ED-93F9-362A51BEBFD4}"/>
                </a:ext>
              </a:extLst>
            </p:cNvPr>
            <p:cNvSpPr txBox="1"/>
            <p:nvPr/>
          </p:nvSpPr>
          <p:spPr>
            <a:xfrm>
              <a:off x="4112659" y="4527419"/>
              <a:ext cx="1021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proteins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E14F774-A680-4447-A66E-8EFD4A2769F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79853" y="4564119"/>
              <a:ext cx="0" cy="29089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A2C9B8E-18DF-4111-9601-07B61A5D0E7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88641" y="2365752"/>
              <a:ext cx="0" cy="29089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B9041FD-3599-4D7E-A82B-93B18C6FC19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79853" y="5664789"/>
              <a:ext cx="0" cy="290894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FE8780-F08F-46F3-8B5F-B983B5949C6E}"/>
                </a:ext>
              </a:extLst>
            </p:cNvPr>
            <p:cNvSpPr txBox="1"/>
            <p:nvPr/>
          </p:nvSpPr>
          <p:spPr>
            <a:xfrm>
              <a:off x="5477665" y="3410265"/>
              <a:ext cx="168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Transcriptomics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7B61AC-3D94-4915-8428-4659D699D132}"/>
                </a:ext>
              </a:extLst>
            </p:cNvPr>
            <p:cNvSpPr txBox="1"/>
            <p:nvPr/>
          </p:nvSpPr>
          <p:spPr>
            <a:xfrm>
              <a:off x="5477665" y="2326532"/>
              <a:ext cx="1303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Genomics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F424B9-C0D3-4AF4-BD44-EC0C347BEB35}"/>
                </a:ext>
              </a:extLst>
            </p:cNvPr>
            <p:cNvSpPr txBox="1"/>
            <p:nvPr/>
          </p:nvSpPr>
          <p:spPr>
            <a:xfrm>
              <a:off x="5477665" y="4524899"/>
              <a:ext cx="1303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Proteomics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270AEB-601B-48E9-81C2-638AD7A104D8}"/>
                </a:ext>
              </a:extLst>
            </p:cNvPr>
            <p:cNvSpPr txBox="1"/>
            <p:nvPr/>
          </p:nvSpPr>
          <p:spPr>
            <a:xfrm>
              <a:off x="5477665" y="5625568"/>
              <a:ext cx="1515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Metabolomics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1805A2-0FDB-4BAF-9CA8-793CAA308DF6}"/>
                </a:ext>
              </a:extLst>
            </p:cNvPr>
            <p:cNvSpPr txBox="1"/>
            <p:nvPr/>
          </p:nvSpPr>
          <p:spPr>
            <a:xfrm>
              <a:off x="3780061" y="5625568"/>
              <a:ext cx="1363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metabolites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F0DFE9-EFBD-4A1B-AF69-3B54D1EA5593}"/>
                </a:ext>
              </a:extLst>
            </p:cNvPr>
            <p:cNvCxnSpPr/>
            <p:nvPr/>
          </p:nvCxnSpPr>
          <p:spPr>
            <a:xfrm>
              <a:off x="2932474" y="5127145"/>
              <a:ext cx="0" cy="290894"/>
            </a:xfrm>
            <a:prstGeom prst="straightConnector1">
              <a:avLst/>
            </a:prstGeom>
            <a:ln w="381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1C9F13-6CEF-4C6C-8944-42D7B2262C80}"/>
                </a:ext>
              </a:extLst>
            </p:cNvPr>
            <p:cNvSpPr txBox="1"/>
            <p:nvPr/>
          </p:nvSpPr>
          <p:spPr>
            <a:xfrm>
              <a:off x="1661357" y="1741584"/>
              <a:ext cx="2583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Central dogma of biology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670E0D-E7F4-47DC-8C28-487CB7044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867" l="2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8738" y="4327143"/>
              <a:ext cx="1021747" cy="76631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2A76B9-CC1E-43E6-854B-99C790BA01D7}"/>
                </a:ext>
              </a:extLst>
            </p:cNvPr>
            <p:cNvSpPr txBox="1"/>
            <p:nvPr/>
          </p:nvSpPr>
          <p:spPr>
            <a:xfrm>
              <a:off x="4623532" y="1767243"/>
              <a:ext cx="2043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‘Omics’ approaches</a:t>
              </a:r>
            </a:p>
          </p:txBody>
        </p:sp>
        <p:pic>
          <p:nvPicPr>
            <p:cNvPr id="1026" name="Picture 2" descr="Skeletal formula of salicylic aci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842" y="5625568"/>
              <a:ext cx="620309" cy="67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yrrolnitrin.sv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135" y="5535833"/>
              <a:ext cx="867926" cy="885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38953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10295</TotalTime>
  <Words>556</Words>
  <Application>Microsoft Office PowerPoint</Application>
  <PresentationFormat>On-screen Show (4:3)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1_Office Theme</vt:lpstr>
      <vt:lpstr>Measurement of engineered nanomaterial exposure in microorganisms using direct and indirect methods </vt:lpstr>
      <vt:lpstr>Bioaccumulation – an important exposure-related parameter</vt:lpstr>
      <vt:lpstr>Microscopy and image analysis for measuring ENM uptake and depuration kinetics</vt:lpstr>
      <vt:lpstr>How do shape and chemistry affect ENM uptake and depuration rates?  </vt:lpstr>
      <vt:lpstr>Uptake and depuration kinetics results</vt:lpstr>
      <vt:lpstr>ENM shape-dependent depuration</vt:lpstr>
      <vt:lpstr>Advantages of microscopy-based approach</vt:lpstr>
      <vt:lpstr>Indirect measurement of ENM exposure</vt:lpstr>
      <vt:lpstr>Omics-Based Approaches in ENM Exposure Assessment</vt:lpstr>
      <vt:lpstr>Global transcriptomic response to ENMs at non-growth-inhibitory concentrations</vt:lpstr>
      <vt:lpstr>Summary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Carbon and Boron Nitride Nanomaterials on the Transcriptome of Pseudomonas aeruginosa</dc:title>
  <dc:creator>Monika M</dc:creator>
  <cp:lastModifiedBy>Monika Mortimer Mortimer</cp:lastModifiedBy>
  <cp:revision>269</cp:revision>
  <dcterms:created xsi:type="dcterms:W3CDTF">2018-05-05T23:31:21Z</dcterms:created>
  <dcterms:modified xsi:type="dcterms:W3CDTF">2018-10-08T00:02:40Z</dcterms:modified>
</cp:coreProperties>
</file>