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87" r:id="rId4"/>
  </p:sldMasterIdLst>
  <p:notesMasterIdLst>
    <p:notesMasterId r:id="rId21"/>
  </p:notesMasterIdLst>
  <p:sldIdLst>
    <p:sldId id="256" r:id="rId5"/>
    <p:sldId id="262" r:id="rId6"/>
    <p:sldId id="258" r:id="rId7"/>
    <p:sldId id="263" r:id="rId8"/>
    <p:sldId id="268" r:id="rId9"/>
    <p:sldId id="269" r:id="rId10"/>
    <p:sldId id="272" r:id="rId11"/>
    <p:sldId id="260" r:id="rId12"/>
    <p:sldId id="276" r:id="rId13"/>
    <p:sldId id="277" r:id="rId14"/>
    <p:sldId id="281" r:id="rId15"/>
    <p:sldId id="274" r:id="rId16"/>
    <p:sldId id="278" r:id="rId17"/>
    <p:sldId id="279" r:id="rId18"/>
    <p:sldId id="280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EBFF"/>
    <a:srgbClr val="008FF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883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C79E2-B3CD-47C7-8A5C-3315B290F70B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746FD-84CD-4C88-89A0-B2D0A3E2D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5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746FD-84CD-4C88-89A0-B2D0A3E2D7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70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71C7CA6-DFFD-49FB-88F2-D3D5B233B179}" type="slidenum">
              <a:rPr lang="en-US" altLang="en-US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v-SE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F5C4DF-7048-4C7D-AD57-9DE10D523EF7}" type="slidenum">
              <a:rPr lang="en-US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28663" indent="-2794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20775" indent="-2238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70038" indent="-2238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17713" indent="-2238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74913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32113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89313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46513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E8C7C9F-BF56-4F3F-B8C3-5B6023A13296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BA8989B-0B57-4BD3-9B52-F39B8371B651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64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79ED5B1B-9106-4F0D-9A47-06D15A502E15}" type="slidenum">
              <a:rPr lang="en-US" altLang="en-US" smtClean="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46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8B69000-CCBD-4F96-ACD3-CD99A1E32F1C}" type="slidenum">
              <a:rPr lang="en-US" altLang="en-US" smtClean="0"/>
              <a:pPr eaLnBrk="1" hangingPunct="1">
                <a:spcBef>
                  <a:spcPct val="0"/>
                </a:spcBef>
              </a:pPr>
              <a:t>16</a:t>
            </a:fld>
            <a:endParaRPr lang="en-US" altLang="en-US" smtClean="0"/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BBFBB-AA72-4EEB-8604-FE33D1EC7B0E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8117-6318-480D-B855-61D0EE206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99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BBFBB-AA72-4EEB-8604-FE33D1EC7B0E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8117-6318-480D-B855-61D0EE206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23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BBFBB-AA72-4EEB-8604-FE33D1EC7B0E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8117-6318-480D-B855-61D0EE206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04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F1BC7-674A-4437-9365-C9DC47999B4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20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477A5-71F5-45EB-BE51-116ADA678A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459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38965-BFEF-42E9-9753-53833B5D30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96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FAEF2-AABF-4135-A9CE-F8FB94C25F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228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036FD-9C65-43E3-8257-4BF88C30353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72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72A01-E996-4233-83E1-2FACD78E83A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93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768A7-EA73-429E-B175-EE5AB24FE9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901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05D8D-F1BC-4532-8416-CF30F56501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02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BBFBB-AA72-4EEB-8604-FE33D1EC7B0E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8117-6318-480D-B855-61D0EE206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42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E3687-9298-4065-8666-B9AF5314E7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98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A534E-0965-45B6-941C-D7A595C35A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10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4C4EE-925C-48D1-9005-0FF043C0361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711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15E78-B0F6-4984-987A-2200FFBBCE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3605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229D2-FFBB-4DAB-9552-B93CFE42FC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48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2B31B-9E7C-4E53-BAA2-DD49B5B4F2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69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770B-A81F-4A1E-926F-03E69F4A3B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D3D7C-7283-4FC6-8B7B-0C61E29D8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53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770B-A81F-4A1E-926F-03E69F4A3B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D3D7C-7283-4FC6-8B7B-0C61E29D8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817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770B-A81F-4A1E-926F-03E69F4A3B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D3D7C-7283-4FC6-8B7B-0C61E29D8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83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770B-A81F-4A1E-926F-03E69F4A3B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D3D7C-7283-4FC6-8B7B-0C61E29D8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982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BBFBB-AA72-4EEB-8604-FE33D1EC7B0E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8117-6318-480D-B855-61D0EE206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40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770B-A81F-4A1E-926F-03E69F4A3B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D3D7C-7283-4FC6-8B7B-0C61E29D8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212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770B-A81F-4A1E-926F-03E69F4A3B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D3D7C-7283-4FC6-8B7B-0C61E29D8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3809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770B-A81F-4A1E-926F-03E69F4A3B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D3D7C-7283-4FC6-8B7B-0C61E29D8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211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770B-A81F-4A1E-926F-03E69F4A3B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D3D7C-7283-4FC6-8B7B-0C61E29D8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698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770B-A81F-4A1E-926F-03E69F4A3B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D3D7C-7283-4FC6-8B7B-0C61E29D8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881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770B-A81F-4A1E-926F-03E69F4A3B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D3D7C-7283-4FC6-8B7B-0C61E29D8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69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770B-A81F-4A1E-926F-03E69F4A3B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D3D7C-7283-4FC6-8B7B-0C61E29D8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417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17C792F-31EE-C344-A2D6-ED544E6AF3F4}" type="datetimeFigureOut">
              <a:rPr lang="en-US"/>
              <a:pPr/>
              <a:t>10/8/2018</a:t>
            </a:fld>
            <a:endParaRPr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A4DBE74-70D2-8C43-ADAD-6EB1AA575FD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6058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7C792F-31EE-C344-A2D6-ED544E6AF3F4}" type="datetimeFigureOut">
              <a:rPr lang="en-US" smtClean="0">
                <a:solidFill>
                  <a:srgbClr val="B13F9A"/>
                </a:solidFill>
              </a:rPr>
              <a:pPr/>
              <a:t>10/8/2018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4DBE74-70D2-8C43-ADAD-6EB1AA575FDB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408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17C792F-31EE-C344-A2D6-ED544E6AF3F4}" type="datetimeFigureOut">
              <a:rPr lang="en-US" smtClean="0">
                <a:solidFill>
                  <a:srgbClr val="B13F9A"/>
                </a:solidFill>
              </a:rPr>
              <a:pPr/>
              <a:t>10/8/2018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CA4DBE74-70D2-8C43-ADAD-6EB1AA575FDB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132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BBFBB-AA72-4EEB-8604-FE33D1EC7B0E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8117-6318-480D-B855-61D0EE206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405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7C792F-31EE-C344-A2D6-ED544E6AF3F4}" type="datetimeFigureOut">
              <a:rPr lang="en-US" smtClean="0">
                <a:solidFill>
                  <a:srgbClr val="B13F9A"/>
                </a:solidFill>
              </a:rPr>
              <a:pPr/>
              <a:t>10/8/2018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4DBE74-70D2-8C43-ADAD-6EB1AA575FDB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452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7C792F-31EE-C344-A2D6-ED544E6AF3F4}" type="datetimeFigureOut">
              <a:rPr lang="en-US" smtClean="0">
                <a:solidFill>
                  <a:srgbClr val="B13F9A"/>
                </a:solidFill>
              </a:rPr>
              <a:pPr/>
              <a:t>10/8/2018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4DBE74-70D2-8C43-ADAD-6EB1AA575FDB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4176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7C792F-31EE-C344-A2D6-ED544E6AF3F4}" type="datetimeFigureOut">
              <a:rPr lang="en-US" smtClean="0">
                <a:solidFill>
                  <a:srgbClr val="B13F9A"/>
                </a:solidFill>
              </a:rPr>
              <a:pPr/>
              <a:t>10/8/2018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4DBE74-70D2-8C43-ADAD-6EB1AA575FDB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9599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17C792F-31EE-C344-A2D6-ED544E6AF3F4}" type="datetimeFigureOut">
              <a:rPr lang="en-US" smtClean="0">
                <a:solidFill>
                  <a:srgbClr val="B13F9A"/>
                </a:solidFill>
              </a:rPr>
              <a:pPr/>
              <a:t>10/8/2018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4DBE74-70D2-8C43-ADAD-6EB1AA575FDB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616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7C792F-31EE-C344-A2D6-ED544E6AF3F4}" type="datetimeFigureOut">
              <a:rPr lang="en-US" smtClean="0">
                <a:solidFill>
                  <a:srgbClr val="B13F9A"/>
                </a:solidFill>
              </a:rPr>
              <a:pPr/>
              <a:t>10/8/2018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4DBE74-70D2-8C43-ADAD-6EB1AA575FDB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233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7C792F-31EE-C344-A2D6-ED544E6AF3F4}" type="datetimeFigureOut">
              <a:rPr lang="en-US" smtClean="0">
                <a:solidFill>
                  <a:srgbClr val="F4E7ED"/>
                </a:solidFill>
              </a:rPr>
              <a:pPr/>
              <a:t>10/8/2018</a:t>
            </a:fld>
            <a:endParaRPr lang="en-US">
              <a:solidFill>
                <a:srgbClr val="F4E7E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4E7E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4DBE74-70D2-8C43-ADAD-6EB1AA575FDB}" type="slidenum">
              <a:rPr lang="en-US" smtClean="0">
                <a:solidFill>
                  <a:srgbClr val="F4E7ED"/>
                </a:solidFill>
              </a:rPr>
              <a:pPr/>
              <a:t>‹#›</a:t>
            </a:fld>
            <a:endParaRPr lang="en-US">
              <a:solidFill>
                <a:srgbClr val="F4E7ED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60868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7C792F-31EE-C344-A2D6-ED544E6AF3F4}" type="datetimeFigureOut">
              <a:rPr lang="en-US" smtClean="0">
                <a:solidFill>
                  <a:srgbClr val="B13F9A"/>
                </a:solidFill>
              </a:rPr>
              <a:pPr/>
              <a:t>10/8/2018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4DBE74-70D2-8C43-ADAD-6EB1AA575FDB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666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017C792F-31EE-C344-A2D6-ED544E6AF3F4}" type="datetimeFigureOut">
              <a:rPr lang="en-US" smtClean="0">
                <a:solidFill>
                  <a:srgbClr val="B13F9A"/>
                </a:solidFill>
              </a:rPr>
              <a:pPr/>
              <a:t>10/8/2018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A4DBE74-70D2-8C43-ADAD-6EB1AA575FDB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64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BBFBB-AA72-4EEB-8604-FE33D1EC7B0E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8117-6318-480D-B855-61D0EE206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1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BBFBB-AA72-4EEB-8604-FE33D1EC7B0E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8117-6318-480D-B855-61D0EE206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1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BBFBB-AA72-4EEB-8604-FE33D1EC7B0E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8117-6318-480D-B855-61D0EE206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87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BBFBB-AA72-4EEB-8604-FE33D1EC7B0E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8117-6318-480D-B855-61D0EE206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69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BBFBB-AA72-4EEB-8604-FE33D1EC7B0E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8117-6318-480D-B855-61D0EE206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80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BBFBB-AA72-4EEB-8604-FE33D1EC7B0E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38117-6318-480D-B855-61D0EE206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2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6B035E-9EFE-4414-B1AB-4D40A310ED18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6486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7770B-A81F-4A1E-926F-03E69F4A3B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D3D7C-7283-4FC6-8B7B-0C61E29D8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83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defTabSz="457200"/>
            <a:fld id="{017C792F-31EE-C344-A2D6-ED544E6AF3F4}" type="datetimeFigureOut">
              <a:rPr lang="en-US" smtClean="0">
                <a:solidFill>
                  <a:srgbClr val="B13F9A"/>
                </a:solidFill>
              </a:rPr>
              <a:pPr defTabSz="457200"/>
              <a:t>10/8/2018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defTabSz="457200"/>
            <a:endParaRPr lang="en-US">
              <a:solidFill>
                <a:srgbClr val="B13F9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defTabSz="457200"/>
            <a:fld id="{CA4DBE74-70D2-8C43-ADAD-6EB1AA575FDB}" type="slidenum">
              <a:rPr lang="en-US" smtClean="0">
                <a:solidFill>
                  <a:srgbClr val="B13F9A"/>
                </a:solidFill>
              </a:rPr>
              <a:pPr defTabSz="457200"/>
              <a:t>‹#›</a:t>
            </a:fld>
            <a:endParaRPr lang="en-US">
              <a:solidFill>
                <a:srgbClr val="B13F9A"/>
              </a:solidFill>
            </a:endParaRPr>
          </a:p>
        </p:txBody>
      </p:sp>
      <p:pic>
        <p:nvPicPr>
          <p:cNvPr id="8" name="Picture 7" descr="new templat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0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nmonteiro@ksu.edu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hyperlink" Target="mailto:monteiro@ncsu.edu" TargetMode="External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6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6491" y="228600"/>
            <a:ext cx="7772400" cy="7619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Perspectives on a Nano Career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2514600"/>
            <a:ext cx="8915400" cy="42672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Nancy A. Monteiro-Riviere, PhD, ATS</a:t>
            </a:r>
          </a:p>
          <a:p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Distinguished Professor of Toxicology and Regents Distinguished Scholar Emerita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Former Director, Nanotechnology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Innovation Center of Kansas State (NICKS)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Kansas State 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University, Manhattan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KS 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nmonteiro@ksu.edu</a:t>
            </a:r>
            <a:endPara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Professor 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Investigative Dermatology and 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Toxicology Emerita 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Carolina State University, Raleigh, NC  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monteiro@ncsu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.edu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739101"/>
            <a:ext cx="1022657" cy="9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169986"/>
              </p:ext>
            </p:extLst>
          </p:nvPr>
        </p:nvGraphicFramePr>
        <p:xfrm>
          <a:off x="7553325" y="1077793"/>
          <a:ext cx="1276350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name="Image" r:id="rId6" imgW="3146075" imgH="2865611" progId="Photoshop.Image.5">
                  <p:embed/>
                </p:oleObj>
              </mc:Choice>
              <mc:Fallback>
                <p:oleObj name="Image" r:id="rId6" imgW="3146075" imgH="2865611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3325" y="1077793"/>
                        <a:ext cx="1276350" cy="147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8" descr="TEM NP 80nm f cop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633" y="5739100"/>
            <a:ext cx="1276349" cy="9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lezhang\Desktop\Untitled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6" y="1066800"/>
            <a:ext cx="1032904" cy="142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28" y="5713657"/>
            <a:ext cx="14478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2 WYU B-80000X-4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8" r="65421" b="36734"/>
          <a:stretch>
            <a:fillRect/>
          </a:stretch>
        </p:blipFill>
        <p:spPr bwMode="auto">
          <a:xfrm>
            <a:off x="7620000" y="5301456"/>
            <a:ext cx="1143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dendritic cell QD.T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7" y="5671343"/>
            <a:ext cx="2709863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722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6875" y="123825"/>
            <a:ext cx="5610607" cy="952500"/>
          </a:xfrm>
        </p:spPr>
        <p:txBody>
          <a:bodyPr>
            <a:normAutofit/>
          </a:bodyPr>
          <a:lstStyle/>
          <a:p>
            <a:pPr lvl="0" algn="ctr" defTabSz="457200">
              <a:spcBef>
                <a:spcPts val="0"/>
              </a:spcBef>
            </a:pPr>
            <a:r>
              <a:rPr lang="en-US" sz="2400" cap="none" dirty="0" smtClean="0">
                <a:ln>
                  <a:noFill/>
                </a:ln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Gene Expression</a:t>
            </a:r>
            <a:br>
              <a:rPr lang="en-US" sz="2400" cap="none" dirty="0" smtClean="0">
                <a:ln>
                  <a:noFill/>
                </a:ln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23826" y="1552576"/>
            <a:ext cx="4448174" cy="393382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µg/ml  40 nm BPEI  AuNP</a:t>
            </a: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Bare</a:t>
            </a:r>
          </a:p>
          <a:p>
            <a:pPr marL="0" indent="0">
              <a:buNone/>
            </a:pP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  </a:t>
            </a:r>
            <a:r>
              <a:rPr lang="en-US" sz="2000" dirty="0" smtClean="0"/>
              <a:t>27        3 = 30 genes changed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8/30  DNA Damage &amp; Repair pathway (27%)</a:t>
            </a:r>
          </a:p>
          <a:p>
            <a:pPr marL="0" indent="0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6/30  Heat Shock Response (20%)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FF0000"/>
                </a:solidFill>
              </a:rPr>
              <a:t>Plasma Corona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1         3  = 4 genes changed</a:t>
            </a:r>
          </a:p>
          <a:p>
            <a:pPr marL="0" indent="0">
              <a:buNone/>
            </a:pPr>
            <a:endParaRPr lang="en-US" sz="2000" dirty="0"/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 smtClean="0"/>
              <a:t>No major pathways were involved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96586" y="1552575"/>
            <a:ext cx="4647414" cy="4162425"/>
          </a:xfrm>
        </p:spPr>
        <p:txBody>
          <a:bodyPr>
            <a:normAutofit fontScale="92500" lnSpcReduction="10000"/>
          </a:bodyPr>
          <a:lstStyle/>
          <a:p>
            <a:pPr marL="0" indent="0" algn="ctr" defTabSz="631825">
              <a:buNone/>
              <a:tabLst>
                <a:tab pos="282575" algn="l"/>
              </a:tabLst>
            </a:pPr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 µg/ml  40 nm BPEI  AuNP</a:t>
            </a: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Bare</a:t>
            </a:r>
          </a:p>
          <a:p>
            <a:pPr marL="0" indent="0">
              <a:buNone/>
            </a:pPr>
            <a:r>
              <a:rPr lang="en-US" sz="2000" dirty="0" smtClean="0"/>
              <a:t>   66      14  = 80 genes changed</a:t>
            </a:r>
          </a:p>
          <a:p>
            <a:pPr marL="0" indent="0">
              <a:buNone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16/80  DNA Damage &amp; Repair (20%)</a:t>
            </a:r>
          </a:p>
          <a:p>
            <a:pPr marL="0" indent="0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14/80  Heat Shock Response (18%)</a:t>
            </a:r>
          </a:p>
          <a:p>
            <a:pPr marL="0" indent="0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8/80  Mitochondrial energy metabolism (10%)</a:t>
            </a: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FF0000"/>
                </a:solidFill>
              </a:rPr>
              <a:t>Plasma Corona</a:t>
            </a:r>
          </a:p>
          <a:p>
            <a:pPr marL="0" indent="0">
              <a:buNone/>
            </a:pPr>
            <a:r>
              <a:rPr lang="en-US" sz="2000" dirty="0" smtClean="0"/>
              <a:t>     2      47  = 49 genes changed</a:t>
            </a:r>
          </a:p>
          <a:p>
            <a:pPr marL="0" indent="0">
              <a:buNone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10/49 Phospholipidosis (20%),7/49 Apoptosis (14%),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6/49 Immunotoxicity (12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%),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5/49 Cholestasis (10%),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914400"/>
            <a:ext cx="906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FF0000"/>
              </a:buClr>
            </a:pPr>
            <a:r>
              <a:rPr lang="en-US" sz="1600" dirty="0" smtClean="0">
                <a:solidFill>
                  <a:prstClr val="black"/>
                </a:solidFill>
              </a:rPr>
              <a:t>126 genes for bare and plasma corona at nontoxic and toxic dose were affected out of 370 genes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309195" y="2254427"/>
            <a:ext cx="121158" cy="3657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1162442" y="2248342"/>
            <a:ext cx="121159" cy="365760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327279" y="4224711"/>
            <a:ext cx="121158" cy="3657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rot="10800000">
            <a:off x="1171869" y="4222467"/>
            <a:ext cx="121159" cy="365760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974" y="2240630"/>
            <a:ext cx="22542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437" y="2193495"/>
            <a:ext cx="22542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44" y="4182592"/>
            <a:ext cx="22542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729" y="4154311"/>
            <a:ext cx="22542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834" y="6130925"/>
            <a:ext cx="1409700" cy="673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633" y="5572780"/>
            <a:ext cx="8887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SzPct val="100000"/>
            </a:pP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Chandran,Riviere,Monteiro-Riviere.Surface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chemistry of gold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NP determines the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biocorona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composition impacting cellular uptake, toxicity, and gene expression profiles in human endothelial cells. </a:t>
            </a:r>
            <a:r>
              <a:rPr lang="en-US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Nanotoxicology</a:t>
            </a:r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11:4, 507-519, 2017.</a:t>
            </a:r>
            <a:endParaRPr 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82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Assessment of </a:t>
            </a:r>
            <a:r>
              <a:rPr lang="en-US" sz="2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Nine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Different Viability Methods with Five Different Types of Nanomaterials in a Human Cell Line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defTabSz="4572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Dye-based assays used to determine cell viability may produce invalid results due to the interactions of carbon nanomaterials (CNM) with the dye and/or CNM adsorption of the dye/dye products. Also, true for cytokines, essential nutrients, etc. </a:t>
            </a:r>
            <a:endParaRPr lang="en-US" sz="19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en-US" sz="1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457200">
              <a:buClr>
                <a:srgbClr val="C00000"/>
              </a:buClr>
              <a:buSzPct val="100000"/>
              <a:buNone/>
            </a:pPr>
            <a:r>
              <a:rPr lang="en-US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evaluate &amp; compare 9 different viability assays on HEK cells treated with 5 NM (carbon and non-carbon based) to determine the best assay that would provide accurate results to elucidate the mechanism of toxicity. </a:t>
            </a:r>
          </a:p>
          <a:p>
            <a:pPr defTabSz="4572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en-US" sz="1100" dirty="0">
              <a:solidFill>
                <a:srgbClr val="2775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457200">
              <a:buNone/>
            </a:pPr>
            <a:endParaRPr lang="en-US" sz="900" dirty="0">
              <a:solidFill>
                <a:srgbClr val="2775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lvl="0" indent="-57150" defTabSz="457200">
              <a:buNone/>
            </a:pPr>
            <a:r>
              <a:rPr lang="en-US" sz="10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57150" lvl="0" indent="-57150" defTabSz="457200">
              <a:buNone/>
            </a:pPr>
            <a:endParaRPr lang="en-US" sz="10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lvl="0" indent="-57150" defTabSz="457200">
              <a:buNone/>
            </a:pPr>
            <a:endParaRPr lang="en-US" sz="1000" dirty="0" smtClean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lvl="0" indent="-57150" defTabSz="457200">
              <a:buNone/>
            </a:pPr>
            <a:endParaRPr lang="en-US" sz="10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lvl="0" indent="-57150" defTabSz="457200">
              <a:buNone/>
            </a:pPr>
            <a:endParaRPr lang="en-US" sz="1000" dirty="0" smtClean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lvl="0" indent="-57150" defTabSz="457200">
              <a:buNone/>
            </a:pPr>
            <a:endParaRPr lang="en-US" sz="10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lvl="0" indent="-57150" defTabSz="457200">
              <a:buNone/>
            </a:pPr>
            <a:r>
              <a:rPr lang="en-US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Monteiro-Riviere </a:t>
            </a:r>
            <a:r>
              <a:rPr lang="en-US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NA, Inman AO: Challenges for assessing carbon nanomaterial toxicity to the skin</a:t>
            </a:r>
            <a:r>
              <a:rPr lang="en-US" sz="1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Carbon  </a:t>
            </a:r>
            <a:r>
              <a:rPr lang="en-US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44:1070-1078, 2006. </a:t>
            </a:r>
          </a:p>
          <a:p>
            <a:pPr marL="57150" lvl="0" indent="-57150" defTabSz="457200">
              <a:buNone/>
            </a:pPr>
            <a:r>
              <a:rPr lang="en-US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Zhang L, Zeng L, Barron AR, Monteiro-Riviere NA: Biological interaction of functionalized single-walled carbon nanotubes in human keratinocytes</a:t>
            </a:r>
            <a:r>
              <a:rPr lang="en-US" sz="1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International Journal of Toxicology </a:t>
            </a:r>
            <a:r>
              <a:rPr lang="en-US" sz="1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26:103-113</a:t>
            </a:r>
            <a:r>
              <a:rPr lang="en-US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2007. </a:t>
            </a:r>
          </a:p>
          <a:p>
            <a:pPr marL="57150" lvl="0" indent="-57150" defTabSz="457200">
              <a:buNone/>
            </a:pPr>
            <a:r>
              <a:rPr lang="en-US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Monteiro-Riviere NA, Inman AO, Zhang LW. Limitations and relative utility of screening assays to assess engineered nanoparticle toxicity in a human cell </a:t>
            </a:r>
            <a:r>
              <a:rPr lang="en-US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line</a:t>
            </a:r>
            <a:r>
              <a:rPr lang="en-US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Toxicology &amp; Applied Pharmacology </a:t>
            </a:r>
            <a:r>
              <a:rPr lang="en-US" sz="1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234:222-235</a:t>
            </a:r>
            <a:r>
              <a:rPr lang="en-US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2009.</a:t>
            </a:r>
          </a:p>
          <a:p>
            <a:pPr marL="57150" lvl="0" indent="-57150" defTabSz="457200">
              <a:buFont typeface="Arial"/>
              <a:buChar char="•"/>
            </a:pPr>
            <a:endParaRPr lang="en-US" sz="11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95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524000"/>
            <a:ext cx="3025775" cy="1893888"/>
          </a:xfrm>
          <a:noFill/>
        </p:spPr>
      </p:pic>
      <p:pic>
        <p:nvPicPr>
          <p:cNvPr id="34819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524000"/>
            <a:ext cx="3006725" cy="1890713"/>
          </a:xfrm>
          <a:noFill/>
        </p:spPr>
      </p:pic>
      <p:pic>
        <p:nvPicPr>
          <p:cNvPr id="34820" name="Picture 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4000"/>
            <a:ext cx="3006725" cy="1890713"/>
          </a:xfrm>
          <a:noFill/>
        </p:spPr>
      </p:pic>
      <p:pic>
        <p:nvPicPr>
          <p:cNvPr id="34821" name="Picture 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3600" y="3962400"/>
            <a:ext cx="3016250" cy="1893888"/>
          </a:xfrm>
          <a:noFill/>
        </p:spPr>
      </p:pic>
      <p:pic>
        <p:nvPicPr>
          <p:cNvPr id="3482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3962400"/>
            <a:ext cx="3025775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16"/>
          <p:cNvSpPr txBox="1">
            <a:spLocks noChangeArrowheads="1"/>
          </p:cNvSpPr>
          <p:nvPr/>
        </p:nvSpPr>
        <p:spPr bwMode="auto">
          <a:xfrm>
            <a:off x="762000" y="42672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2400" smtClean="0">
              <a:solidFill>
                <a:srgbClr val="FFFFFF"/>
              </a:solidFill>
            </a:endParaRPr>
          </a:p>
        </p:txBody>
      </p:sp>
      <p:sp>
        <p:nvSpPr>
          <p:cNvPr id="34824" name="Text Box 17"/>
          <p:cNvSpPr txBox="1">
            <a:spLocks noChangeArrowheads="1"/>
          </p:cNvSpPr>
          <p:nvPr/>
        </p:nvSpPr>
        <p:spPr bwMode="auto">
          <a:xfrm>
            <a:off x="762000" y="3429000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600" smtClean="0">
                <a:solidFill>
                  <a:srgbClr val="FFFFFF"/>
                </a:solidFill>
              </a:rPr>
              <a:t>Carbon Black</a:t>
            </a:r>
          </a:p>
        </p:txBody>
      </p:sp>
      <p:sp>
        <p:nvSpPr>
          <p:cNvPr id="34825" name="Text Box 18"/>
          <p:cNvSpPr txBox="1">
            <a:spLocks noChangeArrowheads="1"/>
          </p:cNvSpPr>
          <p:nvPr/>
        </p:nvSpPr>
        <p:spPr bwMode="auto">
          <a:xfrm>
            <a:off x="4114800" y="34290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600" smtClean="0">
                <a:solidFill>
                  <a:srgbClr val="FFFFFF"/>
                </a:solidFill>
              </a:rPr>
              <a:t>SWCNT</a:t>
            </a:r>
          </a:p>
        </p:txBody>
      </p:sp>
      <p:sp>
        <p:nvSpPr>
          <p:cNvPr id="34826" name="Text Box 19"/>
          <p:cNvSpPr txBox="1">
            <a:spLocks noChangeArrowheads="1"/>
          </p:cNvSpPr>
          <p:nvPr/>
        </p:nvSpPr>
        <p:spPr bwMode="auto">
          <a:xfrm>
            <a:off x="7391400" y="3352800"/>
            <a:ext cx="68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600" smtClean="0">
                <a:solidFill>
                  <a:srgbClr val="FFFFFF"/>
                </a:solidFill>
              </a:rPr>
              <a:t>C60</a:t>
            </a:r>
          </a:p>
        </p:txBody>
      </p:sp>
      <p:sp>
        <p:nvSpPr>
          <p:cNvPr id="34827" name="Text Box 20"/>
          <p:cNvSpPr txBox="1">
            <a:spLocks noChangeArrowheads="1"/>
          </p:cNvSpPr>
          <p:nvPr/>
        </p:nvSpPr>
        <p:spPr bwMode="auto">
          <a:xfrm>
            <a:off x="1905000" y="579120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600" smtClean="0">
                <a:solidFill>
                  <a:srgbClr val="FFFFFF"/>
                </a:solidFill>
              </a:rPr>
              <a:t>nC60</a:t>
            </a:r>
          </a:p>
        </p:txBody>
      </p:sp>
      <p:sp>
        <p:nvSpPr>
          <p:cNvPr id="34828" name="Text Box 21"/>
          <p:cNvSpPr txBox="1">
            <a:spLocks noChangeArrowheads="1"/>
          </p:cNvSpPr>
          <p:nvPr/>
        </p:nvSpPr>
        <p:spPr bwMode="auto">
          <a:xfrm>
            <a:off x="5791200" y="5791200"/>
            <a:ext cx="91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600" smtClean="0">
                <a:solidFill>
                  <a:srgbClr val="FFFFFF"/>
                </a:solidFill>
              </a:rPr>
              <a:t>QD655</a:t>
            </a:r>
          </a:p>
        </p:txBody>
      </p:sp>
      <p:sp>
        <p:nvSpPr>
          <p:cNvPr id="34829" name="Text Box 22"/>
          <p:cNvSpPr txBox="1">
            <a:spLocks noChangeArrowheads="1"/>
          </p:cNvSpPr>
          <p:nvPr/>
        </p:nvSpPr>
        <p:spPr bwMode="auto">
          <a:xfrm>
            <a:off x="381000" y="6188075"/>
            <a:ext cx="87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FFFF00"/>
                </a:solidFill>
              </a:rPr>
              <a:t>Monteiro-Riviere NA, Inman AO, Zhang LW. Limitations and relative utility of screening assays to assess engineered nanoparticle toxicity in a human cell line. </a:t>
            </a:r>
            <a:r>
              <a:rPr lang="en-US" altLang="en-US" sz="1400" b="1" i="1" dirty="0" smtClean="0">
                <a:solidFill>
                  <a:srgbClr val="FFFF00"/>
                </a:solidFill>
              </a:rPr>
              <a:t>Toxicology &amp; Applied Pharmacology </a:t>
            </a:r>
            <a:r>
              <a:rPr lang="en-US" altLang="en-US" sz="1400" b="1" dirty="0" smtClean="0">
                <a:solidFill>
                  <a:srgbClr val="FFFF00"/>
                </a:solidFill>
              </a:rPr>
              <a:t>234:222-235, 2009.</a:t>
            </a:r>
          </a:p>
        </p:txBody>
      </p:sp>
      <p:sp>
        <p:nvSpPr>
          <p:cNvPr id="34830" name="Text Box 23"/>
          <p:cNvSpPr txBox="1">
            <a:spLocks noChangeArrowheads="1"/>
          </p:cNvSpPr>
          <p:nvPr/>
        </p:nvSpPr>
        <p:spPr bwMode="auto">
          <a:xfrm>
            <a:off x="1676400" y="376535"/>
            <a:ext cx="632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FEF800"/>
                </a:solidFill>
              </a:rPr>
              <a:t>Nanomaterials Interfere with Viability Assays</a:t>
            </a:r>
          </a:p>
        </p:txBody>
      </p:sp>
    </p:spTree>
    <p:extLst>
      <p:ext uri="{BB962C8B-B14F-4D97-AF65-F5344CB8AC3E}">
        <p14:creationId xmlns:p14="http://schemas.microsoft.com/office/powerpoint/2010/main" val="113997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Perspectives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915400" cy="571500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got involved in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nanotoxicology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based on my background in EM and skin uptake and toxicity research after attending the National Academy of Sciences Keck Future Initiatives Conference on “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anostructures at the Interface between Biomedical and Physical Systems”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June 2004.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one meeting established a network of interdisciplinary collaborators that persist to this day and even provided seed funding to foster our collaborative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collaborative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ideas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nmonteiro\Pictures\KSU labs\Monteiro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724400"/>
            <a:ext cx="2590800" cy="207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619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Perspectives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763000" cy="5257800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made every effort to attend nanoscience meetings to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about this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emerging field and to expand my network of collaborators.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my research continued and became recognized, I was invited to numerous workshops and served on numerous national and international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nanotoxicology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related panels.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all learned that there are unique issues in studying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nanotoxicology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versus small molecule toxicology (physical chemical characterization, protein coronas, assay interference,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293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Future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579120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Despite our experience, senior scientists need to make room for new young investigators.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can take on new roles by offering valuable contributions and advice on research directions and career pathways.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Young investigators have to make the effort to contact and interact with those with theoretical and practical experience in the field. </a:t>
            </a:r>
          </a:p>
          <a:p>
            <a:endParaRPr lang="en-US" dirty="0"/>
          </a:p>
        </p:txBody>
      </p:sp>
      <p:pic>
        <p:nvPicPr>
          <p:cNvPr id="4" name="Picture 4" descr="C:\Users\nmonteiro\Pictures\KSU labs\Nancy in front of her new TEM sco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248502"/>
            <a:ext cx="1800224" cy="260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293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915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2743200" y="636361"/>
            <a:ext cx="342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/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130030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BFF">
            <a:alpha val="9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953" y="521767"/>
            <a:ext cx="5437648" cy="672036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454498"/>
            <a:ext cx="8458200" cy="3886200"/>
          </a:xfrm>
        </p:spPr>
        <p:txBody>
          <a:bodyPr>
            <a:noAutofit/>
          </a:bodyPr>
          <a:lstStyle/>
          <a:p>
            <a:r>
              <a:rPr lang="en-US" sz="2000" dirty="0" smtClean="0"/>
              <a:t>PhD in ultrastructural anatomy and cell biology (Skin)-Purdue University, West Lafayette, Indiana  	My Goal: "Best Comparative Anatomist”</a:t>
            </a:r>
          </a:p>
        </p:txBody>
      </p:sp>
      <p:pic>
        <p:nvPicPr>
          <p:cNvPr id="5" name="Picture 2" descr="C:\Users\nmonteiro\Pictures\KSU labs\NAMR TEM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1752600" cy="20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2667000" cy="268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690497"/>
            <a:ext cx="3277115" cy="268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53000" y="65532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i="1" dirty="0"/>
              <a:t>Anatomical  Record   </a:t>
            </a:r>
            <a:r>
              <a:rPr lang="en-US" dirty="0"/>
              <a:t>201</a:t>
            </a:r>
            <a:r>
              <a:rPr lang="en-US" dirty="0" smtClean="0"/>
              <a:t>: 455-462</a:t>
            </a:r>
            <a:r>
              <a:rPr lang="en-US" dirty="0"/>
              <a:t>, 1981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0" y="32120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Interfollicular</a:t>
            </a:r>
            <a:r>
              <a:rPr lang="en-US" dirty="0" smtClean="0"/>
              <a:t> smooth muscle in skin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852" y="3581400"/>
            <a:ext cx="2653748" cy="268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18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52400"/>
            <a:ext cx="8229600" cy="6096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38" y="885498"/>
            <a:ext cx="8610600" cy="594359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Postdoctoral Fellowship in </a:t>
            </a:r>
            <a:r>
              <a:rPr lang="en-US" sz="2000" dirty="0" err="1" smtClean="0"/>
              <a:t>Toxicologic</a:t>
            </a:r>
            <a:r>
              <a:rPr lang="en-US" sz="2000" dirty="0" smtClean="0"/>
              <a:t> Pathology at the Chemical Industry  Institute of Toxicology (CIIT), Research Triangle Park, NC  (Formaldehyde 	inhalation)</a:t>
            </a:r>
          </a:p>
          <a:p>
            <a:r>
              <a:rPr lang="en-US" sz="2000" dirty="0" smtClean="0"/>
              <a:t>Discovered 3 new cell types in rat nasal mucosa: </a:t>
            </a:r>
            <a:r>
              <a:rPr lang="en-US" sz="2000" dirty="0" err="1" smtClean="0"/>
              <a:t>nonciliated</a:t>
            </a:r>
            <a:r>
              <a:rPr lang="en-US" sz="2000" dirty="0" smtClean="0"/>
              <a:t> columnar, cuboidal and brush cells.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152400" y="5715000"/>
            <a:ext cx="88392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Monteiro-Riviere NA and Popp JA. Ultrastructural characterization of the nasal respiratory epithelium in the rat. </a:t>
            </a:r>
            <a:r>
              <a:rPr lang="en-US" sz="1400" i="1" dirty="0" smtClean="0"/>
              <a:t> American Journal of Anatomy </a:t>
            </a:r>
            <a:r>
              <a:rPr lang="en-US" sz="1400" dirty="0" smtClean="0"/>
              <a:t>169:31-43, 1984.</a:t>
            </a:r>
          </a:p>
          <a:p>
            <a:r>
              <a:rPr lang="en-US" sz="1400" dirty="0" smtClean="0"/>
              <a:t>Ultrastructural evaluation of acute nasal toxicity in the rat respiratory epithelium in response to formaldehyde gas. </a:t>
            </a:r>
            <a:r>
              <a:rPr lang="en-US" sz="1400" i="1" dirty="0" smtClean="0"/>
              <a:t>Fundamental Applied Toxicology</a:t>
            </a:r>
            <a:r>
              <a:rPr lang="en-US" sz="1400" dirty="0" smtClean="0"/>
              <a:t> 6:251-262, 1986.</a:t>
            </a:r>
          </a:p>
          <a:p>
            <a:endParaRPr lang="en-US" dirty="0" smtClean="0"/>
          </a:p>
          <a:p>
            <a:endParaRPr lang="en-US" u="sn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7869"/>
            <a:ext cx="1832926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426408"/>
            <a:ext cx="1750152" cy="161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963" y="2611861"/>
            <a:ext cx="1983648" cy="1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611861"/>
            <a:ext cx="1903608" cy="14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950" y="4038600"/>
            <a:ext cx="2514600" cy="162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996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952" y="381000"/>
            <a:ext cx="8108993" cy="81280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108993" cy="4634591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Assistant, Associate and Full Professor of Investigative Dermatology and Toxicology at North Carolina State University, Department of Clinical Sciences &amp; Joint UNC/NCSU Biomedical Engineering for 28 years. Appointment at UNC Chapel Hill School of Medicine in Dermatology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focus: skin absorption &amp; toxicity - in vivo and in vitro models, in vitro models-cell culture, diffusion cells, IPPSF. Studied cutaneous toxicants ranging  from chemical warfare agents, vesicants, iontophoresis, transdermal drug delivery systems, microneedle delivery. 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funded by NIEHS, NIOSH, DoD-USAMRDC,US-AFOSR,EPA Star and numerous drug companies and industries.</a:t>
            </a:r>
          </a:p>
          <a:p>
            <a:endParaRPr lang="en-US" sz="1600" dirty="0" smtClean="0">
              <a:solidFill>
                <a:srgbClr val="053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62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"/>
            <a:ext cx="4259263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228600" y="5334000"/>
            <a:ext cx="8686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600" b="1" dirty="0">
              <a:solidFill>
                <a:schemeClr val="tx2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  <a:cs typeface="Times New Roman" pitchFamily="18" charset="0"/>
              </a:rPr>
              <a:t>Monteiro-Riviere et al., </a:t>
            </a:r>
            <a:r>
              <a:rPr lang="en-US" altLang="en-US" sz="1600" b="1" i="1" dirty="0">
                <a:solidFill>
                  <a:srgbClr val="FFFF00"/>
                </a:solidFill>
                <a:cs typeface="Times New Roman" pitchFamily="18" charset="0"/>
              </a:rPr>
              <a:t>Science</a:t>
            </a:r>
            <a:r>
              <a:rPr lang="en-US" altLang="en-US" sz="1600" b="1" dirty="0">
                <a:solidFill>
                  <a:srgbClr val="FFFF00"/>
                </a:solidFill>
                <a:cs typeface="Times New Roman" pitchFamily="18" charset="0"/>
              </a:rPr>
              <a:t>, 306,p. 2164, 2004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  <a:cs typeface="Times New Roman" pitchFamily="18" charset="0"/>
              </a:rPr>
              <a:t>Monteiro-Riviere NA, </a:t>
            </a:r>
            <a:r>
              <a:rPr lang="en-US" altLang="en-US" sz="1600" b="1" dirty="0" err="1">
                <a:solidFill>
                  <a:srgbClr val="FFFF00"/>
                </a:solidFill>
                <a:cs typeface="Times New Roman" pitchFamily="18" charset="0"/>
              </a:rPr>
              <a:t>Nemanich</a:t>
            </a:r>
            <a:r>
              <a:rPr lang="en-US" altLang="en-US" sz="1600" b="1" dirty="0">
                <a:solidFill>
                  <a:srgbClr val="FFFF00"/>
                </a:solidFill>
                <a:cs typeface="Times New Roman" pitchFamily="18" charset="0"/>
              </a:rPr>
              <a:t> RJ, Inman AO, Wang YY, Riviere JE:  Multi-walled carbon nanotube interactions with human epidermal keratinocytes. </a:t>
            </a:r>
            <a:r>
              <a:rPr lang="en-US" altLang="en-US" sz="1600" b="1" i="1" dirty="0">
                <a:solidFill>
                  <a:srgbClr val="FFFF00"/>
                </a:solidFill>
                <a:cs typeface="Times New Roman" pitchFamily="18" charset="0"/>
              </a:rPr>
              <a:t>Toxicology Letters </a:t>
            </a:r>
            <a:r>
              <a:rPr lang="en-US" altLang="en-US" sz="1600" b="1" dirty="0">
                <a:solidFill>
                  <a:srgbClr val="FFFF00"/>
                </a:solidFill>
                <a:cs typeface="Times New Roman" pitchFamily="18" charset="0"/>
              </a:rPr>
              <a:t>155:377-384, 2005</a:t>
            </a:r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43053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66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9423870"/>
              </p:ext>
            </p:extLst>
          </p:nvPr>
        </p:nvGraphicFramePr>
        <p:xfrm>
          <a:off x="228600" y="914400"/>
          <a:ext cx="3112961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2" name="CorelPhotoPaint.Image.7" r:id="rId4" imgW="4343041" imgH="2392482" progId="CorelPhotoPaint.Image.7">
                  <p:embed/>
                </p:oleObj>
              </mc:Choice>
              <mc:Fallback>
                <p:oleObj name="CorelPhotoPaint.Image.7" r:id="rId4" imgW="4343041" imgH="2392482" progId="CorelPhotoPaint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914400"/>
                        <a:ext cx="3112961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" descr="dendritic cell QD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74" y="2743200"/>
            <a:ext cx="3200400" cy="118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igure 6-QD DC uptake TEM-updated[1]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4114800"/>
            <a:ext cx="3320374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arkerQD565withScaleBa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838200"/>
            <a:ext cx="2819400" cy="2819400"/>
          </a:xfrm>
          <a:prstGeom prst="rect">
            <a:avLst/>
          </a:prstGeom>
          <a:noFill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765" y="2944887"/>
            <a:ext cx="1600200" cy="133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" name="Picture 2" descr="C2 WYU B-80000X-4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8" r="65421" b="36734"/>
          <a:stretch>
            <a:fillRect/>
          </a:stretch>
        </p:blipFill>
        <p:spPr bwMode="auto">
          <a:xfrm>
            <a:off x="3672191" y="990600"/>
            <a:ext cx="1600200" cy="192024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2534" y="6248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QD 565, 655,  621, 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5886062"/>
              </p:ext>
            </p:extLst>
          </p:nvPr>
        </p:nvGraphicFramePr>
        <p:xfrm>
          <a:off x="7239000" y="3967999"/>
          <a:ext cx="1624977" cy="2380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3" name="Image" r:id="rId11" imgW="2508934" imgH="1756098" progId="Photoshop.Image.8">
                  <p:embed/>
                </p:oleObj>
              </mc:Choice>
              <mc:Fallback>
                <p:oleObj name="Image" r:id="rId11" imgW="2508934" imgH="1756098" progId="Photoshop.Image.8">
                  <p:embed/>
                  <p:pic>
                    <p:nvPicPr>
                      <p:cNvPr id="0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lum bright="-18000" contrast="-6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3967999"/>
                        <a:ext cx="1624977" cy="23800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26910"/>
            <a:ext cx="1760082" cy="243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171" y="4414909"/>
            <a:ext cx="1613794" cy="191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31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685800"/>
          </a:xfrm>
        </p:spPr>
        <p:txBody>
          <a:bodyPr>
            <a:noAutofit/>
          </a:bodyPr>
          <a:lstStyle/>
          <a:p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Topical skin : occupational and consumer products 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4113214" cy="131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0022" y="940545"/>
            <a:ext cx="3810000" cy="2455887"/>
          </a:xfrm>
          <a:prstGeom prst="rect">
            <a:avLst/>
          </a:prstGeom>
          <a:noFill/>
        </p:spPr>
      </p:pic>
      <p:pic>
        <p:nvPicPr>
          <p:cNvPr id="7" name="Picture 2052" descr="Photo of girl putting on sunscre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2647608" cy="248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3581400"/>
            <a:ext cx="3276600" cy="1828799"/>
          </a:xfrm>
          <a:prstGeom prst="rect">
            <a:avLst/>
          </a:prstGeom>
          <a:noFill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362" y="4968082"/>
            <a:ext cx="2116355" cy="14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41245" y="6477000"/>
            <a:ext cx="21163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Time of Flight SIMS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14800" y="5827693"/>
            <a:ext cx="487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rgbClr val="FFFF00"/>
                </a:solidFill>
              </a:rPr>
              <a:t>Monteiro-Riviere, </a:t>
            </a:r>
            <a:r>
              <a:rPr lang="en-US" altLang="en-US" sz="1400" dirty="0" err="1">
                <a:solidFill>
                  <a:srgbClr val="FFFF00"/>
                </a:solidFill>
              </a:rPr>
              <a:t>Wiench</a:t>
            </a:r>
            <a:r>
              <a:rPr lang="en-US" altLang="en-US" sz="1400" dirty="0">
                <a:solidFill>
                  <a:srgbClr val="FFFF00"/>
                </a:solidFill>
              </a:rPr>
              <a:t>, </a:t>
            </a:r>
            <a:r>
              <a:rPr lang="en-US" altLang="en-US" sz="1400" dirty="0" err="1">
                <a:solidFill>
                  <a:srgbClr val="FFFF00"/>
                </a:solidFill>
              </a:rPr>
              <a:t>Landsiedel</a:t>
            </a:r>
            <a:r>
              <a:rPr lang="en-US" altLang="en-US" sz="1400" dirty="0">
                <a:solidFill>
                  <a:srgbClr val="FFFF00"/>
                </a:solidFill>
              </a:rPr>
              <a:t>, Schulte, Inman, Riviere. Safety evaluations of sunscreen formulations containing titanium dioxide nanoparticles in UVB sunburned skin: An in vitro and in vivo study. </a:t>
            </a:r>
            <a:r>
              <a:rPr lang="en-US" altLang="en-US" sz="1400" b="1" i="1" dirty="0">
                <a:solidFill>
                  <a:srgbClr val="FFFF00"/>
                </a:solidFill>
              </a:rPr>
              <a:t>Toxicological Sciences </a:t>
            </a:r>
            <a:r>
              <a:rPr lang="en-US" altLang="en-US" sz="1400" b="1" dirty="0">
                <a:solidFill>
                  <a:srgbClr val="FFFF00"/>
                </a:solidFill>
              </a:rPr>
              <a:t>123:264-280, 2011.</a:t>
            </a:r>
          </a:p>
        </p:txBody>
      </p:sp>
    </p:spTree>
    <p:extLst>
      <p:ext uri="{BB962C8B-B14F-4D97-AF65-F5344CB8AC3E}">
        <p14:creationId xmlns:p14="http://schemas.microsoft.com/office/powerpoint/2010/main" val="183090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668779"/>
            <a:ext cx="4055533" cy="109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333" y="152400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Biocoronas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modulate cellular uptake of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AgNP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two coatings pre-incubated with three different proteins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nmonteiro\Documents\NANCY\MANUSCRP\Protein binding Ag\Final Protein binding paper\Fig 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1371600"/>
            <a:ext cx="4800600" cy="503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29200" y="5305961"/>
            <a:ext cx="39793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Monteiro-Riviere, et al., Protein binding modulates the cellular uptake of silver nanoparticles into human cells:  Implications for in vitro to in vivo extrapolations? </a:t>
            </a:r>
            <a:r>
              <a:rPr kumimoji="0" lang="de-DE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Toxicology Letter</a:t>
            </a:r>
            <a:r>
              <a:rPr kumimoji="0" lang="de-DE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220:286-293, 2013.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850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" y="66773"/>
            <a:ext cx="8964538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" y="6138017"/>
            <a:ext cx="896453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" y="810854"/>
            <a:ext cx="3219450" cy="819149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59392" y="1592296"/>
            <a:ext cx="4198683" cy="351195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78993" y="1916049"/>
            <a:ext cx="1217358" cy="26547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81094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pulent">
  <a:themeElements>
    <a:clrScheme name="Custom 5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3F2974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</TotalTime>
  <Words>999</Words>
  <Application>Microsoft Office PowerPoint</Application>
  <PresentationFormat>On-screen Show (4:3)</PresentationFormat>
  <Paragraphs>101</Paragraphs>
  <Slides>16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Office Theme</vt:lpstr>
      <vt:lpstr>Default Design</vt:lpstr>
      <vt:lpstr>1_Office Theme</vt:lpstr>
      <vt:lpstr>Opulent</vt:lpstr>
      <vt:lpstr>Image</vt:lpstr>
      <vt:lpstr>CorelPhotoPaint.Image.7</vt:lpstr>
      <vt:lpstr>Perspectives on a Nano Career</vt:lpstr>
      <vt:lpstr>                    Background</vt:lpstr>
      <vt:lpstr>Background</vt:lpstr>
      <vt:lpstr>Background</vt:lpstr>
      <vt:lpstr>PowerPoint Presentation</vt:lpstr>
      <vt:lpstr>PowerPoint Presentation</vt:lpstr>
      <vt:lpstr>Topical skin : occupational and consumer products  </vt:lpstr>
      <vt:lpstr>PowerPoint Presentation</vt:lpstr>
      <vt:lpstr>PowerPoint Presentation</vt:lpstr>
      <vt:lpstr>Gene Expression </vt:lpstr>
      <vt:lpstr>Assessment of Nine Different Viability Methods with Five Different Types of Nanomaterials in a Human Cell Line</vt:lpstr>
      <vt:lpstr>PowerPoint Presentation</vt:lpstr>
      <vt:lpstr>Perspectives</vt:lpstr>
      <vt:lpstr>Perspectives</vt:lpstr>
      <vt:lpstr>The Future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Perspectives on a Nano Career</dc:title>
  <dc:creator>Nancy Monteiro</dc:creator>
  <cp:lastModifiedBy>Nancy Monteiro</cp:lastModifiedBy>
  <cp:revision>61</cp:revision>
  <dcterms:created xsi:type="dcterms:W3CDTF">2018-10-06T14:44:12Z</dcterms:created>
  <dcterms:modified xsi:type="dcterms:W3CDTF">2018-10-08T15:06:57Z</dcterms:modified>
</cp:coreProperties>
</file>