
<file path=[Content_Types].xml><?xml version="1.0" encoding="utf-8"?>
<Types xmlns="http://schemas.openxmlformats.org/package/2006/content-types">
  <Default Extension="rels" ContentType="application/vnd.openxmlformats-package.relationships+xml"/>
  <Default Extension="xml" ContentType="application/xml"/>
  <Default Extension="xlsx" ContentType="application/vnd.openxmlformats-officedocument.spreadsheetml.sheet"/>
  <Default Extension="wdp" ContentType="image/vnd.ms-photo"/>
  <Default Extension="jpeg" ContentType="image/jpeg"/>
  <Default Extension="png" ContentType="image/png"/>
  <Default Extension="bin" ContentType="application/vnd.openxmlformats-officedocument.presentationml.printerSettings"/>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705" r:id="rId2"/>
    <p:sldId id="1441" r:id="rId3"/>
    <p:sldId id="1386" r:id="rId4"/>
    <p:sldId id="1593" r:id="rId5"/>
    <p:sldId id="1595" r:id="rId6"/>
    <p:sldId id="1577" r:id="rId7"/>
    <p:sldId id="1584" r:id="rId8"/>
    <p:sldId id="1017" r:id="rId9"/>
    <p:sldId id="1608" r:id="rId10"/>
    <p:sldId id="1620" r:id="rId11"/>
    <p:sldId id="1621" r:id="rId12"/>
    <p:sldId id="1622" r:id="rId13"/>
    <p:sldId id="1623" r:id="rId14"/>
    <p:sldId id="1626" r:id="rId15"/>
    <p:sldId id="1627" r:id="rId16"/>
    <p:sldId id="1628" r:id="rId17"/>
    <p:sldId id="1629" r:id="rId18"/>
    <p:sldId id="1543" r:id="rId19"/>
    <p:sldId id="1607" r:id="rId20"/>
    <p:sldId id="1605" r:id="rId21"/>
    <p:sldId id="1603" r:id="rId22"/>
    <p:sldId id="1617" r:id="rId23"/>
    <p:sldId id="1413" r:id="rId24"/>
    <p:sldId id="1611" r:id="rId25"/>
    <p:sldId id="1601" r:id="rId26"/>
    <p:sldId id="1602" r:id="rId27"/>
    <p:sldId id="1632" r:id="rId28"/>
    <p:sldId id="1633" r:id="rId29"/>
    <p:sldId id="1635" r:id="rId30"/>
    <p:sldId id="1516" r:id="rId31"/>
    <p:sldId id="1634" r:id="rId32"/>
  </p:sldIdLst>
  <p:sldSz cx="9144000" cy="6858000" type="screen4x3"/>
  <p:notesSz cx="6858000" cy="9296400"/>
  <p:defaultTex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4320" userDrawn="1">
          <p15:clr>
            <a:srgbClr val="A4A3A4"/>
          </p15:clr>
        </p15:guide>
        <p15:guide id="2" pos="2880">
          <p15:clr>
            <a:srgbClr val="A4A3A4"/>
          </p15:clr>
        </p15:guide>
        <p15:guide id="3" orient="horz" pos="4319">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uce Lippy"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316"/>
    <a:srgbClr val="BF4C01"/>
    <a:srgbClr val="62450C"/>
    <a:srgbClr val="A57413"/>
    <a:srgbClr val="D69819"/>
    <a:srgbClr val="266E92"/>
    <a:srgbClr val="5A0000"/>
    <a:srgbClr val="8E3900"/>
    <a:srgbClr val="5476A1"/>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62854" autoAdjust="0"/>
  </p:normalViewPr>
  <p:slideViewPr>
    <p:cSldViewPr>
      <p:cViewPr>
        <p:scale>
          <a:sx n="59" d="100"/>
          <a:sy n="59" d="100"/>
        </p:scale>
        <p:origin x="-1720" y="-32"/>
      </p:cViewPr>
      <p:guideLst>
        <p:guide orient="horz" pos="4320"/>
        <p:guide orient="horz" pos="431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0272"/>
    </p:cViewPr>
  </p:sorterViewPr>
  <p:notesViewPr>
    <p:cSldViewPr>
      <p:cViewPr>
        <p:scale>
          <a:sx n="100" d="100"/>
          <a:sy n="100" d="100"/>
        </p:scale>
        <p:origin x="-1542" y="54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35" Type="http://schemas.openxmlformats.org/officeDocument/2006/relationships/commentAuthors" Target="commentAuthors.xml"/><Relationship Id="rId31" Type="http://schemas.openxmlformats.org/officeDocument/2006/relationships/slide" Target="slides/slide30.xml"/><Relationship Id="rId34" Type="http://schemas.openxmlformats.org/officeDocument/2006/relationships/printerSettings" Target="printerSettings/printerSettings1.bin"/><Relationship Id="rId39" Type="http://schemas.openxmlformats.org/officeDocument/2006/relationships/tableStyles" Target="tableStyles.xml"/><Relationship Id="rId7" Type="http://schemas.openxmlformats.org/officeDocument/2006/relationships/slide" Target="slides/slide6.xml"/><Relationship Id="rId36"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theme" Target="theme/theme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270778652668"/>
          <c:y val="0.0"/>
          <c:w val="0.6840967847769"/>
          <c:h val="0.930205722524122"/>
        </c:manualLayout>
      </c:layout>
      <c:barChart>
        <c:barDir val="bar"/>
        <c:grouping val="clustered"/>
        <c:varyColors val="0"/>
        <c:ser>
          <c:idx val="0"/>
          <c:order val="0"/>
          <c:tx>
            <c:strRef>
              <c:f>Sheet1!$A$3</c:f>
              <c:strCache>
                <c:ptCount val="1"/>
                <c:pt idx="0">
                  <c:v>Employment</c:v>
                </c:pt>
              </c:strCache>
            </c:strRef>
          </c:tx>
          <c:spPr>
            <a:solidFill>
              <a:srgbClr val="0000FF"/>
            </a:solidFill>
            <a:ln w="7976">
              <a:noFill/>
              <a:prstDash val="solid"/>
            </a:ln>
          </c:spPr>
          <c:invertIfNegative val="0"/>
          <c:dPt>
            <c:idx val="0"/>
            <c:invertIfNegative val="0"/>
            <c:bubble3D val="0"/>
            <c:spPr>
              <a:solidFill>
                <a:srgbClr val="0000FF"/>
              </a:solidFill>
              <a:ln w="15950">
                <a:noFill/>
              </a:ln>
            </c:spPr>
            <c:extLst xmlns:c16r2="http://schemas.microsoft.com/office/drawing/2015/06/chart">
              <c:ext xmlns:c16="http://schemas.microsoft.com/office/drawing/2014/chart" uri="{C3380CC4-5D6E-409C-BE32-E72D297353CC}">
                <c16:uniqueId val="{00000001-F0A9-4626-9ACF-FA2721E23C63}"/>
              </c:ext>
            </c:extLst>
          </c:dPt>
          <c:dPt>
            <c:idx val="1"/>
            <c:invertIfNegative val="0"/>
            <c:bubble3D val="0"/>
            <c:spPr>
              <a:solidFill>
                <a:srgbClr val="0000FF"/>
              </a:solidFill>
              <a:ln w="15950">
                <a:noFill/>
              </a:ln>
            </c:spPr>
            <c:extLst xmlns:c16r2="http://schemas.microsoft.com/office/drawing/2015/06/chart">
              <c:ext xmlns:c16="http://schemas.microsoft.com/office/drawing/2014/chart" uri="{C3380CC4-5D6E-409C-BE32-E72D297353CC}">
                <c16:uniqueId val="{00000003-F0A9-4626-9ACF-FA2721E23C63}"/>
              </c:ext>
            </c:extLst>
          </c:dPt>
          <c:dPt>
            <c:idx val="2"/>
            <c:invertIfNegative val="0"/>
            <c:bubble3D val="0"/>
            <c:spPr>
              <a:solidFill>
                <a:srgbClr val="0000FF"/>
              </a:solidFill>
              <a:ln w="15950">
                <a:noFill/>
              </a:ln>
            </c:spPr>
            <c:extLst xmlns:c16r2="http://schemas.microsoft.com/office/drawing/2015/06/chart">
              <c:ext xmlns:c16="http://schemas.microsoft.com/office/drawing/2014/chart" uri="{C3380CC4-5D6E-409C-BE32-E72D297353CC}">
                <c16:uniqueId val="{00000005-F0A9-4626-9ACF-FA2721E23C63}"/>
              </c:ext>
            </c:extLst>
          </c:dPt>
          <c:dPt>
            <c:idx val="3"/>
            <c:invertIfNegative val="0"/>
            <c:bubble3D val="0"/>
            <c:spPr>
              <a:solidFill>
                <a:srgbClr val="0000FF"/>
              </a:solidFill>
              <a:ln w="15950">
                <a:noFill/>
              </a:ln>
            </c:spPr>
            <c:extLst xmlns:c16r2="http://schemas.microsoft.com/office/drawing/2015/06/chart">
              <c:ext xmlns:c16="http://schemas.microsoft.com/office/drawing/2014/chart" uri="{C3380CC4-5D6E-409C-BE32-E72D297353CC}">
                <c16:uniqueId val="{00000007-F0A9-4626-9ACF-FA2721E23C63}"/>
              </c:ext>
            </c:extLst>
          </c:dPt>
          <c:dLbls>
            <c:numFmt formatCode="0.0%" sourceLinked="0"/>
            <c:spPr>
              <a:noFill/>
              <a:ln w="15950">
                <a:noFill/>
              </a:ln>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Sheet1!$B$1:$D$1</c:f>
              <c:strCache>
                <c:ptCount val="3"/>
                <c:pt idx="0">
                  <c:v>100+ employees</c:v>
                </c:pt>
                <c:pt idx="1">
                  <c:v>20-99 employees</c:v>
                </c:pt>
                <c:pt idx="2">
                  <c:v>1-19 employees</c:v>
                </c:pt>
              </c:strCache>
            </c:strRef>
          </c:cat>
          <c:val>
            <c:numRef>
              <c:f>Sheet1!$B$3:$D$3</c:f>
              <c:numCache>
                <c:formatCode>0.00%</c:formatCode>
                <c:ptCount val="3"/>
                <c:pt idx="0">
                  <c:v>0.2894</c:v>
                </c:pt>
                <c:pt idx="1">
                  <c:v>0.3355</c:v>
                </c:pt>
                <c:pt idx="2">
                  <c:v>0.3751</c:v>
                </c:pt>
              </c:numCache>
            </c:numRef>
          </c:val>
          <c:extLst xmlns:c16r2="http://schemas.microsoft.com/office/drawing/2015/06/chart">
            <c:ext xmlns:c16="http://schemas.microsoft.com/office/drawing/2014/chart" uri="{C3380CC4-5D6E-409C-BE32-E72D297353CC}">
              <c16:uniqueId val="{00000008-F0A9-4626-9ACF-FA2721E23C63}"/>
            </c:ext>
          </c:extLst>
        </c:ser>
        <c:ser>
          <c:idx val="1"/>
          <c:order val="1"/>
          <c:tx>
            <c:strRef>
              <c:f>Sheet1!$A$2</c:f>
              <c:strCache>
                <c:ptCount val="1"/>
                <c:pt idx="0">
                  <c:v>Fatalities</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Sheet1!$B$1:$D$1</c:f>
              <c:strCache>
                <c:ptCount val="3"/>
                <c:pt idx="0">
                  <c:v>100+ employees</c:v>
                </c:pt>
                <c:pt idx="1">
                  <c:v>20-99 employees</c:v>
                </c:pt>
                <c:pt idx="2">
                  <c:v>1-19 employees</c:v>
                </c:pt>
              </c:strCache>
            </c:strRef>
          </c:cat>
          <c:val>
            <c:numRef>
              <c:f>Sheet1!$B$2:$D$2</c:f>
              <c:numCache>
                <c:formatCode>0.00%</c:formatCode>
                <c:ptCount val="3"/>
                <c:pt idx="0">
                  <c:v>0.1671826625387</c:v>
                </c:pt>
                <c:pt idx="1">
                  <c:v>0.263157894736842</c:v>
                </c:pt>
                <c:pt idx="2">
                  <c:v>0.569659442724458</c:v>
                </c:pt>
              </c:numCache>
            </c:numRef>
          </c:val>
          <c:extLst xmlns:c16r2="http://schemas.microsoft.com/office/drawing/2015/06/chart">
            <c:ext xmlns:c16="http://schemas.microsoft.com/office/drawing/2014/chart" uri="{C3380CC4-5D6E-409C-BE32-E72D297353CC}">
              <c16:uniqueId val="{00000009-F0A9-4626-9ACF-FA2721E23C63}"/>
            </c:ext>
          </c:extLst>
        </c:ser>
        <c:dLbls>
          <c:showLegendKey val="0"/>
          <c:showVal val="0"/>
          <c:showCatName val="0"/>
          <c:showSerName val="0"/>
          <c:showPercent val="0"/>
          <c:showBubbleSize val="0"/>
        </c:dLbls>
        <c:gapWidth val="175"/>
        <c:axId val="1007832472"/>
        <c:axId val="908236984"/>
      </c:barChart>
      <c:valAx>
        <c:axId val="908236984"/>
        <c:scaling>
          <c:orientation val="minMax"/>
        </c:scaling>
        <c:delete val="1"/>
        <c:axPos val="b"/>
        <c:numFmt formatCode="0.00%" sourceLinked="1"/>
        <c:majorTickMark val="out"/>
        <c:minorTickMark val="none"/>
        <c:tickLblPos val="none"/>
        <c:crossAx val="1007832472"/>
        <c:crosses val="autoZero"/>
        <c:crossBetween val="between"/>
      </c:valAx>
      <c:catAx>
        <c:axId val="1007832472"/>
        <c:scaling>
          <c:orientation val="minMax"/>
        </c:scaling>
        <c:delete val="0"/>
        <c:axPos val="l"/>
        <c:numFmt formatCode="General" sourceLinked="0"/>
        <c:majorTickMark val="out"/>
        <c:minorTickMark val="none"/>
        <c:tickLblPos val="nextTo"/>
        <c:spPr>
          <a:ln>
            <a:noFill/>
          </a:ln>
        </c:spPr>
        <c:txPr>
          <a:bodyPr/>
          <a:lstStyle/>
          <a:p>
            <a:pPr>
              <a:defRPr sz="2000"/>
            </a:pPr>
            <a:endParaRPr lang="en-US"/>
          </a:p>
        </c:txPr>
        <c:crossAx val="908236984"/>
        <c:crosses val="autoZero"/>
        <c:auto val="1"/>
        <c:lblAlgn val="ctr"/>
        <c:lblOffset val="100"/>
        <c:noMultiLvlLbl val="0"/>
      </c:catAx>
      <c:spPr>
        <a:noFill/>
        <a:ln w="25379">
          <a:noFill/>
        </a:ln>
      </c:spPr>
    </c:plotArea>
    <c:legend>
      <c:legendPos val="r"/>
      <c:layout>
        <c:manualLayout>
          <c:xMode val="edge"/>
          <c:yMode val="edge"/>
          <c:x val="0.705968066491689"/>
          <c:y val="0.593583074842917"/>
          <c:w val="0.173502077865268"/>
          <c:h val="0.178905193668973"/>
        </c:manualLayout>
      </c:layout>
      <c:overlay val="0"/>
    </c:legend>
    <c:plotVisOnly val="1"/>
    <c:dispBlanksAs val="zero"/>
    <c:showDLblsOverMax val="0"/>
  </c:chart>
  <c:spPr>
    <a:noFill/>
    <a:ln>
      <a:noFill/>
    </a:ln>
  </c:spPr>
  <c:txPr>
    <a:bodyPr/>
    <a:lstStyle/>
    <a:p>
      <a:pPr>
        <a:defRPr sz="1800" b="1" i="0" u="none" strike="noStrike" baseline="0">
          <a:solidFill>
            <a:schemeClr val="tx1"/>
          </a:solidFill>
          <a:latin typeface="Calibri" panose="020F0502020204030204" pitchFamily="34" charset="0"/>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550847457627"/>
          <c:y val="0.0443673557375933"/>
          <c:w val="0.476129943502825"/>
          <c:h val="0.821393762183236"/>
        </c:manualLayout>
      </c:layout>
      <c:pieChart>
        <c:varyColors val="1"/>
        <c:ser>
          <c:idx val="0"/>
          <c:order val="0"/>
          <c:tx>
            <c:strRef>
              <c:f>Sheet1!$B$1</c:f>
              <c:strCache>
                <c:ptCount val="1"/>
                <c:pt idx="0">
                  <c:v>Number of Products</c:v>
                </c:pt>
              </c:strCache>
            </c:strRef>
          </c:tx>
          <c:dPt>
            <c:idx val="0"/>
            <c:bubble3D val="0"/>
            <c:spPr>
              <a:solidFill>
                <a:srgbClr val="FF0000"/>
              </a:solidFill>
            </c:spPr>
          </c:dPt>
          <c:dPt>
            <c:idx val="1"/>
            <c:bubble3D val="0"/>
            <c:spPr>
              <a:solidFill>
                <a:srgbClr val="0000E1"/>
              </a:solidFill>
            </c:spPr>
          </c:dPt>
          <c:dPt>
            <c:idx val="2"/>
            <c:bubble3D val="0"/>
            <c:spPr>
              <a:solidFill>
                <a:srgbClr val="00CCFF"/>
              </a:solidFill>
            </c:spPr>
          </c:dPt>
          <c:dPt>
            <c:idx val="3"/>
            <c:bubble3D val="0"/>
            <c:spPr>
              <a:solidFill>
                <a:srgbClr val="FF9900"/>
              </a:solidFill>
            </c:spPr>
          </c:dPt>
          <c:dPt>
            <c:idx val="4"/>
            <c:bubble3D val="0"/>
            <c:spPr>
              <a:solidFill>
                <a:srgbClr val="FFFF00"/>
              </a:solidFill>
            </c:spPr>
          </c:dPt>
          <c:dPt>
            <c:idx val="5"/>
            <c:bubble3D val="0"/>
            <c:spPr>
              <a:solidFill>
                <a:srgbClr val="800080"/>
              </a:solidFill>
            </c:spPr>
          </c:dPt>
          <c:dPt>
            <c:idx val="6"/>
            <c:bubble3D val="0"/>
            <c:spPr>
              <a:solidFill>
                <a:srgbClr val="339966"/>
              </a:solidFill>
            </c:spPr>
          </c:dPt>
          <c:dPt>
            <c:idx val="7"/>
            <c:bubble3D val="0"/>
            <c:spPr>
              <a:solidFill>
                <a:schemeClr val="tx1"/>
              </a:solidFill>
            </c:spPr>
          </c:dPt>
          <c:dLbls>
            <c:dLbl>
              <c:idx val="1"/>
              <c:spPr/>
              <c:txPr>
                <a:bodyPr/>
                <a:lstStyle/>
                <a:p>
                  <a:pPr>
                    <a:defRPr sz="1800" b="1">
                      <a:solidFill>
                        <a:schemeClr val="bg1"/>
                      </a:solidFill>
                      <a:latin typeface="+mj-lt"/>
                      <a:cs typeface="Times New Roman" panose="02020603050405020304" pitchFamily="18" charset="0"/>
                    </a:defRPr>
                  </a:pPr>
                  <a:endParaRPr lang="en-US"/>
                </a:p>
              </c:txPr>
              <c:dLblPos val="bestFit"/>
              <c:showLegendKey val="0"/>
              <c:showVal val="0"/>
              <c:showCatName val="1"/>
              <c:showSerName val="0"/>
              <c:showPercent val="0"/>
              <c:showBubbleSize val="0"/>
            </c:dLbl>
            <c:dLbl>
              <c:idx val="2"/>
              <c:layout>
                <c:manualLayout>
                  <c:x val="0.0116711152631345"/>
                  <c:y val="-0.0140266778612328"/>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0.0463837359313137"/>
                  <c:y val="-0.0246652976014886"/>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5"/>
              <c:layout>
                <c:manualLayout>
                  <c:x val="0.140176386849949"/>
                  <c:y val="0.0135571490163153"/>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6"/>
              <c:layout>
                <c:manualLayout>
                  <c:x val="-0.0121522309711286"/>
                  <c:y val="0.0427458455301156"/>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7"/>
              <c:layout>
                <c:manualLayout>
                  <c:x val="-0.0651155522932515"/>
                  <c:y val="0.0757412618091327"/>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b="1">
                    <a:latin typeface="+mj-lt"/>
                    <a:cs typeface="Times New Roman" panose="02020603050405020304" pitchFamily="18" charset="0"/>
                  </a:defRPr>
                </a:pPr>
                <a:endParaRPr lang="en-US"/>
              </a:p>
            </c:txPr>
            <c:dLblPos val="bestFit"/>
            <c:showLegendKey val="0"/>
            <c:showVal val="0"/>
            <c:showCatName val="1"/>
            <c:showSerName val="0"/>
            <c:showPercent val="0"/>
            <c:showBubbleSize val="0"/>
            <c:showLeaderLines val="1"/>
            <c:extLst>
              <c:ext xmlns:c15="http://schemas.microsoft.com/office/drawing/2012/chart" uri="{CE6537A1-D6FC-4f65-9D91-7224C49458BB}">
                <c15:layout/>
              </c:ext>
            </c:extLst>
          </c:dLbls>
          <c:cat>
            <c:strRef>
              <c:f>Sheet1!$A$2:$A$9</c:f>
              <c:strCache>
                <c:ptCount val="8"/>
                <c:pt idx="0">
                  <c:v>Paints/coatings (57.5%)</c:v>
                </c:pt>
                <c:pt idx="1">
                  <c:v>Other* (19.6%)</c:v>
                </c:pt>
                <c:pt idx="2">
                  <c:v>Insulation (6.3%)</c:v>
                </c:pt>
                <c:pt idx="3">
                  <c:v>Coatings additives (4.7%)</c:v>
                </c:pt>
                <c:pt idx="4">
                  <c:v>Cement (4.7%)</c:v>
                </c:pt>
                <c:pt idx="5">
                  <c:v>Patching compounds (2.5%)</c:v>
                </c:pt>
                <c:pt idx="6">
                  <c:v>Roofing (2.5%)</c:v>
                </c:pt>
                <c:pt idx="7">
                  <c:v>Lubricants (2.3%)</c:v>
                </c:pt>
              </c:strCache>
            </c:strRef>
          </c:cat>
          <c:val>
            <c:numRef>
              <c:f>Sheet1!$B$2:$B$9</c:f>
              <c:numCache>
                <c:formatCode>General</c:formatCode>
                <c:ptCount val="8"/>
                <c:pt idx="0">
                  <c:v>320.0</c:v>
                </c:pt>
                <c:pt idx="1">
                  <c:v>109.0</c:v>
                </c:pt>
                <c:pt idx="2">
                  <c:v>35.0</c:v>
                </c:pt>
                <c:pt idx="3">
                  <c:v>26.0</c:v>
                </c:pt>
                <c:pt idx="4">
                  <c:v>26.0</c:v>
                </c:pt>
                <c:pt idx="5">
                  <c:v>14.0</c:v>
                </c:pt>
                <c:pt idx="6">
                  <c:v>14.0</c:v>
                </c:pt>
                <c:pt idx="7">
                  <c:v>13.0</c:v>
                </c:pt>
              </c:numCache>
            </c:numRef>
          </c:val>
        </c:ser>
        <c:dLbls>
          <c:showLegendKey val="0"/>
          <c:showVal val="0"/>
          <c:showCatName val="1"/>
          <c:showSerName val="0"/>
          <c:showPercent val="1"/>
          <c:showBubbleSize val="0"/>
          <c:showLeaderLines val="1"/>
        </c:dLbls>
        <c:firstSliceAng val="153"/>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41F5640C-044B-304B-88C5-65B3F617B4A2}">
      <dgm:prSet phldrT="[Text]" phldr="1"/>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9009183B-CE8D-4994-BB5C-F3108EFD5DDE}">
      <dgm:prSet phldrT="[Text]"/>
      <dgm:spPr/>
      <dgm:t>
        <a:bodyPr/>
        <a:lstStyle/>
        <a:p>
          <a:endParaRPr lang="en-US" dirty="0"/>
        </a:p>
      </dgm:t>
    </dgm:pt>
    <dgm:pt modelId="{2F23E5E0-D3E8-4AB6-96EE-E91B02358725}" type="parTrans" cxnId="{AA7DB86E-1033-4E51-B64F-FF4253479D3F}">
      <dgm:prSet/>
      <dgm:spPr/>
      <dgm:t>
        <a:bodyPr/>
        <a:lstStyle/>
        <a:p>
          <a:endParaRPr lang="en-US"/>
        </a:p>
      </dgm:t>
    </dgm:pt>
    <dgm:pt modelId="{79FCE31A-94BB-497B-B4FA-B51384C7E925}" type="sibTrans" cxnId="{AA7DB86E-1033-4E51-B64F-FF4253479D3F}">
      <dgm:prSet/>
      <dgm:spPr/>
      <dgm:t>
        <a:bodyPr/>
        <a:lstStyle/>
        <a:p>
          <a:endParaRPr lang="en-US"/>
        </a:p>
      </dgm:t>
    </dgm:pt>
    <dgm:pt modelId="{3BD583CE-732F-44E5-8D31-CBBCA147B71D}">
      <dgm:prSet phldrT="[Text]"/>
      <dgm:spPr/>
      <dgm:t>
        <a:bodyPr/>
        <a:lstStyle/>
        <a:p>
          <a:endParaRPr lang="en-US" dirty="0"/>
        </a:p>
      </dgm:t>
    </dgm:pt>
    <dgm:pt modelId="{3417EF6C-322B-44E4-9280-2E6B786E9B62}" type="parTrans" cxnId="{C94DEC5F-B19B-4120-98A1-5CE49B425D41}">
      <dgm:prSet/>
      <dgm:spPr/>
      <dgm:t>
        <a:bodyPr/>
        <a:lstStyle/>
        <a:p>
          <a:endParaRPr lang="en-US"/>
        </a:p>
      </dgm:t>
    </dgm:pt>
    <dgm:pt modelId="{1D2E882E-30F7-42ED-A4B7-6AD2C102356A}" type="sibTrans" cxnId="{C94DEC5F-B19B-4120-98A1-5CE49B425D41}">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4">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89B1A44-DE28-FC4F-B476-7ED2D873ECE1}" type="pres">
      <dgm:prSet presAssocID="{41F5640C-044B-304B-88C5-65B3F617B4A2}" presName="parTxOnly" presStyleLbl="node1" presStyleIdx="1" presStyleCnt="4">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3C3F2394-3DB8-4A97-9BED-ABC82A34F564}" type="pres">
      <dgm:prSet presAssocID="{3BD583CE-732F-44E5-8D31-CBBCA147B71D}" presName="parTxOnly" presStyleLbl="node1" presStyleIdx="2" presStyleCnt="4">
        <dgm:presLayoutVars>
          <dgm:chMax val="0"/>
          <dgm:chPref val="0"/>
          <dgm:bulletEnabled val="1"/>
        </dgm:presLayoutVars>
      </dgm:prSet>
      <dgm:spPr/>
      <dgm:t>
        <a:bodyPr/>
        <a:lstStyle/>
        <a:p>
          <a:endParaRPr lang="en-US"/>
        </a:p>
      </dgm:t>
    </dgm:pt>
    <dgm:pt modelId="{A2CF848D-9D47-49C4-8176-12C119A4474D}" type="pres">
      <dgm:prSet presAssocID="{1D2E882E-30F7-42ED-A4B7-6AD2C102356A}" presName="parTxOnlySpace" presStyleCnt="0"/>
      <dgm:spPr/>
    </dgm:pt>
    <dgm:pt modelId="{0D5E9007-0B9A-475A-9A36-255FA428BBD3}" type="pres">
      <dgm:prSet presAssocID="{9009183B-CE8D-4994-BB5C-F3108EFD5DDE}" presName="parTxOnly" presStyleLbl="node1" presStyleIdx="3" presStyleCnt="4">
        <dgm:presLayoutVars>
          <dgm:chMax val="0"/>
          <dgm:chPref val="0"/>
          <dgm:bulletEnabled val="1"/>
        </dgm:presLayoutVars>
      </dgm:prSet>
      <dgm:spPr/>
      <dgm:t>
        <a:bodyPr/>
        <a:lstStyle/>
        <a:p>
          <a:endParaRPr lang="en-US"/>
        </a:p>
      </dgm:t>
    </dgm:pt>
  </dgm:ptLst>
  <dgm:cxnLst>
    <dgm:cxn modelId="{AA7DB86E-1033-4E51-B64F-FF4253479D3F}" srcId="{F2DCFE97-779F-6A41-8ED2-1BDB099A5133}" destId="{9009183B-CE8D-4994-BB5C-F3108EFD5DDE}" srcOrd="3" destOrd="0" parTransId="{2F23E5E0-D3E8-4AB6-96EE-E91B02358725}" sibTransId="{79FCE31A-94BB-497B-B4FA-B51384C7E925}"/>
    <dgm:cxn modelId="{C94DEC5F-B19B-4120-98A1-5CE49B425D41}" srcId="{F2DCFE97-779F-6A41-8ED2-1BDB099A5133}" destId="{3BD583CE-732F-44E5-8D31-CBBCA147B71D}" srcOrd="2" destOrd="0" parTransId="{3417EF6C-322B-44E4-9280-2E6B786E9B62}" sibTransId="{1D2E882E-30F7-42ED-A4B7-6AD2C102356A}"/>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1" destOrd="0" parTransId="{AAAFDE8F-F4BA-4B41-AF43-78AFBC2517E0}" sibTransId="{6740F4D3-9F68-144B-B0A6-08A76594D321}"/>
    <dgm:cxn modelId="{E89C0C67-1C65-49A4-996C-BE07114AFCDA}" type="presOf" srcId="{F2DCFE97-779F-6A41-8ED2-1BDB099A5133}" destId="{D4B2B11B-9AB9-3943-8623-F7164377ECDF}" srcOrd="0" destOrd="0" presId="urn:microsoft.com/office/officeart/2005/8/layout/chevron1"/>
    <dgm:cxn modelId="{7BA93F9C-6F9B-4BA7-8856-C2132A0EE6EA}" type="presOf" srcId="{8D09D677-6F1E-6F4A-BA27-6FD5E2E02265}" destId="{EE3D5146-2432-9849-BE18-F29AC372DC29}" srcOrd="0" destOrd="0" presId="urn:microsoft.com/office/officeart/2005/8/layout/chevron1"/>
    <dgm:cxn modelId="{B88522D6-8632-4E09-B5EC-E2E10620DFC7}" type="presOf" srcId="{41F5640C-044B-304B-88C5-65B3F617B4A2}" destId="{689B1A44-DE28-FC4F-B476-7ED2D873ECE1}" srcOrd="0" destOrd="0" presId="urn:microsoft.com/office/officeart/2005/8/layout/chevron1"/>
    <dgm:cxn modelId="{D28F0FE4-18AC-4E74-9AB3-5CEF7A867F39}" type="presOf" srcId="{9009183B-CE8D-4994-BB5C-F3108EFD5DDE}" destId="{0D5E9007-0B9A-475A-9A36-255FA428BBD3}" srcOrd="0" destOrd="0" presId="urn:microsoft.com/office/officeart/2005/8/layout/chevron1"/>
    <dgm:cxn modelId="{36B9EFFB-9BB3-4D18-8714-060D3056FC3F}" type="presOf" srcId="{3BD583CE-732F-44E5-8D31-CBBCA147B71D}" destId="{3C3F2394-3DB8-4A97-9BED-ABC82A34F564}" srcOrd="0" destOrd="0" presId="urn:microsoft.com/office/officeart/2005/8/layout/chevron1"/>
    <dgm:cxn modelId="{6DEAF4F8-5BF5-45A1-B60A-DE3BD5A72529}" type="presParOf" srcId="{D4B2B11B-9AB9-3943-8623-F7164377ECDF}" destId="{EE3D5146-2432-9849-BE18-F29AC372DC29}" srcOrd="0" destOrd="0" presId="urn:microsoft.com/office/officeart/2005/8/layout/chevron1"/>
    <dgm:cxn modelId="{143C639F-CA7B-4DAE-98A8-6FA669537A93}" type="presParOf" srcId="{D4B2B11B-9AB9-3943-8623-F7164377ECDF}" destId="{4FDF06F3-B835-BA48-8DD1-9793DF4E8419}" srcOrd="1" destOrd="0" presId="urn:microsoft.com/office/officeart/2005/8/layout/chevron1"/>
    <dgm:cxn modelId="{6F20F3D2-703A-449C-888C-0BB6FA78DC87}" type="presParOf" srcId="{D4B2B11B-9AB9-3943-8623-F7164377ECDF}" destId="{689B1A44-DE28-FC4F-B476-7ED2D873ECE1}" srcOrd="2" destOrd="0" presId="urn:microsoft.com/office/officeart/2005/8/layout/chevron1"/>
    <dgm:cxn modelId="{41A1D818-096E-481B-B215-D82B3030848A}" type="presParOf" srcId="{D4B2B11B-9AB9-3943-8623-F7164377ECDF}" destId="{5A4CE7BB-376E-8749-8E0C-EFEDC2F534EB}" srcOrd="3" destOrd="0" presId="urn:microsoft.com/office/officeart/2005/8/layout/chevron1"/>
    <dgm:cxn modelId="{4D3008BC-D95D-41AC-A82F-4BAA2F8FE50C}" type="presParOf" srcId="{D4B2B11B-9AB9-3943-8623-F7164377ECDF}" destId="{3C3F2394-3DB8-4A97-9BED-ABC82A34F564}" srcOrd="4" destOrd="0" presId="urn:microsoft.com/office/officeart/2005/8/layout/chevron1"/>
    <dgm:cxn modelId="{7BAED612-EC5D-4C81-9734-33B0F2319F2D}" type="presParOf" srcId="{D4B2B11B-9AB9-3943-8623-F7164377ECDF}" destId="{A2CF848D-9D47-49C4-8176-12C119A4474D}" srcOrd="5" destOrd="0" presId="urn:microsoft.com/office/officeart/2005/8/layout/chevron1"/>
    <dgm:cxn modelId="{EC44F836-A1B5-4346-A6A4-95584203F00A}" type="presParOf" srcId="{D4B2B11B-9AB9-3943-8623-F7164377ECDF}" destId="{0D5E9007-0B9A-475A-9A36-255FA428BBD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4000" b="1" dirty="0" smtClean="0"/>
            <a:t>1</a:t>
          </a:r>
          <a:endParaRPr lang="en-US" sz="4000" b="1"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4000" b="1" dirty="0" smtClean="0"/>
            <a:t>2</a:t>
          </a:r>
          <a:endParaRPr lang="en-US" sz="4000" b="1"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BF1679B2-186D-43E9-A53F-9423FC403343}">
      <dgm:prSet custT="1"/>
      <dgm:spPr>
        <a:solidFill>
          <a:schemeClr val="accent1"/>
        </a:solidFill>
      </dgm:spPr>
      <dgm:t>
        <a:bodyPr/>
        <a:lstStyle/>
        <a:p>
          <a:endParaRPr lang="en-US" sz="4000" dirty="0"/>
        </a:p>
      </dgm:t>
    </dgm:pt>
    <dgm:pt modelId="{5DC37133-B4BE-42E2-8B89-D848B8F3FE06}" type="parTrans" cxnId="{E24D9E06-3403-4131-B9F3-391AFE408E2E}">
      <dgm:prSet/>
      <dgm:spPr/>
      <dgm:t>
        <a:bodyPr/>
        <a:lstStyle/>
        <a:p>
          <a:endParaRPr lang="en-US"/>
        </a:p>
      </dgm:t>
    </dgm:pt>
    <dgm:pt modelId="{9FD7E1B7-4BE5-46E1-8D8E-AB95EE022FC0}" type="sibTrans" cxnId="{E24D9E06-3403-4131-B9F3-391AFE408E2E}">
      <dgm:prSet/>
      <dgm:spPr/>
      <dgm:t>
        <a:bodyPr/>
        <a:lstStyle/>
        <a:p>
          <a:endParaRPr lang="en-US"/>
        </a:p>
      </dgm:t>
    </dgm:pt>
    <dgm:pt modelId="{6544EB7D-6BD8-4B9A-9B3C-A15F16F7E9B4}">
      <dgm:prSet custT="1"/>
      <dgm:spPr>
        <a:solidFill>
          <a:schemeClr val="accent1"/>
        </a:solidFill>
      </dgm:spPr>
      <dgm:t>
        <a:bodyPr/>
        <a:lstStyle/>
        <a:p>
          <a:endParaRPr lang="en-US" sz="4000" dirty="0"/>
        </a:p>
      </dgm:t>
    </dgm:pt>
    <dgm:pt modelId="{AAA021B0-2493-44F6-997F-983EAEDE9D46}" type="parTrans" cxnId="{7A631A59-91B1-49D3-91AC-4ED5F14D86A9}">
      <dgm:prSet/>
      <dgm:spPr/>
      <dgm:t>
        <a:bodyPr/>
        <a:lstStyle/>
        <a:p>
          <a:endParaRPr lang="en-US"/>
        </a:p>
      </dgm:t>
    </dgm:pt>
    <dgm:pt modelId="{18422BDB-B2F3-4D50-B977-92194E7EA4F7}" type="sibTrans" cxnId="{7A631A59-91B1-49D3-91AC-4ED5F14D86A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4">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4">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7A737A0-ACBE-4D43-B5C4-1A0509C9E9B8}" type="pres">
      <dgm:prSet presAssocID="{6544EB7D-6BD8-4B9A-9B3C-A15F16F7E9B4}" presName="parTxOnly" presStyleLbl="node1" presStyleIdx="2" presStyleCnt="4">
        <dgm:presLayoutVars>
          <dgm:chMax val="0"/>
          <dgm:chPref val="0"/>
          <dgm:bulletEnabled val="1"/>
        </dgm:presLayoutVars>
      </dgm:prSet>
      <dgm:spPr/>
      <dgm:t>
        <a:bodyPr/>
        <a:lstStyle/>
        <a:p>
          <a:endParaRPr lang="en-US"/>
        </a:p>
      </dgm:t>
    </dgm:pt>
    <dgm:pt modelId="{B95611FF-FEF0-4330-8FA2-A962F87F2F4E}" type="pres">
      <dgm:prSet presAssocID="{18422BDB-B2F3-4D50-B977-92194E7EA4F7}" presName="parTxOnlySpace" presStyleCnt="0"/>
      <dgm:spPr/>
    </dgm:pt>
    <dgm:pt modelId="{2BFE7654-BFC1-4CA0-B0F5-0D681A79DA40}" type="pres">
      <dgm:prSet presAssocID="{BF1679B2-186D-43E9-A53F-9423FC403343}" presName="parTxOnly" presStyleLbl="node1" presStyleIdx="3" presStyleCnt="4">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7A631A59-91B1-49D3-91AC-4ED5F14D86A9}" srcId="{F2DCFE97-779F-6A41-8ED2-1BDB099A5133}" destId="{6544EB7D-6BD8-4B9A-9B3C-A15F16F7E9B4}" srcOrd="2" destOrd="0" parTransId="{AAA021B0-2493-44F6-997F-983EAEDE9D46}" sibTransId="{18422BDB-B2F3-4D50-B977-92194E7EA4F7}"/>
    <dgm:cxn modelId="{581B7218-8BF4-4091-9F73-3A4207BAB051}" type="presOf" srcId="{F2DCFE97-779F-6A41-8ED2-1BDB099A5133}" destId="{D4B2B11B-9AB9-3943-8623-F7164377ECDF}" srcOrd="0" destOrd="0" presId="urn:microsoft.com/office/officeart/2005/8/layout/chevron1"/>
    <dgm:cxn modelId="{B684AC88-91FB-4F32-9294-A1E9FDB13C1B}" type="presOf" srcId="{BF1679B2-186D-43E9-A53F-9423FC403343}" destId="{2BFE7654-BFC1-4CA0-B0F5-0D681A79DA40}" srcOrd="0" destOrd="0" presId="urn:microsoft.com/office/officeart/2005/8/layout/chevron1"/>
    <dgm:cxn modelId="{EA887488-5994-4F3E-B7FC-407B0B13DDFC}" type="presOf" srcId="{908455C2-7BB7-414C-8D73-39903170C41C}" destId="{6517F152-5318-0C46-BEEE-7DF3548E3D4D}" srcOrd="0" destOrd="0" presId="urn:microsoft.com/office/officeart/2005/8/layout/chevron1"/>
    <dgm:cxn modelId="{E24D9E06-3403-4131-B9F3-391AFE408E2E}" srcId="{F2DCFE97-779F-6A41-8ED2-1BDB099A5133}" destId="{BF1679B2-186D-43E9-A53F-9423FC403343}" srcOrd="3" destOrd="0" parTransId="{5DC37133-B4BE-42E2-8B89-D848B8F3FE06}" sibTransId="{9FD7E1B7-4BE5-46E1-8D8E-AB95EE022FC0}"/>
    <dgm:cxn modelId="{DE899491-E217-8644-9514-AC839A9F49EB}" srcId="{F2DCFE97-779F-6A41-8ED2-1BDB099A5133}" destId="{908455C2-7BB7-414C-8D73-39903170C41C}" srcOrd="1" destOrd="0" parTransId="{05E11BC1-2C90-3A4E-A67C-BFB14EE3FDAA}" sibTransId="{33EC2021-7C90-384C-9411-2CA7FB856E81}"/>
    <dgm:cxn modelId="{9F45B89D-D899-4BA2-974F-895742BF9FCE}" type="presOf" srcId="{6544EB7D-6BD8-4B9A-9B3C-A15F16F7E9B4}" destId="{67A737A0-ACBE-4D43-B5C4-1A0509C9E9B8}" srcOrd="0" destOrd="0" presId="urn:microsoft.com/office/officeart/2005/8/layout/chevron1"/>
    <dgm:cxn modelId="{03B3D3C9-9AEC-4EAD-BD89-D69738312A0A}" type="presOf" srcId="{8D09D677-6F1E-6F4A-BA27-6FD5E2E02265}" destId="{EE3D5146-2432-9849-BE18-F29AC372DC29}" srcOrd="0" destOrd="0" presId="urn:microsoft.com/office/officeart/2005/8/layout/chevron1"/>
    <dgm:cxn modelId="{235065A2-717F-421D-8ADE-D1D9B48378AA}" type="presParOf" srcId="{D4B2B11B-9AB9-3943-8623-F7164377ECDF}" destId="{EE3D5146-2432-9849-BE18-F29AC372DC29}" srcOrd="0" destOrd="0" presId="urn:microsoft.com/office/officeart/2005/8/layout/chevron1"/>
    <dgm:cxn modelId="{CAFCB8C5-B610-416F-B70C-8D2048887835}" type="presParOf" srcId="{D4B2B11B-9AB9-3943-8623-F7164377ECDF}" destId="{4FDF06F3-B835-BA48-8DD1-9793DF4E8419}" srcOrd="1" destOrd="0" presId="urn:microsoft.com/office/officeart/2005/8/layout/chevron1"/>
    <dgm:cxn modelId="{60C2DB2C-0CB0-4FF5-995C-6D14A5F49168}" type="presParOf" srcId="{D4B2B11B-9AB9-3943-8623-F7164377ECDF}" destId="{6517F152-5318-0C46-BEEE-7DF3548E3D4D}" srcOrd="2" destOrd="0" presId="urn:microsoft.com/office/officeart/2005/8/layout/chevron1"/>
    <dgm:cxn modelId="{D3224C67-8465-493E-A986-4D9628D3D87B}" type="presParOf" srcId="{D4B2B11B-9AB9-3943-8623-F7164377ECDF}" destId="{6070F80A-D0CB-B94A-B114-5392FC886E39}" srcOrd="3" destOrd="0" presId="urn:microsoft.com/office/officeart/2005/8/layout/chevron1"/>
    <dgm:cxn modelId="{20F48F1C-DE06-49E7-AAC5-0F3DC6498625}" type="presParOf" srcId="{D4B2B11B-9AB9-3943-8623-F7164377ECDF}" destId="{67A737A0-ACBE-4D43-B5C4-1A0509C9E9B8}" srcOrd="4" destOrd="0" presId="urn:microsoft.com/office/officeart/2005/8/layout/chevron1"/>
    <dgm:cxn modelId="{DA6BE818-D1C1-4C23-B1ED-2FCDDBEE91E1}" type="presParOf" srcId="{D4B2B11B-9AB9-3943-8623-F7164377ECDF}" destId="{B95611FF-FEF0-4330-8FA2-A962F87F2F4E}" srcOrd="5" destOrd="0" presId="urn:microsoft.com/office/officeart/2005/8/layout/chevron1"/>
    <dgm:cxn modelId="{B8E43423-8C87-45DD-AEFC-97946241DAA1}" type="presParOf" srcId="{D4B2B11B-9AB9-3943-8623-F7164377ECDF}" destId="{2BFE7654-BFC1-4CA0-B0F5-0D681A79DA4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4000" b="1" dirty="0" smtClean="0"/>
            <a:t>1</a:t>
          </a:r>
          <a:endParaRPr lang="en-US" sz="4000" b="1"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4000" b="1" dirty="0" smtClean="0"/>
            <a:t>2</a:t>
          </a:r>
          <a:endParaRPr lang="en-US" sz="4000" b="1"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978A7C5D-9CC5-0943-AD00-725BE5595DBF}">
      <dgm:prSet custT="1"/>
      <dgm:spPr>
        <a:solidFill>
          <a:srgbClr val="FF0000"/>
        </a:solidFill>
      </dgm:spPr>
      <dgm:t>
        <a:bodyPr/>
        <a:lstStyle/>
        <a:p>
          <a:r>
            <a:rPr lang="en-US" sz="4000" dirty="0" smtClean="0"/>
            <a:t>3</a:t>
          </a:r>
          <a:endParaRPr lang="en-US" sz="4000" dirty="0"/>
        </a:p>
      </dgm:t>
    </dgm:pt>
    <dgm:pt modelId="{33E623D1-D2ED-C14E-9778-10C08C344C7C}" type="parTrans" cxnId="{EB7D383C-48C2-7A43-B478-D0400730BE12}">
      <dgm:prSet/>
      <dgm:spPr/>
      <dgm:t>
        <a:bodyPr/>
        <a:lstStyle/>
        <a:p>
          <a:endParaRPr lang="en-US"/>
        </a:p>
      </dgm:t>
    </dgm:pt>
    <dgm:pt modelId="{E09062AE-D543-1243-ADDE-1DAC8BCBC5D2}" type="sibTrans" cxnId="{EB7D383C-48C2-7A43-B478-D0400730BE12}">
      <dgm:prSet/>
      <dgm:spPr/>
      <dgm:t>
        <a:bodyPr/>
        <a:lstStyle/>
        <a:p>
          <a:endParaRPr lang="en-US"/>
        </a:p>
      </dgm:t>
    </dgm:pt>
    <dgm:pt modelId="{6544EB7D-6BD8-4B9A-9B3C-A15F16F7E9B4}">
      <dgm:prSet custT="1"/>
      <dgm:spPr>
        <a:solidFill>
          <a:schemeClr val="accent1"/>
        </a:solidFill>
      </dgm:spPr>
      <dgm:t>
        <a:bodyPr/>
        <a:lstStyle/>
        <a:p>
          <a:endParaRPr lang="en-US" sz="4000" dirty="0"/>
        </a:p>
      </dgm:t>
    </dgm:pt>
    <dgm:pt modelId="{AAA021B0-2493-44F6-997F-983EAEDE9D46}" type="parTrans" cxnId="{7A631A59-91B1-49D3-91AC-4ED5F14D86A9}">
      <dgm:prSet/>
      <dgm:spPr/>
      <dgm:t>
        <a:bodyPr/>
        <a:lstStyle/>
        <a:p>
          <a:endParaRPr lang="en-US"/>
        </a:p>
      </dgm:t>
    </dgm:pt>
    <dgm:pt modelId="{18422BDB-B2F3-4D50-B977-92194E7EA4F7}" type="sibTrans" cxnId="{7A631A59-91B1-49D3-91AC-4ED5F14D86A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4">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4">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722CB675-C05F-464E-94EB-ADC0408022D9}" type="pres">
      <dgm:prSet presAssocID="{978A7C5D-9CC5-0943-AD00-725BE5595DBF}" presName="parTxOnly" presStyleLbl="node1" presStyleIdx="2" presStyleCnt="4">
        <dgm:presLayoutVars>
          <dgm:chMax val="0"/>
          <dgm:chPref val="0"/>
          <dgm:bulletEnabled val="1"/>
        </dgm:presLayoutVars>
      </dgm:prSet>
      <dgm:spPr/>
      <dgm:t>
        <a:bodyPr/>
        <a:lstStyle/>
        <a:p>
          <a:endParaRPr lang="en-US"/>
        </a:p>
      </dgm:t>
    </dgm:pt>
    <dgm:pt modelId="{95B180F2-8C16-4FDC-977A-CD1F8EBDD885}" type="pres">
      <dgm:prSet presAssocID="{E09062AE-D543-1243-ADDE-1DAC8BCBC5D2}" presName="parTxOnlySpace" presStyleCnt="0"/>
      <dgm:spPr/>
    </dgm:pt>
    <dgm:pt modelId="{67A737A0-ACBE-4D43-B5C4-1A0509C9E9B8}" type="pres">
      <dgm:prSet presAssocID="{6544EB7D-6BD8-4B9A-9B3C-A15F16F7E9B4}" presName="parTxOnly" presStyleLbl="node1" presStyleIdx="3" presStyleCnt="4">
        <dgm:presLayoutVars>
          <dgm:chMax val="0"/>
          <dgm:chPref val="0"/>
          <dgm:bulletEnabled val="1"/>
        </dgm:presLayoutVars>
      </dgm:prSet>
      <dgm:spPr/>
      <dgm:t>
        <a:bodyPr/>
        <a:lstStyle/>
        <a:p>
          <a:endParaRPr lang="en-US"/>
        </a:p>
      </dgm:t>
    </dgm:pt>
  </dgm:ptLst>
  <dgm:cxnLst>
    <dgm:cxn modelId="{7A631A59-91B1-49D3-91AC-4ED5F14D86A9}" srcId="{F2DCFE97-779F-6A41-8ED2-1BDB099A5133}" destId="{6544EB7D-6BD8-4B9A-9B3C-A15F16F7E9B4}" srcOrd="3" destOrd="0" parTransId="{AAA021B0-2493-44F6-997F-983EAEDE9D46}" sibTransId="{18422BDB-B2F3-4D50-B977-92194E7EA4F7}"/>
    <dgm:cxn modelId="{EB7D383C-48C2-7A43-B478-D0400730BE12}" srcId="{F2DCFE97-779F-6A41-8ED2-1BDB099A5133}" destId="{978A7C5D-9CC5-0943-AD00-725BE5595DBF}" srcOrd="2" destOrd="0" parTransId="{33E623D1-D2ED-C14E-9778-10C08C344C7C}" sibTransId="{E09062AE-D543-1243-ADDE-1DAC8BCBC5D2}"/>
    <dgm:cxn modelId="{1786DABD-F1D4-4DFD-9F43-6740EE5E868A}" type="presOf" srcId="{6544EB7D-6BD8-4B9A-9B3C-A15F16F7E9B4}" destId="{67A737A0-ACBE-4D43-B5C4-1A0509C9E9B8}" srcOrd="0" destOrd="0" presId="urn:microsoft.com/office/officeart/2005/8/layout/chevron1"/>
    <dgm:cxn modelId="{F95668F3-05B9-4CF2-87F5-FE15BCF62DFE}" type="presOf" srcId="{8D09D677-6F1E-6F4A-BA27-6FD5E2E02265}" destId="{EE3D5146-2432-9849-BE18-F29AC372DC29}" srcOrd="0" destOrd="0" presId="urn:microsoft.com/office/officeart/2005/8/layout/chevron1"/>
    <dgm:cxn modelId="{2AD0B9E8-CF04-4200-9289-9240D6CD6D30}" type="presOf" srcId="{978A7C5D-9CC5-0943-AD00-725BE5595DBF}" destId="{722CB675-C05F-464E-94EB-ADC0408022D9}"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5703080F-097E-E247-A73C-DDF9689670DD}" srcId="{F2DCFE97-779F-6A41-8ED2-1BDB099A5133}" destId="{8D09D677-6F1E-6F4A-BA27-6FD5E2E02265}" srcOrd="0" destOrd="0" parTransId="{0F4531C1-4CF9-0A43-8A90-10837FD3A809}" sibTransId="{8C060338-14AA-D34B-9D85-3AE10EECA1C5}"/>
    <dgm:cxn modelId="{7451B53F-6C57-4F64-B043-8A91EECAF00E}" type="presOf" srcId="{F2DCFE97-779F-6A41-8ED2-1BDB099A5133}" destId="{D4B2B11B-9AB9-3943-8623-F7164377ECDF}" srcOrd="0" destOrd="0" presId="urn:microsoft.com/office/officeart/2005/8/layout/chevron1"/>
    <dgm:cxn modelId="{CB52E464-CE64-4F2E-B22D-D721F11702F9}" type="presOf" srcId="{908455C2-7BB7-414C-8D73-39903170C41C}" destId="{6517F152-5318-0C46-BEEE-7DF3548E3D4D}" srcOrd="0" destOrd="0" presId="urn:microsoft.com/office/officeart/2005/8/layout/chevron1"/>
    <dgm:cxn modelId="{4933E894-7021-4797-A422-9EB43F974D68}" type="presParOf" srcId="{D4B2B11B-9AB9-3943-8623-F7164377ECDF}" destId="{EE3D5146-2432-9849-BE18-F29AC372DC29}" srcOrd="0" destOrd="0" presId="urn:microsoft.com/office/officeart/2005/8/layout/chevron1"/>
    <dgm:cxn modelId="{AF538C26-7974-480A-B8B1-A8634FABCB26}" type="presParOf" srcId="{D4B2B11B-9AB9-3943-8623-F7164377ECDF}" destId="{4FDF06F3-B835-BA48-8DD1-9793DF4E8419}" srcOrd="1" destOrd="0" presId="urn:microsoft.com/office/officeart/2005/8/layout/chevron1"/>
    <dgm:cxn modelId="{EF9D4235-F06C-4DA9-B79A-422C4B7A3798}" type="presParOf" srcId="{D4B2B11B-9AB9-3943-8623-F7164377ECDF}" destId="{6517F152-5318-0C46-BEEE-7DF3548E3D4D}" srcOrd="2" destOrd="0" presId="urn:microsoft.com/office/officeart/2005/8/layout/chevron1"/>
    <dgm:cxn modelId="{B95C35F0-C40E-4172-95BC-062E50818323}" type="presParOf" srcId="{D4B2B11B-9AB9-3943-8623-F7164377ECDF}" destId="{6070F80A-D0CB-B94A-B114-5392FC886E39}" srcOrd="3" destOrd="0" presId="urn:microsoft.com/office/officeart/2005/8/layout/chevron1"/>
    <dgm:cxn modelId="{E21132FB-FC74-43B9-AC3D-CE9847F224D6}" type="presParOf" srcId="{D4B2B11B-9AB9-3943-8623-F7164377ECDF}" destId="{722CB675-C05F-464E-94EB-ADC0408022D9}" srcOrd="4" destOrd="0" presId="urn:microsoft.com/office/officeart/2005/8/layout/chevron1"/>
    <dgm:cxn modelId="{63DD3B6C-E7ED-4278-A9D0-A474EBE75264}" type="presParOf" srcId="{D4B2B11B-9AB9-3943-8623-F7164377ECDF}" destId="{95B180F2-8C16-4FDC-977A-CD1F8EBDD885}" srcOrd="5" destOrd="0" presId="urn:microsoft.com/office/officeart/2005/8/layout/chevron1"/>
    <dgm:cxn modelId="{C6C6896E-AB23-4BD5-891E-0F7606B92ECB}" type="presParOf" srcId="{D4B2B11B-9AB9-3943-8623-F7164377ECDF}" destId="{67A737A0-ACBE-4D43-B5C4-1A0509C9E9B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4000" b="1" dirty="0" smtClean="0"/>
            <a:t>1</a:t>
          </a:r>
          <a:endParaRPr lang="en-US" sz="4000" b="1"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4000" b="1" dirty="0" smtClean="0"/>
            <a:t>2</a:t>
          </a:r>
          <a:endParaRPr lang="en-US" sz="4000" b="1"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978A7C5D-9CC5-0943-AD00-725BE5595DBF}">
      <dgm:prSet custT="1"/>
      <dgm:spPr>
        <a:solidFill>
          <a:srgbClr val="FF0000"/>
        </a:solidFill>
      </dgm:spPr>
      <dgm:t>
        <a:bodyPr/>
        <a:lstStyle/>
        <a:p>
          <a:r>
            <a:rPr lang="en-US" sz="4000" b="1" dirty="0" smtClean="0"/>
            <a:t>3</a:t>
          </a:r>
          <a:endParaRPr lang="en-US" sz="4000" b="1" dirty="0"/>
        </a:p>
      </dgm:t>
    </dgm:pt>
    <dgm:pt modelId="{33E623D1-D2ED-C14E-9778-10C08C344C7C}" type="parTrans" cxnId="{EB7D383C-48C2-7A43-B478-D0400730BE12}">
      <dgm:prSet/>
      <dgm:spPr/>
      <dgm:t>
        <a:bodyPr/>
        <a:lstStyle/>
        <a:p>
          <a:endParaRPr lang="en-US"/>
        </a:p>
      </dgm:t>
    </dgm:pt>
    <dgm:pt modelId="{E09062AE-D543-1243-ADDE-1DAC8BCBC5D2}" type="sibTrans" cxnId="{EB7D383C-48C2-7A43-B478-D0400730BE12}">
      <dgm:prSet/>
      <dgm:spPr/>
      <dgm:t>
        <a:bodyPr/>
        <a:lstStyle/>
        <a:p>
          <a:endParaRPr lang="en-US"/>
        </a:p>
      </dgm:t>
    </dgm:pt>
    <dgm:pt modelId="{BF1679B2-186D-43E9-A53F-9423FC403343}">
      <dgm:prSet custT="1"/>
      <dgm:spPr>
        <a:solidFill>
          <a:srgbClr val="FF0000"/>
        </a:solidFill>
      </dgm:spPr>
      <dgm:t>
        <a:bodyPr/>
        <a:lstStyle/>
        <a:p>
          <a:r>
            <a:rPr lang="en-US" sz="4000" dirty="0" smtClean="0"/>
            <a:t>4</a:t>
          </a:r>
          <a:endParaRPr lang="en-US" sz="4000" dirty="0"/>
        </a:p>
      </dgm:t>
    </dgm:pt>
    <dgm:pt modelId="{5DC37133-B4BE-42E2-8B89-D848B8F3FE06}" type="parTrans" cxnId="{E24D9E06-3403-4131-B9F3-391AFE408E2E}">
      <dgm:prSet/>
      <dgm:spPr/>
      <dgm:t>
        <a:bodyPr/>
        <a:lstStyle/>
        <a:p>
          <a:endParaRPr lang="en-US"/>
        </a:p>
      </dgm:t>
    </dgm:pt>
    <dgm:pt modelId="{9FD7E1B7-4BE5-46E1-8D8E-AB95EE022FC0}" type="sibTrans" cxnId="{E24D9E06-3403-4131-B9F3-391AFE408E2E}">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4">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4">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722CB675-C05F-464E-94EB-ADC0408022D9}" type="pres">
      <dgm:prSet presAssocID="{978A7C5D-9CC5-0943-AD00-725BE5595DBF}" presName="parTxOnly" presStyleLbl="node1" presStyleIdx="2" presStyleCnt="4">
        <dgm:presLayoutVars>
          <dgm:chMax val="0"/>
          <dgm:chPref val="0"/>
          <dgm:bulletEnabled val="1"/>
        </dgm:presLayoutVars>
      </dgm:prSet>
      <dgm:spPr/>
      <dgm:t>
        <a:bodyPr/>
        <a:lstStyle/>
        <a:p>
          <a:endParaRPr lang="en-US"/>
        </a:p>
      </dgm:t>
    </dgm:pt>
    <dgm:pt modelId="{95B180F2-8C16-4FDC-977A-CD1F8EBDD885}" type="pres">
      <dgm:prSet presAssocID="{E09062AE-D543-1243-ADDE-1DAC8BCBC5D2}" presName="parTxOnlySpace" presStyleCnt="0"/>
      <dgm:spPr/>
    </dgm:pt>
    <dgm:pt modelId="{2BFE7654-BFC1-4CA0-B0F5-0D681A79DA40}" type="pres">
      <dgm:prSet presAssocID="{BF1679B2-186D-43E9-A53F-9423FC403343}" presName="parTxOnly" presStyleLbl="node1" presStyleIdx="3" presStyleCnt="4">
        <dgm:presLayoutVars>
          <dgm:chMax val="0"/>
          <dgm:chPref val="0"/>
          <dgm:bulletEnabled val="1"/>
        </dgm:presLayoutVars>
      </dgm:prSet>
      <dgm:spPr/>
      <dgm:t>
        <a:bodyPr/>
        <a:lstStyle/>
        <a:p>
          <a:endParaRPr lang="en-US"/>
        </a:p>
      </dgm:t>
    </dgm:pt>
  </dgm:ptLst>
  <dgm:cxnLst>
    <dgm:cxn modelId="{BAB2A21B-0CFC-41C4-8DF5-1354B02D1A85}" type="presOf" srcId="{BF1679B2-186D-43E9-A53F-9423FC403343}" destId="{2BFE7654-BFC1-4CA0-B0F5-0D681A79DA40}"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0E736BB1-6442-421B-B862-D96931679D44}" type="presOf" srcId="{978A7C5D-9CC5-0943-AD00-725BE5595DBF}" destId="{722CB675-C05F-464E-94EB-ADC0408022D9}" srcOrd="0" destOrd="0" presId="urn:microsoft.com/office/officeart/2005/8/layout/chevron1"/>
    <dgm:cxn modelId="{49C89F48-999C-4413-9BBC-35896F77609E}" type="presOf" srcId="{8D09D677-6F1E-6F4A-BA27-6FD5E2E02265}" destId="{EE3D5146-2432-9849-BE18-F29AC372DC29}" srcOrd="0" destOrd="0" presId="urn:microsoft.com/office/officeart/2005/8/layout/chevron1"/>
    <dgm:cxn modelId="{DFA06E65-EA01-4812-8F90-C156F230881C}" type="presOf" srcId="{F2DCFE97-779F-6A41-8ED2-1BDB099A5133}" destId="{D4B2B11B-9AB9-3943-8623-F7164377ECDF}" srcOrd="0" destOrd="0" presId="urn:microsoft.com/office/officeart/2005/8/layout/chevron1"/>
    <dgm:cxn modelId="{EB7D383C-48C2-7A43-B478-D0400730BE12}" srcId="{F2DCFE97-779F-6A41-8ED2-1BDB099A5133}" destId="{978A7C5D-9CC5-0943-AD00-725BE5595DBF}" srcOrd="2" destOrd="0" parTransId="{33E623D1-D2ED-C14E-9778-10C08C344C7C}" sibTransId="{E09062AE-D543-1243-ADDE-1DAC8BCBC5D2}"/>
    <dgm:cxn modelId="{E24D9E06-3403-4131-B9F3-391AFE408E2E}" srcId="{F2DCFE97-779F-6A41-8ED2-1BDB099A5133}" destId="{BF1679B2-186D-43E9-A53F-9423FC403343}" srcOrd="3" destOrd="0" parTransId="{5DC37133-B4BE-42E2-8B89-D848B8F3FE06}" sibTransId="{9FD7E1B7-4BE5-46E1-8D8E-AB95EE022FC0}"/>
    <dgm:cxn modelId="{6A34BF49-544A-404A-A12D-56B9358CD628}" type="presOf" srcId="{908455C2-7BB7-414C-8D73-39903170C41C}" destId="{6517F152-5318-0C46-BEEE-7DF3548E3D4D}"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8FB34ABC-3878-468C-A6E1-A1ABF689FC45}" type="presParOf" srcId="{D4B2B11B-9AB9-3943-8623-F7164377ECDF}" destId="{EE3D5146-2432-9849-BE18-F29AC372DC29}" srcOrd="0" destOrd="0" presId="urn:microsoft.com/office/officeart/2005/8/layout/chevron1"/>
    <dgm:cxn modelId="{675E74A8-43F7-4A6D-9A5E-02D6C4514186}" type="presParOf" srcId="{D4B2B11B-9AB9-3943-8623-F7164377ECDF}" destId="{4FDF06F3-B835-BA48-8DD1-9793DF4E8419}" srcOrd="1" destOrd="0" presId="urn:microsoft.com/office/officeart/2005/8/layout/chevron1"/>
    <dgm:cxn modelId="{66EADDF9-85C7-4C13-B3AD-CC9D2446D3C6}" type="presParOf" srcId="{D4B2B11B-9AB9-3943-8623-F7164377ECDF}" destId="{6517F152-5318-0C46-BEEE-7DF3548E3D4D}" srcOrd="2" destOrd="0" presId="urn:microsoft.com/office/officeart/2005/8/layout/chevron1"/>
    <dgm:cxn modelId="{0947605F-223F-4CA4-92EF-E794AFFAE3DF}" type="presParOf" srcId="{D4B2B11B-9AB9-3943-8623-F7164377ECDF}" destId="{6070F80A-D0CB-B94A-B114-5392FC886E39}" srcOrd="3" destOrd="0" presId="urn:microsoft.com/office/officeart/2005/8/layout/chevron1"/>
    <dgm:cxn modelId="{2D2E498A-AD70-4E0A-932A-BB7F38C7A09F}" type="presParOf" srcId="{D4B2B11B-9AB9-3943-8623-F7164377ECDF}" destId="{722CB675-C05F-464E-94EB-ADC0408022D9}" srcOrd="4" destOrd="0" presId="urn:microsoft.com/office/officeart/2005/8/layout/chevron1"/>
    <dgm:cxn modelId="{71D99449-26CD-418C-9867-F4E27A5FD873}" type="presParOf" srcId="{D4B2B11B-9AB9-3943-8623-F7164377ECDF}" destId="{95B180F2-8C16-4FDC-977A-CD1F8EBDD885}" srcOrd="5" destOrd="0" presId="urn:microsoft.com/office/officeart/2005/8/layout/chevron1"/>
    <dgm:cxn modelId="{F1A8DEB5-1A9C-4C28-B028-6CB4245664E0}" type="presParOf" srcId="{D4B2B11B-9AB9-3943-8623-F7164377ECDF}" destId="{2BFE7654-BFC1-4CA0-B0F5-0D681A79DA4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3274" y="1650829"/>
          <a:ext cx="1905854" cy="762341"/>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lang="en-US" sz="4500" kern="1200" dirty="0" smtClean="0"/>
            <a:t>1</a:t>
          </a:r>
          <a:endParaRPr lang="en-US" sz="4500" kern="1200" dirty="0"/>
        </a:p>
      </dsp:txBody>
      <dsp:txXfrm>
        <a:off x="384445" y="1650829"/>
        <a:ext cx="1143513" cy="762341"/>
      </dsp:txXfrm>
    </dsp:sp>
    <dsp:sp modelId="{689B1A44-DE28-FC4F-B476-7ED2D873ECE1}">
      <dsp:nvSpPr>
        <dsp:cNvPr id="0" name=""/>
        <dsp:cNvSpPr/>
      </dsp:nvSpPr>
      <dsp:spPr>
        <a:xfrm>
          <a:off x="1718543" y="1650829"/>
          <a:ext cx="1905854" cy="76234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endParaRPr lang="en-US" sz="3200" kern="1200" dirty="0"/>
        </a:p>
      </dsp:txBody>
      <dsp:txXfrm>
        <a:off x="2099714" y="1650829"/>
        <a:ext cx="1143513" cy="762341"/>
      </dsp:txXfrm>
    </dsp:sp>
    <dsp:sp modelId="{3C3F2394-3DB8-4A97-9BED-ABC82A34F564}">
      <dsp:nvSpPr>
        <dsp:cNvPr id="0" name=""/>
        <dsp:cNvSpPr/>
      </dsp:nvSpPr>
      <dsp:spPr>
        <a:xfrm>
          <a:off x="3433812" y="1650829"/>
          <a:ext cx="1905854" cy="76234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endParaRPr lang="en-US" sz="4500" kern="1200" dirty="0"/>
        </a:p>
      </dsp:txBody>
      <dsp:txXfrm>
        <a:off x="3814983" y="1650829"/>
        <a:ext cx="1143513" cy="762341"/>
      </dsp:txXfrm>
    </dsp:sp>
    <dsp:sp modelId="{0D5E9007-0B9A-475A-9A36-255FA428BBD3}">
      <dsp:nvSpPr>
        <dsp:cNvPr id="0" name=""/>
        <dsp:cNvSpPr/>
      </dsp:nvSpPr>
      <dsp:spPr>
        <a:xfrm>
          <a:off x="5149082" y="1650829"/>
          <a:ext cx="1905854" cy="76234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endParaRPr lang="en-US" sz="4500" kern="1200" dirty="0"/>
        </a:p>
      </dsp:txBody>
      <dsp:txXfrm>
        <a:off x="5530253" y="1650829"/>
        <a:ext cx="1143513" cy="762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2827"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1</a:t>
          </a:r>
          <a:endParaRPr lang="en-US" sz="4000" b="1" kern="1200" dirty="0"/>
        </a:p>
      </dsp:txBody>
      <dsp:txXfrm>
        <a:off x="332035" y="1702792"/>
        <a:ext cx="987624" cy="658415"/>
      </dsp:txXfrm>
    </dsp:sp>
    <dsp:sp modelId="{6517F152-5318-0C46-BEEE-7DF3548E3D4D}">
      <dsp:nvSpPr>
        <dsp:cNvPr id="0" name=""/>
        <dsp:cNvSpPr/>
      </dsp:nvSpPr>
      <dsp:spPr>
        <a:xfrm>
          <a:off x="1484262"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2</a:t>
          </a:r>
          <a:endParaRPr lang="en-US" sz="4000" b="1" kern="1200" dirty="0"/>
        </a:p>
      </dsp:txBody>
      <dsp:txXfrm>
        <a:off x="1813470" y="1702792"/>
        <a:ext cx="987624" cy="658415"/>
      </dsp:txXfrm>
    </dsp:sp>
    <dsp:sp modelId="{67A737A0-ACBE-4D43-B5C4-1A0509C9E9B8}">
      <dsp:nvSpPr>
        <dsp:cNvPr id="0" name=""/>
        <dsp:cNvSpPr/>
      </dsp:nvSpPr>
      <dsp:spPr>
        <a:xfrm>
          <a:off x="2965698" y="1702792"/>
          <a:ext cx="1646039" cy="658415"/>
        </a:xfrm>
        <a:prstGeom prst="chevron">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endParaRPr lang="en-US" sz="4000" kern="1200" dirty="0"/>
        </a:p>
      </dsp:txBody>
      <dsp:txXfrm>
        <a:off x="3294906" y="1702792"/>
        <a:ext cx="987624" cy="658415"/>
      </dsp:txXfrm>
    </dsp:sp>
    <dsp:sp modelId="{2BFE7654-BFC1-4CA0-B0F5-0D681A79DA40}">
      <dsp:nvSpPr>
        <dsp:cNvPr id="0" name=""/>
        <dsp:cNvSpPr/>
      </dsp:nvSpPr>
      <dsp:spPr>
        <a:xfrm>
          <a:off x="4447133" y="1702792"/>
          <a:ext cx="1646039" cy="658415"/>
        </a:xfrm>
        <a:prstGeom prst="chevron">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endParaRPr lang="en-US" sz="4000" kern="1200" dirty="0"/>
        </a:p>
      </dsp:txBody>
      <dsp:txXfrm>
        <a:off x="4776341" y="1702792"/>
        <a:ext cx="987624" cy="658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2827"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1</a:t>
          </a:r>
          <a:endParaRPr lang="en-US" sz="4000" b="1" kern="1200" dirty="0"/>
        </a:p>
      </dsp:txBody>
      <dsp:txXfrm>
        <a:off x="332035" y="1702792"/>
        <a:ext cx="987624" cy="658415"/>
      </dsp:txXfrm>
    </dsp:sp>
    <dsp:sp modelId="{6517F152-5318-0C46-BEEE-7DF3548E3D4D}">
      <dsp:nvSpPr>
        <dsp:cNvPr id="0" name=""/>
        <dsp:cNvSpPr/>
      </dsp:nvSpPr>
      <dsp:spPr>
        <a:xfrm>
          <a:off x="1484262"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2</a:t>
          </a:r>
          <a:endParaRPr lang="en-US" sz="4000" b="1" kern="1200" dirty="0"/>
        </a:p>
      </dsp:txBody>
      <dsp:txXfrm>
        <a:off x="1813470" y="1702792"/>
        <a:ext cx="987624" cy="658415"/>
      </dsp:txXfrm>
    </dsp:sp>
    <dsp:sp modelId="{722CB675-C05F-464E-94EB-ADC0408022D9}">
      <dsp:nvSpPr>
        <dsp:cNvPr id="0" name=""/>
        <dsp:cNvSpPr/>
      </dsp:nvSpPr>
      <dsp:spPr>
        <a:xfrm>
          <a:off x="2965698"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kern="1200" dirty="0" smtClean="0"/>
            <a:t>3</a:t>
          </a:r>
          <a:endParaRPr lang="en-US" sz="4000" kern="1200" dirty="0"/>
        </a:p>
      </dsp:txBody>
      <dsp:txXfrm>
        <a:off x="3294906" y="1702792"/>
        <a:ext cx="987624" cy="658415"/>
      </dsp:txXfrm>
    </dsp:sp>
    <dsp:sp modelId="{67A737A0-ACBE-4D43-B5C4-1A0509C9E9B8}">
      <dsp:nvSpPr>
        <dsp:cNvPr id="0" name=""/>
        <dsp:cNvSpPr/>
      </dsp:nvSpPr>
      <dsp:spPr>
        <a:xfrm>
          <a:off x="4447133" y="1702792"/>
          <a:ext cx="1646039" cy="658415"/>
        </a:xfrm>
        <a:prstGeom prst="chevron">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endParaRPr lang="en-US" sz="4000" kern="1200" dirty="0"/>
        </a:p>
      </dsp:txBody>
      <dsp:txXfrm>
        <a:off x="4776341" y="1702792"/>
        <a:ext cx="987624" cy="6584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2827"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1</a:t>
          </a:r>
          <a:endParaRPr lang="en-US" sz="4000" b="1" kern="1200" dirty="0"/>
        </a:p>
      </dsp:txBody>
      <dsp:txXfrm>
        <a:off x="332035" y="1702792"/>
        <a:ext cx="987624" cy="658415"/>
      </dsp:txXfrm>
    </dsp:sp>
    <dsp:sp modelId="{6517F152-5318-0C46-BEEE-7DF3548E3D4D}">
      <dsp:nvSpPr>
        <dsp:cNvPr id="0" name=""/>
        <dsp:cNvSpPr/>
      </dsp:nvSpPr>
      <dsp:spPr>
        <a:xfrm>
          <a:off x="1484262"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2</a:t>
          </a:r>
          <a:endParaRPr lang="en-US" sz="4000" b="1" kern="1200" dirty="0"/>
        </a:p>
      </dsp:txBody>
      <dsp:txXfrm>
        <a:off x="1813470" y="1702792"/>
        <a:ext cx="987624" cy="658415"/>
      </dsp:txXfrm>
    </dsp:sp>
    <dsp:sp modelId="{722CB675-C05F-464E-94EB-ADC0408022D9}">
      <dsp:nvSpPr>
        <dsp:cNvPr id="0" name=""/>
        <dsp:cNvSpPr/>
      </dsp:nvSpPr>
      <dsp:spPr>
        <a:xfrm>
          <a:off x="2965698"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b="1" kern="1200" dirty="0" smtClean="0"/>
            <a:t>3</a:t>
          </a:r>
          <a:endParaRPr lang="en-US" sz="4000" b="1" kern="1200" dirty="0"/>
        </a:p>
      </dsp:txBody>
      <dsp:txXfrm>
        <a:off x="3294906" y="1702792"/>
        <a:ext cx="987624" cy="658415"/>
      </dsp:txXfrm>
    </dsp:sp>
    <dsp:sp modelId="{2BFE7654-BFC1-4CA0-B0F5-0D681A79DA40}">
      <dsp:nvSpPr>
        <dsp:cNvPr id="0" name=""/>
        <dsp:cNvSpPr/>
      </dsp:nvSpPr>
      <dsp:spPr>
        <a:xfrm>
          <a:off x="4447133" y="1702792"/>
          <a:ext cx="1646039" cy="65841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US" sz="4000" kern="1200" dirty="0" smtClean="0"/>
            <a:t>4</a:t>
          </a:r>
          <a:endParaRPr lang="en-US" sz="4000" kern="1200" dirty="0"/>
        </a:p>
      </dsp:txBody>
      <dsp:txXfrm>
        <a:off x="4776341" y="1702792"/>
        <a:ext cx="987624" cy="6584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charset="0"/>
                <a:ea typeface="+mn-ea"/>
                <a:cs typeface="+mn-cs"/>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29E0281-2380-4F96-BB13-51D3028C0F1F}" type="slidenum">
              <a:rPr lang="en-US"/>
              <a:pPr/>
              <a:t>‹#›</a:t>
            </a:fld>
            <a:endParaRPr lang="en-US"/>
          </a:p>
        </p:txBody>
      </p:sp>
    </p:spTree>
    <p:extLst>
      <p:ext uri="{BB962C8B-B14F-4D97-AF65-F5344CB8AC3E}">
        <p14:creationId xmlns:p14="http://schemas.microsoft.com/office/powerpoint/2010/main" val="32240544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3" Type="http://schemas.openxmlformats.org/officeDocument/2006/relationships/hyperlink" Target="http://www.nano.elcosh.org/" TargetMode="Externa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3" Type="http://schemas.openxmlformats.org/officeDocument/2006/relationships/hyperlink" Target="http://www.safeworkaustralia.gov.au/sites/SWA/AboutSafeWorkAustralia/WhatWeDo/Publications/Documents/374/AnEvaluationofMSDSandLabelsassociatedwiththeuseofengineerednanomaterials_June_2010.pdf" TargetMode="Externa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3" Type="http://schemas.openxmlformats.org/officeDocument/2006/relationships/hyperlink" Target="http://www.iuoeiettc.org/" TargetMode="Externa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3" Type="http://schemas.openxmlformats.org/officeDocument/2006/relationships/hyperlink" Target="http://www.cpwr.com" TargetMode="Externa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fld id="{0DCD369F-8D4D-4D4E-8E3B-D60DE917D4B2}" type="slidenum">
              <a:rPr lang="en-US" sz="1200"/>
              <a:pPr eaLnBrk="1" hangingPunct="1">
                <a:spcBef>
                  <a:spcPct val="0"/>
                </a:spcBef>
                <a:buFontTx/>
                <a:buNone/>
              </a:pPr>
              <a:t>1</a:t>
            </a:fld>
            <a:endParaRPr lang="en-US" sz="1200"/>
          </a:p>
        </p:txBody>
      </p:sp>
      <p:sp>
        <p:nvSpPr>
          <p:cNvPr id="75778" name="Rectangle 2"/>
          <p:cNvSpPr>
            <a:spLocks noGrp="1" noRot="1" noChangeAspect="1" noChangeArrowheads="1" noTextEdit="1"/>
          </p:cNvSpPr>
          <p:nvPr>
            <p:ph type="sldImg"/>
          </p:nvPr>
        </p:nvSpPr>
        <p:spPr>
          <a:xfrm>
            <a:off x="1104900" y="696913"/>
            <a:ext cx="4648200" cy="3486150"/>
          </a:xfrm>
          <a:ln/>
        </p:spPr>
      </p:sp>
      <p:sp>
        <p:nvSpPr>
          <p:cNvPr id="17412" name="Rectangle 3"/>
          <p:cNvSpPr>
            <a:spLocks noGrp="1" noChangeArrowheads="1"/>
          </p:cNvSpPr>
          <p:nvPr>
            <p:ph type="body" idx="1"/>
          </p:nvPr>
        </p:nvSpPr>
        <p:spPr>
          <a:ln/>
        </p:spPr>
        <p:txBody>
          <a:bodyPr/>
          <a:lstStyle/>
          <a:p>
            <a:pPr eaLnBrk="1" hangingPunct="1">
              <a:defRPr/>
            </a:pPr>
            <a:r>
              <a:rPr lang="en-US" dirty="0" smtClean="0">
                <a:ea typeface="ＭＳ Ｐゴシック" charset="-128"/>
                <a:cs typeface="+mn-cs"/>
              </a:rPr>
              <a:t>Trainer Notes</a:t>
            </a:r>
          </a:p>
          <a:p>
            <a:pPr eaLnBrk="1" hangingPunct="1">
              <a:defRPr/>
            </a:pPr>
            <a:endParaRPr lang="en-US" dirty="0" smtClean="0">
              <a:ea typeface="ＭＳ Ｐゴシック" charset="-128"/>
              <a:cs typeface="+mn-cs"/>
            </a:endParaRPr>
          </a:p>
          <a:p>
            <a:pPr eaLnBrk="1" hangingPunct="1">
              <a:defRPr/>
            </a:pPr>
            <a:endParaRPr lang="en-US" dirty="0" smtClean="0">
              <a:ea typeface="ＭＳ Ｐゴシック" charset="-128"/>
              <a:cs typeface="+mn-cs"/>
            </a:endParaRPr>
          </a:p>
          <a:p>
            <a:pPr eaLnBrk="1" hangingPunct="1">
              <a:defRPr/>
            </a:pPr>
            <a:r>
              <a:rPr lang="en-US" dirty="0" smtClean="0">
                <a:ea typeface="ＭＳ Ｐゴシック" charset="-128"/>
                <a:cs typeface="+mn-cs"/>
              </a:rPr>
              <a:t>Photo of construction</a:t>
            </a:r>
            <a:r>
              <a:rPr lang="en-US" baseline="0" dirty="0" smtClean="0">
                <a:ea typeface="ＭＳ Ｐゴシック" charset="-128"/>
                <a:cs typeface="+mn-cs"/>
              </a:rPr>
              <a:t> worker courtesy of Kiewit Power Constructors.</a:t>
            </a:r>
            <a:endParaRPr lang="en-US" dirty="0" smtClean="0">
              <a:ea typeface="ＭＳ Ｐゴシック" charset="-128"/>
              <a:cs typeface="+mn-cs"/>
            </a:endParaRPr>
          </a:p>
          <a:p>
            <a:pPr eaLnBrk="1" hangingPunct="1">
              <a:defRPr/>
            </a:pPr>
            <a:endParaRPr lang="en-US" dirty="0" smtClean="0">
              <a:ea typeface="ＭＳ Ｐゴシック" charset="-128"/>
              <a:cs typeface="+mn-cs"/>
            </a:endParaRPr>
          </a:p>
          <a:p>
            <a:pPr eaLnBrk="1" hangingPunct="1">
              <a:defRPr/>
            </a:pPr>
            <a:endParaRPr lang="en-US" dirty="0" smtClean="0">
              <a:ea typeface="ＭＳ Ｐゴシック" charset="-128"/>
              <a:cs typeface="+mn-cs"/>
            </a:endParaRPr>
          </a:p>
          <a:p>
            <a:pPr eaLnBrk="1" hangingPunct="1">
              <a:defRPr/>
            </a:pPr>
            <a:endParaRPr lang="en-US" dirty="0" smtClean="0">
              <a:ea typeface="ＭＳ Ｐゴシック" charset="-128"/>
              <a:cs typeface="+mn-cs"/>
            </a:endParaRPr>
          </a:p>
          <a:p>
            <a:pPr eaLnBrk="1" hangingPunct="1">
              <a:defRPr/>
            </a:pPr>
            <a:r>
              <a:rPr lang="en-US" dirty="0" smtClean="0">
                <a:ea typeface="ＭＳ Ｐゴシック" charset="-128"/>
                <a:cs typeface="+mn-cs"/>
              </a:rPr>
              <a:t>Thank</a:t>
            </a:r>
            <a:r>
              <a:rPr lang="en-US" baseline="0" dirty="0" smtClean="0">
                <a:ea typeface="ＭＳ Ｐゴシック" charset="-128"/>
                <a:cs typeface="+mn-cs"/>
              </a:rPr>
              <a:t> you. I greatly appreciate the opportunity to speak to this conference. It is wonderful to be in Denver. When you come from Baltimore, every place is up, but being in the shadow of the Rockies is always exhilarating.  </a:t>
            </a:r>
            <a:endParaRPr lang="en-US" dirty="0" smtClean="0">
              <a:ea typeface="ＭＳ Ｐゴシック" charset="-128"/>
              <a:cs typeface="+mn-cs"/>
            </a:endParaRPr>
          </a:p>
        </p:txBody>
      </p:sp>
    </p:spTree>
    <p:extLst>
      <p:ext uri="{BB962C8B-B14F-4D97-AF65-F5344CB8AC3E}">
        <p14:creationId xmlns:p14="http://schemas.microsoft.com/office/powerpoint/2010/main" val="152542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Photomicrograph</a:t>
            </a:r>
            <a:r>
              <a:rPr lang="en-US" baseline="0" dirty="0" smtClean="0"/>
              <a:t> at 100,000x</a:t>
            </a:r>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10</a:t>
            </a:fld>
            <a:endParaRPr lang="en-US"/>
          </a:p>
        </p:txBody>
      </p:sp>
    </p:spTree>
    <p:extLst>
      <p:ext uri="{BB962C8B-B14F-4D97-AF65-F5344CB8AC3E}">
        <p14:creationId xmlns:p14="http://schemas.microsoft.com/office/powerpoint/2010/main" val="70004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12</a:t>
            </a:fld>
            <a:endParaRPr lang="en-US"/>
          </a:p>
        </p:txBody>
      </p:sp>
    </p:spTree>
    <p:extLst>
      <p:ext uri="{BB962C8B-B14F-4D97-AF65-F5344CB8AC3E}">
        <p14:creationId xmlns:p14="http://schemas.microsoft.com/office/powerpoint/2010/main" val="226710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S PGothic" panose="020B0600070205080204" pitchFamily="34" charset="-128"/>
                <a:cs typeface="ＭＳ Ｐゴシック" charset="-128"/>
              </a:rPr>
              <a:t>Bulk characterization</a:t>
            </a:r>
            <a:r>
              <a:rPr lang="en-US" sz="1200" kern="1200" baseline="0" dirty="0" smtClean="0">
                <a:solidFill>
                  <a:schemeClr val="tx1"/>
                </a:solidFill>
                <a:effectLst/>
                <a:latin typeface="Arial" charset="0"/>
                <a:ea typeface="MS PGothic" panose="020B0600070205080204" pitchFamily="34" charset="-128"/>
                <a:cs typeface="ＭＳ Ｐゴシック" charset="-128"/>
              </a:rPr>
              <a:t> </a:t>
            </a:r>
            <a:r>
              <a:rPr lang="en-US" sz="1200" kern="1200" dirty="0" smtClean="0">
                <a:solidFill>
                  <a:schemeClr val="tx1"/>
                </a:solidFill>
                <a:effectLst/>
                <a:latin typeface="Arial" charset="0"/>
                <a:ea typeface="MS PGothic" panose="020B0600070205080204" pitchFamily="34" charset="-128"/>
                <a:cs typeface="ＭＳ Ｐゴシック" charset="-128"/>
              </a:rPr>
              <a:t>via SEM showing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paint prepared in water (left), the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paint prepared in acetone (middle), and a conventional comparison paint prepared in acetone (right)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13</a:t>
            </a:fld>
            <a:endParaRPr lang="en-US"/>
          </a:p>
        </p:txBody>
      </p:sp>
    </p:spTree>
    <p:extLst>
      <p:ext uri="{BB962C8B-B14F-4D97-AF65-F5344CB8AC3E}">
        <p14:creationId xmlns:p14="http://schemas.microsoft.com/office/powerpoint/2010/main" val="211534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S PGothic" panose="020B0600070205080204" pitchFamily="34" charset="-128"/>
                <a:cs typeface="ＭＳ Ｐゴシック" charset="-128"/>
              </a:rPr>
              <a:t>The coated boards were allowed to dry overnight although the manufacturer of the Defy indicates drying time is one hour. The next day the test subject sanded boards, both coated and uncoated (as controls), using a </a:t>
            </a:r>
            <a:r>
              <a:rPr lang="en-US" sz="1200" kern="1200" dirty="0" err="1" smtClean="0">
                <a:solidFill>
                  <a:schemeClr val="tx1"/>
                </a:solidFill>
                <a:effectLst/>
                <a:latin typeface="Arial" charset="0"/>
                <a:ea typeface="MS PGothic" panose="020B0600070205080204" pitchFamily="34" charset="-128"/>
                <a:cs typeface="ＭＳ Ｐゴシック" charset="-128"/>
              </a:rPr>
              <a:t>DeWalt</a:t>
            </a:r>
            <a:r>
              <a:rPr lang="en-US" sz="1200" kern="1200" dirty="0" smtClean="0">
                <a:solidFill>
                  <a:schemeClr val="tx1"/>
                </a:solidFill>
                <a:effectLst/>
                <a:latin typeface="Arial" charset="0"/>
                <a:ea typeface="MS PGothic" panose="020B0600070205080204" pitchFamily="34" charset="-128"/>
                <a:cs typeface="ＭＳ Ｐゴシック" charset="-128"/>
              </a:rPr>
              <a:t> 5-inch random orbital sander. Controls were provided with a </a:t>
            </a:r>
            <a:r>
              <a:rPr lang="en-US" sz="1200" kern="1200" dirty="0" err="1" smtClean="0">
                <a:solidFill>
                  <a:schemeClr val="tx1"/>
                </a:solidFill>
                <a:effectLst/>
                <a:latin typeface="Arial" charset="0"/>
                <a:ea typeface="MS PGothic" panose="020B0600070205080204" pitchFamily="34" charset="-128"/>
                <a:cs typeface="ＭＳ Ｐゴシック" charset="-128"/>
              </a:rPr>
              <a:t>Hilti</a:t>
            </a:r>
            <a:r>
              <a:rPr lang="en-US" sz="1200" kern="1200" dirty="0" smtClean="0">
                <a:solidFill>
                  <a:schemeClr val="tx1"/>
                </a:solidFill>
                <a:effectLst/>
                <a:latin typeface="Arial" charset="0"/>
                <a:ea typeface="MS PGothic" panose="020B0600070205080204" pitchFamily="34" charset="-128"/>
                <a:cs typeface="ＭＳ Ｐゴシック" charset="-128"/>
              </a:rPr>
              <a:t> vacuum as an LEV or the collection bag that came with the sander. The team used a TSI Scanning Mobility Particle Size to count and size particles generated during the work. </a:t>
            </a:r>
          </a:p>
          <a:p>
            <a:r>
              <a:rPr lang="en-US" sz="1200" kern="1200" dirty="0" smtClean="0">
                <a:solidFill>
                  <a:schemeClr val="tx1"/>
                </a:solidFill>
                <a:effectLst/>
                <a:latin typeface="Arial" charset="0"/>
                <a:ea typeface="MS PGothic" panose="020B0600070205080204" pitchFamily="34"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15</a:t>
            </a:fld>
            <a:endParaRPr lang="en-US"/>
          </a:p>
        </p:txBody>
      </p:sp>
    </p:spTree>
    <p:extLst>
      <p:ext uri="{BB962C8B-B14F-4D97-AF65-F5344CB8AC3E}">
        <p14:creationId xmlns:p14="http://schemas.microsoft.com/office/powerpoint/2010/main" val="1175719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Figure 8. </a:t>
            </a:r>
            <a:r>
              <a:rPr lang="en-US" b="0" dirty="0" smtClean="0"/>
              <a:t>Comparison</a:t>
            </a:r>
            <a:r>
              <a:rPr lang="en-US" b="0" baseline="0" dirty="0" smtClean="0"/>
              <a:t> of airborne nanoparticle concentrations while sanding coated or uncoated boards with either LEV or a dust collection bag: </a:t>
            </a:r>
            <a:r>
              <a:rPr lang="en-US" dirty="0" smtClean="0"/>
              <a:t>Center lines show the medians; box limits indicate the 25th and 75th percentiles as determined by R software; whiskers extend 1.5 times the interquartile range from the 25th and 75th percentiles, outliers are represented by dots; width of the boxes is proportional to the square root of the sample size. n = 22, 22, 21, 22 sample points. The notches are defined as +/-1.58*IQR/</a:t>
            </a:r>
            <a:r>
              <a:rPr lang="en-US" dirty="0" err="1" smtClean="0"/>
              <a:t>sqrt</a:t>
            </a:r>
            <a:r>
              <a:rPr lang="en-US" dirty="0" smtClean="0"/>
              <a:t>(n) and represent the 95% confidence interval for each median. Non-overlapping notches give roughly 95% confidence that two medians differ.</a:t>
            </a:r>
          </a:p>
          <a:p>
            <a:endParaRPr lang="en-US" dirty="0"/>
          </a:p>
        </p:txBody>
      </p:sp>
      <p:sp>
        <p:nvSpPr>
          <p:cNvPr id="4" name="Slide Number Placeholder 3"/>
          <p:cNvSpPr>
            <a:spLocks noGrp="1"/>
          </p:cNvSpPr>
          <p:nvPr>
            <p:ph type="sldNum" sz="quarter" idx="10"/>
          </p:nvPr>
        </p:nvSpPr>
        <p:spPr/>
        <p:txBody>
          <a:bodyPr/>
          <a:lstStyle/>
          <a:p>
            <a:fld id="{5B80377E-5E6B-4251-AD34-E53643952D07}" type="slidenum">
              <a:rPr lang="en-US" smtClean="0"/>
              <a:t>16</a:t>
            </a:fld>
            <a:endParaRPr lang="en-US"/>
          </a:p>
        </p:txBody>
      </p:sp>
    </p:spTree>
    <p:extLst>
      <p:ext uri="{BB962C8B-B14F-4D97-AF65-F5344CB8AC3E}">
        <p14:creationId xmlns:p14="http://schemas.microsoft.com/office/powerpoint/2010/main" val="77225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indent="0">
              <a:buFont typeface="+mj-lt"/>
              <a:buNone/>
            </a:pPr>
            <a:r>
              <a:rPr lang="en-US" dirty="0" smtClean="0"/>
              <a:t>Uniqueness of construction work</a:t>
            </a:r>
          </a:p>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18</a:t>
            </a:fld>
            <a:endParaRPr lang="en-US"/>
          </a:p>
        </p:txBody>
      </p:sp>
    </p:spTree>
    <p:extLst>
      <p:ext uri="{BB962C8B-B14F-4D97-AF65-F5344CB8AC3E}">
        <p14:creationId xmlns:p14="http://schemas.microsoft.com/office/powerpoint/2010/main" val="85839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S PGothic" panose="020B0600070205080204" pitchFamily="34" charset="-128"/>
                <a:cs typeface="ＭＳ Ｐゴシック" charset="-128"/>
              </a:rPr>
              <a:t>Our site, housed within CPWR’s electronic library of occupational safety and health, known as </a:t>
            </a:r>
            <a:r>
              <a:rPr lang="en-US" sz="1200" kern="1200" dirty="0" err="1" smtClean="0">
                <a:solidFill>
                  <a:schemeClr val="tx1"/>
                </a:solidFill>
                <a:effectLst/>
                <a:latin typeface="Arial" charset="0"/>
                <a:ea typeface="MS PGothic" panose="020B0600070205080204" pitchFamily="34" charset="-128"/>
                <a:cs typeface="ＭＳ Ｐゴシック" charset="-128"/>
              </a:rPr>
              <a:t>elcosh</a:t>
            </a:r>
            <a:r>
              <a:rPr lang="en-US" sz="1200" kern="1200" dirty="0" smtClean="0">
                <a:solidFill>
                  <a:schemeClr val="tx1"/>
                </a:solidFill>
                <a:effectLst/>
                <a:latin typeface="Arial" charset="0"/>
                <a:ea typeface="MS PGothic" panose="020B0600070205080204" pitchFamily="34" charset="-128"/>
                <a:cs typeface="ＭＳ Ｐゴシック" charset="-128"/>
              </a:rPr>
              <a:t>, currently contains 583 commercial construction products reported to be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a:t>
            </a:r>
          </a:p>
          <a:p>
            <a:r>
              <a:rPr lang="en-US" sz="1200" kern="1200" dirty="0" smtClean="0">
                <a:solidFill>
                  <a:schemeClr val="tx1"/>
                </a:solidFill>
                <a:effectLst/>
                <a:latin typeface="Arial" charset="0"/>
                <a:ea typeface="MS PGothic" panose="020B0600070205080204" pitchFamily="34" charset="-128"/>
                <a:cs typeface="ＭＳ Ｐゴシック" charset="-128"/>
              </a:rPr>
              <a:t>The phrase ‘reported to be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may have caught your attention, and this is an important point.</a:t>
            </a:r>
          </a:p>
          <a:p>
            <a:r>
              <a:rPr lang="en-US" sz="1200" kern="1200" dirty="0" smtClean="0">
                <a:solidFill>
                  <a:schemeClr val="tx1"/>
                </a:solidFill>
                <a:effectLst/>
                <a:latin typeface="Arial" charset="0"/>
                <a:ea typeface="MS PGothic" panose="020B0600070205080204" pitchFamily="34" charset="-128"/>
                <a:cs typeface="ＭＳ Ｐゴシック" charset="-128"/>
              </a:rPr>
              <a:t>The site plainly states that we do </a:t>
            </a:r>
            <a:r>
              <a:rPr lang="en-US" sz="1200" b="0" kern="1200" dirty="0" smtClean="0">
                <a:solidFill>
                  <a:schemeClr val="tx1"/>
                </a:solidFill>
                <a:effectLst/>
                <a:latin typeface="Arial" charset="0"/>
                <a:ea typeface="MS PGothic" panose="020B0600070205080204" pitchFamily="34" charset="-128"/>
                <a:cs typeface="ＭＳ Ｐゴシック" charset="-128"/>
              </a:rPr>
              <a:t>not</a:t>
            </a:r>
            <a:r>
              <a:rPr lang="en-US" sz="1200" kern="1200" dirty="0" smtClean="0">
                <a:solidFill>
                  <a:schemeClr val="tx1"/>
                </a:solidFill>
                <a:effectLst/>
                <a:latin typeface="Arial" charset="0"/>
                <a:ea typeface="MS PGothic" panose="020B0600070205080204" pitchFamily="34" charset="-128"/>
                <a:cs typeface="ＭＳ Ｐゴシック" charset="-128"/>
              </a:rPr>
              <a:t> have proof of the presence of nanoparticles in these products; only a reasonable belief the product may be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a:t>
            </a:r>
          </a:p>
          <a:p>
            <a:r>
              <a:rPr lang="en-US" sz="1200" kern="1200" dirty="0" smtClean="0">
                <a:solidFill>
                  <a:schemeClr val="tx1"/>
                </a:solidFill>
                <a:effectLst/>
                <a:latin typeface="Arial" charset="0"/>
                <a:ea typeface="MS PGothic" panose="020B0600070205080204" pitchFamily="34" charset="-128"/>
                <a:cs typeface="ＭＳ Ｐゴシック" charset="-128"/>
              </a:rPr>
              <a:t>Currently in the United States, there are no labelling requirements for engineered nanomaterials used in construction products.</a:t>
            </a:r>
          </a:p>
          <a:p>
            <a:r>
              <a:rPr lang="en-US" sz="1200" kern="1200" dirty="0" smtClean="0">
                <a:solidFill>
                  <a:schemeClr val="tx1"/>
                </a:solidFill>
                <a:effectLst/>
                <a:latin typeface="Arial" charset="0"/>
                <a:ea typeface="MS PGothic" panose="020B0600070205080204" pitchFamily="34" charset="-128"/>
                <a:cs typeface="ＭＳ Ｐゴシック" charset="-128"/>
              </a:rPr>
              <a:t>As a result, our inventory cannot be comprehensive, and there is little practical recourse for researchers or contractors to determine if a given product does in fact contain engineered nanomaterials.</a:t>
            </a:r>
          </a:p>
          <a:p>
            <a:r>
              <a:rPr lang="en-US" sz="1200" kern="1200" dirty="0" smtClean="0">
                <a:solidFill>
                  <a:schemeClr val="tx1"/>
                </a:solidFill>
                <a:effectLst/>
                <a:latin typeface="Arial" charset="0"/>
                <a:ea typeface="MS PGothic" panose="020B0600070205080204" pitchFamily="34" charset="-128"/>
                <a:cs typeface="ＭＳ Ｐゴシック" charset="-128"/>
              </a:rPr>
              <a:t>Some construction products marketed as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 do not contain nanomaterials, and some companies may not convey that engineered nanomaterials are used in their products.</a:t>
            </a:r>
          </a:p>
          <a:p>
            <a:r>
              <a:rPr lang="en-US" sz="1200" kern="1200" dirty="0" smtClean="0">
                <a:solidFill>
                  <a:schemeClr val="tx1"/>
                </a:solidFill>
                <a:effectLst/>
                <a:latin typeface="Arial" charset="0"/>
                <a:ea typeface="MS PGothic" panose="020B0600070205080204" pitchFamily="34" charset="-128"/>
                <a:cs typeface="ＭＳ Ｐゴシック" charset="-128"/>
              </a:rPr>
              <a:t>Our website does illustrate which nanomaterials are reported to be used in different construction applications, improving our understanding of where and what types of exposures might occur. </a:t>
            </a:r>
          </a:p>
          <a:p>
            <a:r>
              <a:rPr lang="en-US" sz="1200" kern="1200" dirty="0" smtClean="0">
                <a:solidFill>
                  <a:schemeClr val="tx1"/>
                </a:solidFill>
                <a:effectLst/>
                <a:latin typeface="Arial" charset="0"/>
                <a:ea typeface="MS PGothic" panose="020B0600070205080204" pitchFamily="34" charset="-128"/>
                <a:cs typeface="ＭＳ Ｐゴシック" charset="-128"/>
              </a:rPr>
              <a:t>Let’s have a look.</a:t>
            </a:r>
          </a:p>
          <a:p>
            <a:r>
              <a:rPr lang="en-US" sz="1200" kern="1200" dirty="0" smtClean="0">
                <a:solidFill>
                  <a:schemeClr val="tx1"/>
                </a:solidFill>
                <a:effectLst/>
                <a:latin typeface="Arial" charset="0"/>
                <a:ea typeface="MS PGothic" panose="020B0600070205080204" pitchFamily="34" charset="-128"/>
                <a:cs typeface="ＭＳ Ｐゴシック" charset="-128"/>
              </a:rPr>
              <a:t>(GO TO WEBSITE)</a:t>
            </a:r>
          </a:p>
          <a:p>
            <a:r>
              <a:rPr lang="en-US" sz="1200" kern="1200" dirty="0" smtClean="0">
                <a:solidFill>
                  <a:schemeClr val="tx1"/>
                </a:solidFill>
                <a:effectLst/>
                <a:latin typeface="Arial" charset="0"/>
                <a:ea typeface="MS PGothic" panose="020B0600070205080204" pitchFamily="34" charset="-128"/>
                <a:cs typeface="ＭＳ Ｐゴシック" charset="-128"/>
              </a:rPr>
              <a:t>This is the </a:t>
            </a:r>
            <a:r>
              <a:rPr lang="en-US" sz="1200" kern="1200" dirty="0" err="1" smtClean="0">
                <a:solidFill>
                  <a:schemeClr val="tx1"/>
                </a:solidFill>
                <a:effectLst/>
                <a:latin typeface="Arial" charset="0"/>
                <a:ea typeface="MS PGothic" panose="020B0600070205080204" pitchFamily="34" charset="-128"/>
                <a:cs typeface="ＭＳ Ｐゴシック" charset="-128"/>
              </a:rPr>
              <a:t>elcosh</a:t>
            </a:r>
            <a:r>
              <a:rPr lang="en-US" sz="1200" kern="1200" dirty="0" smtClean="0">
                <a:solidFill>
                  <a:schemeClr val="tx1"/>
                </a:solidFill>
                <a:effectLst/>
                <a:latin typeface="Arial" charset="0"/>
                <a:ea typeface="MS PGothic" panose="020B0600070205080204" pitchFamily="34" charset="-128"/>
                <a:cs typeface="ＭＳ Ｐゴシック" charset="-128"/>
              </a:rPr>
              <a:t> home page and the link to our inventory is here (CLICK).</a:t>
            </a:r>
          </a:p>
          <a:p>
            <a:r>
              <a:rPr lang="en-US" sz="1200" kern="1200" dirty="0" smtClean="0">
                <a:solidFill>
                  <a:schemeClr val="tx1"/>
                </a:solidFill>
                <a:effectLst/>
                <a:latin typeface="Arial" charset="0"/>
                <a:ea typeface="MS PGothic" panose="020B0600070205080204" pitchFamily="34" charset="-128"/>
                <a:cs typeface="ＭＳ Ｐゴシック" charset="-128"/>
              </a:rPr>
              <a:t>It is a straightforward website with two main components – product entries and a section for informational resources.</a:t>
            </a:r>
          </a:p>
          <a:p>
            <a:r>
              <a:rPr lang="en-US" sz="1200" kern="1200" dirty="0" smtClean="0">
                <a:solidFill>
                  <a:schemeClr val="tx1"/>
                </a:solidFill>
                <a:effectLst/>
                <a:latin typeface="Arial" charset="0"/>
                <a:ea typeface="MS PGothic" panose="020B0600070205080204" pitchFamily="34" charset="-128"/>
                <a:cs typeface="ＭＳ Ｐゴシック" charset="-128"/>
              </a:rPr>
              <a:t>Recently added products are featured on the home page.</a:t>
            </a:r>
          </a:p>
          <a:p>
            <a:r>
              <a:rPr lang="en-US" sz="1200" kern="1200" dirty="0" smtClean="0">
                <a:solidFill>
                  <a:schemeClr val="tx1"/>
                </a:solidFill>
                <a:effectLst/>
                <a:latin typeface="Arial" charset="0"/>
                <a:ea typeface="MS PGothic" panose="020B0600070205080204" pitchFamily="34" charset="-128"/>
                <a:cs typeface="ＭＳ Ｐゴシック" charset="-128"/>
              </a:rPr>
              <a:t>We can click on one to learn more. (CLICK SEALER)</a:t>
            </a:r>
          </a:p>
          <a:p>
            <a:r>
              <a:rPr lang="en-US" sz="1200" kern="1200" dirty="0" smtClean="0">
                <a:solidFill>
                  <a:schemeClr val="tx1"/>
                </a:solidFill>
                <a:effectLst/>
                <a:latin typeface="Arial" charset="0"/>
                <a:ea typeface="MS PGothic" panose="020B0600070205080204" pitchFamily="34" charset="-128"/>
                <a:cs typeface="ＭＳ Ｐゴシック" charset="-128"/>
              </a:rPr>
              <a:t>The description tells us that this sealer has a high-solids formulation and delivers exceptional abrasion resistance.</a:t>
            </a:r>
          </a:p>
          <a:p>
            <a:r>
              <a:rPr lang="en-US" sz="1200" kern="1200" dirty="0" smtClean="0">
                <a:solidFill>
                  <a:schemeClr val="tx1"/>
                </a:solidFill>
                <a:effectLst/>
                <a:latin typeface="Arial" charset="0"/>
                <a:ea typeface="MS PGothic" panose="020B0600070205080204" pitchFamily="34" charset="-128"/>
                <a:cs typeface="ＭＳ Ｐゴシック" charset="-128"/>
              </a:rPr>
              <a:t>Numerous engineered nanomaterials, such as aluminum oxide nanoparticles, can be used to impart abrasion resistance, but our reason for inclusion states that this product features a proprietary nanotechnology.</a:t>
            </a:r>
          </a:p>
          <a:p>
            <a:r>
              <a:rPr lang="en-US" sz="1200" kern="1200" dirty="0" smtClean="0">
                <a:solidFill>
                  <a:schemeClr val="tx1"/>
                </a:solidFill>
                <a:effectLst/>
                <a:latin typeface="Arial" charset="0"/>
                <a:ea typeface="MS PGothic" panose="020B0600070205080204" pitchFamily="34" charset="-128"/>
                <a:cs typeface="ＭＳ Ｐゴシック" charset="-128"/>
              </a:rPr>
              <a:t>In this case, we are unable to determine the types of nanoparticles that may be present, if at all.</a:t>
            </a:r>
          </a:p>
          <a:p>
            <a:r>
              <a:rPr lang="en-US" sz="1200" kern="1200" dirty="0" smtClean="0">
                <a:solidFill>
                  <a:schemeClr val="tx1"/>
                </a:solidFill>
                <a:effectLst/>
                <a:latin typeface="Arial" charset="0"/>
                <a:ea typeface="MS PGothic" panose="020B0600070205080204" pitchFamily="34" charset="-128"/>
                <a:cs typeface="ＭＳ Ｐゴシック" charset="-128"/>
              </a:rPr>
              <a:t>This page also tells us that the product is made in the USA, the safety data sheet is available online, and that it is designed to be used on interior concrete.</a:t>
            </a:r>
          </a:p>
          <a:p>
            <a:r>
              <a:rPr lang="en-US" sz="1200" kern="1200" dirty="0" smtClean="0">
                <a:solidFill>
                  <a:schemeClr val="tx1"/>
                </a:solidFill>
                <a:effectLst/>
                <a:latin typeface="Arial" charset="0"/>
                <a:ea typeface="MS PGothic" panose="020B0600070205080204" pitchFamily="34" charset="-128"/>
                <a:cs typeface="ＭＳ Ｐゴシック" charset="-128"/>
              </a:rPr>
              <a:t>While not explicitly stated, an astute practitioner can then infer where exposures might occur – during spray application, for example, or while refinishing the coated surface at a later date.</a:t>
            </a:r>
          </a:p>
          <a:p>
            <a:r>
              <a:rPr lang="en-US" sz="1200" kern="1200" dirty="0" smtClean="0">
                <a:solidFill>
                  <a:schemeClr val="tx1"/>
                </a:solidFill>
                <a:effectLst/>
                <a:latin typeface="Arial" charset="0"/>
                <a:ea typeface="MS PGothic" panose="020B0600070205080204" pitchFamily="34" charset="-128"/>
                <a:cs typeface="ＭＳ Ｐゴシック" charset="-128"/>
              </a:rPr>
              <a:t>(BACK TO HOME PAGE)</a:t>
            </a:r>
          </a:p>
          <a:p>
            <a:r>
              <a:rPr lang="en-US" sz="1200" kern="1200" dirty="0" smtClean="0">
                <a:solidFill>
                  <a:schemeClr val="tx1"/>
                </a:solidFill>
                <a:effectLst/>
                <a:latin typeface="Arial" charset="0"/>
                <a:ea typeface="MS PGothic" panose="020B0600070205080204" pitchFamily="34" charset="-128"/>
                <a:cs typeface="ＭＳ Ｐゴシック" charset="-128"/>
              </a:rPr>
              <a:t>Users can search for products or browse product categories.</a:t>
            </a:r>
          </a:p>
          <a:p>
            <a:r>
              <a:rPr lang="en-US" sz="1200" kern="1200" dirty="0" smtClean="0">
                <a:solidFill>
                  <a:schemeClr val="tx1"/>
                </a:solidFill>
                <a:effectLst/>
                <a:latin typeface="Arial" charset="0"/>
                <a:ea typeface="MS PGothic" panose="020B0600070205080204" pitchFamily="34" charset="-128"/>
                <a:cs typeface="ＭＳ Ｐゴシック" charset="-128"/>
              </a:rPr>
              <a:t>A visitor to our site might notice that 96 coatings for mineral surfaces are featured on site and wish to learn more.</a:t>
            </a:r>
          </a:p>
          <a:p>
            <a:r>
              <a:rPr lang="en-US" sz="1200" kern="1200" dirty="0" smtClean="0">
                <a:solidFill>
                  <a:schemeClr val="tx1"/>
                </a:solidFill>
                <a:effectLst/>
                <a:latin typeface="Arial" charset="0"/>
                <a:ea typeface="MS PGothic" panose="020B0600070205080204" pitchFamily="34" charset="-128"/>
                <a:cs typeface="ＭＳ Ｐゴシック" charset="-128"/>
              </a:rPr>
              <a:t>(CLICK COATINGS MINERAL THEN SCROLL SLOWLY)</a:t>
            </a:r>
          </a:p>
          <a:p>
            <a:r>
              <a:rPr lang="en-US" sz="1200" kern="1200" dirty="0" smtClean="0">
                <a:solidFill>
                  <a:schemeClr val="tx1"/>
                </a:solidFill>
                <a:effectLst/>
                <a:latin typeface="Arial" charset="0"/>
                <a:ea typeface="MS PGothic" panose="020B0600070205080204" pitchFamily="34" charset="-128"/>
                <a:cs typeface="ＭＳ Ｐゴシック" charset="-128"/>
              </a:rPr>
              <a:t>Scrolling through this list, it becomes apparent that certain nanomaterials, such as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-lithium,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-silica, and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-titanium dioxide are reportedly used in similar products and applications.</a:t>
            </a:r>
          </a:p>
          <a:p>
            <a:r>
              <a:rPr lang="en-US" sz="1200" kern="1200" dirty="0" smtClean="0">
                <a:solidFill>
                  <a:schemeClr val="tx1"/>
                </a:solidFill>
                <a:effectLst/>
                <a:latin typeface="Arial" charset="0"/>
                <a:ea typeface="MS PGothic" panose="020B0600070205080204" pitchFamily="34" charset="-128"/>
                <a:cs typeface="ＭＳ Ｐゴシック" charset="-128"/>
              </a:rPr>
              <a:t>(STOP AT GRAF-X WB)</a:t>
            </a:r>
          </a:p>
          <a:p>
            <a:r>
              <a:rPr lang="en-US" sz="1200" kern="1200" dirty="0" smtClean="0">
                <a:solidFill>
                  <a:schemeClr val="tx1"/>
                </a:solidFill>
                <a:effectLst/>
                <a:latin typeface="Arial" charset="0"/>
                <a:ea typeface="MS PGothic" panose="020B0600070205080204" pitchFamily="34" charset="-128"/>
                <a:cs typeface="ＭＳ Ｐゴシック" charset="-128"/>
              </a:rPr>
              <a:t>One might notice that this anti-graffiti coating, which is sold by Home Depot for $60 a gallon, reportedly contains multiple nanomaterials, including… and I quote: </a:t>
            </a:r>
            <a:r>
              <a:rPr lang="en-US" sz="1200" b="0" kern="1200" dirty="0" err="1" smtClean="0">
                <a:solidFill>
                  <a:schemeClr val="tx1"/>
                </a:solidFill>
                <a:effectLst/>
                <a:latin typeface="Arial" charset="0"/>
                <a:ea typeface="MS PGothic" panose="020B0600070205080204" pitchFamily="34" charset="-128"/>
                <a:cs typeface="ＭＳ Ｐゴシック" charset="-128"/>
              </a:rPr>
              <a:t>plexi</a:t>
            </a:r>
            <a:r>
              <a:rPr lang="en-US" sz="1200" b="0" kern="1200" dirty="0" smtClean="0">
                <a:solidFill>
                  <a:schemeClr val="tx1"/>
                </a:solidFill>
                <a:effectLst/>
                <a:latin typeface="Arial" charset="0"/>
                <a:ea typeface="MS PGothic" panose="020B0600070205080204" pitchFamily="34" charset="-128"/>
                <a:cs typeface="ＭＳ Ｐゴシック" charset="-128"/>
              </a:rPr>
              <a:t> acrylic </a:t>
            </a:r>
            <a:r>
              <a:rPr lang="en-US" sz="1200" b="0" kern="1200" dirty="0" err="1" smtClean="0">
                <a:solidFill>
                  <a:schemeClr val="tx1"/>
                </a:solidFill>
                <a:effectLst/>
                <a:latin typeface="Arial" charset="0"/>
                <a:ea typeface="MS PGothic" panose="020B0600070205080204" pitchFamily="34" charset="-128"/>
                <a:cs typeface="ＭＳ Ｐゴシック" charset="-128"/>
              </a:rPr>
              <a:t>nano</a:t>
            </a:r>
            <a:r>
              <a:rPr lang="en-US" sz="1200" b="0" kern="1200" dirty="0" smtClean="0">
                <a:solidFill>
                  <a:schemeClr val="tx1"/>
                </a:solidFill>
                <a:effectLst/>
                <a:latin typeface="Arial" charset="0"/>
                <a:ea typeface="MS PGothic" panose="020B0600070205080204" pitchFamily="34" charset="-128"/>
                <a:cs typeface="ＭＳ Ｐゴシック" charset="-128"/>
              </a:rPr>
              <a:t> fusion</a:t>
            </a:r>
            <a:r>
              <a:rPr lang="en-US" sz="1200" kern="1200" dirty="0" smtClean="0">
                <a:solidFill>
                  <a:schemeClr val="tx1"/>
                </a:solidFill>
                <a:effectLst/>
                <a:latin typeface="Arial" charset="0"/>
                <a:ea typeface="MS PGothic" panose="020B0600070205080204" pitchFamily="34" charset="-128"/>
                <a:cs typeface="ＭＳ Ｐゴシック" charset="-128"/>
              </a:rPr>
              <a:t>, which is listed on the safety data sheet.</a:t>
            </a:r>
          </a:p>
          <a:p>
            <a:r>
              <a:rPr lang="en-US" sz="1200" kern="1200" dirty="0" smtClean="0">
                <a:solidFill>
                  <a:schemeClr val="tx1"/>
                </a:solidFill>
                <a:effectLst/>
                <a:latin typeface="Arial" charset="0"/>
                <a:ea typeface="MS PGothic" panose="020B0600070205080204" pitchFamily="34" charset="-128"/>
                <a:cs typeface="ＭＳ Ｐゴシック" charset="-128"/>
              </a:rPr>
              <a:t>(BACK TO HOME)</a:t>
            </a:r>
          </a:p>
          <a:p>
            <a:r>
              <a:rPr lang="en-US" sz="1200" kern="1200" dirty="0" smtClean="0">
                <a:solidFill>
                  <a:schemeClr val="tx1"/>
                </a:solidFill>
                <a:effectLst/>
                <a:latin typeface="Arial" charset="0"/>
                <a:ea typeface="MS PGothic" panose="020B0600070205080204" pitchFamily="34" charset="-128"/>
                <a:cs typeface="ＭＳ Ｐゴシック" charset="-128"/>
              </a:rPr>
              <a:t>Additional resources can be accessed in the news and info portion of our website, which remains a work in progress </a:t>
            </a:r>
          </a:p>
          <a:p>
            <a:r>
              <a:rPr lang="en-US" sz="1200" kern="1200" dirty="0" smtClean="0">
                <a:solidFill>
                  <a:schemeClr val="tx1"/>
                </a:solidFill>
                <a:effectLst/>
                <a:latin typeface="Arial" charset="0"/>
                <a:ea typeface="MS PGothic" panose="020B0600070205080204" pitchFamily="34" charset="-128"/>
                <a:cs typeface="ＭＳ Ｐゴシック" charset="-128"/>
              </a:rPr>
              <a:t>(CLICK NEWS)</a:t>
            </a:r>
          </a:p>
          <a:p>
            <a:r>
              <a:rPr lang="en-US" sz="1200" kern="1200" dirty="0" smtClean="0">
                <a:solidFill>
                  <a:schemeClr val="tx1"/>
                </a:solidFill>
                <a:effectLst/>
                <a:latin typeface="Arial" charset="0"/>
                <a:ea typeface="MS PGothic" panose="020B0600070205080204" pitchFamily="34" charset="-128"/>
                <a:cs typeface="ＭＳ Ｐゴシック" charset="-128"/>
              </a:rPr>
              <a:t>Recent articles are displayed in the upper left.  </a:t>
            </a:r>
          </a:p>
          <a:p>
            <a:r>
              <a:rPr lang="en-US" sz="1200" kern="1200" dirty="0" smtClean="0">
                <a:solidFill>
                  <a:schemeClr val="tx1"/>
                </a:solidFill>
                <a:effectLst/>
                <a:latin typeface="Arial" charset="0"/>
                <a:ea typeface="MS PGothic" panose="020B0600070205080204" pitchFamily="34" charset="-128"/>
                <a:cs typeface="ＭＳ Ｐゴシック" charset="-128"/>
              </a:rPr>
              <a:t>Articles we wish to feature, such as the NIOSH current intelligence bulletins, are below, and users can browse remaining resources by topic.  Most resources are classified under materials innovations or EHS.</a:t>
            </a:r>
          </a:p>
          <a:p>
            <a:r>
              <a:rPr lang="en-US" sz="1200" kern="1200" dirty="0" smtClean="0">
                <a:solidFill>
                  <a:schemeClr val="tx1"/>
                </a:solidFill>
                <a:effectLst/>
                <a:latin typeface="Arial" charset="0"/>
                <a:ea typeface="MS PGothic" panose="020B0600070205080204" pitchFamily="34" charset="-128"/>
                <a:cs typeface="ＭＳ Ｐゴシック" charset="-128"/>
              </a:rPr>
              <a:t>(STOP SCREEN SHARE, GO BACK TO PPT)</a:t>
            </a:r>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19</a:t>
            </a:fld>
            <a:endParaRPr lang="en-US"/>
          </a:p>
        </p:txBody>
      </p:sp>
    </p:spTree>
    <p:extLst>
      <p:ext uri="{BB962C8B-B14F-4D97-AF65-F5344CB8AC3E}">
        <p14:creationId xmlns:p14="http://schemas.microsoft.com/office/powerpoint/2010/main" val="451762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Paints and coatings still dominate</a:t>
            </a:r>
            <a:endParaRPr lang="en-US" sz="1200" dirty="0" smtClean="0">
              <a:latin typeface="Times New Roman" panose="02020603050405020304" pitchFamily="18" charset="0"/>
              <a:cs typeface="Times New Roman" panose="02020603050405020304" pitchFamily="18" charset="0"/>
            </a:endParaRPr>
          </a:p>
          <a:p>
            <a:endParaRPr lang="en-US" sz="1200" dirty="0" smtClean="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*Other includes surface preparation, thermal spray coating materials, adhesives, additives for concrete/cement, flooring, glass and solar panels, metal, weld overlays, drywall, miscellaneous, HV/AC, </a:t>
            </a:r>
            <a:r>
              <a:rPr lang="en-US" sz="1200" dirty="0" err="1" smtClean="0">
                <a:latin typeface="Times New Roman" panose="02020603050405020304" pitchFamily="18" charset="0"/>
                <a:cs typeface="Times New Roman" panose="02020603050405020304" pitchFamily="18" charset="0"/>
              </a:rPr>
              <a:t>prepregs</a:t>
            </a:r>
            <a:r>
              <a:rPr lang="en-US" sz="1200" dirty="0" smtClean="0">
                <a:latin typeface="Times New Roman" panose="02020603050405020304" pitchFamily="18" charset="0"/>
                <a:cs typeface="Times New Roman" panose="02020603050405020304" pitchFamily="18" charset="0"/>
              </a:rPr>
              <a:t>, weatherproofing membranes, additives for asphalt, caulking, joint sealants, lighting, lumber, boiler additives, fasteners, fuel additives, and interior design.</a:t>
            </a:r>
          </a:p>
          <a:p>
            <a:r>
              <a:rPr lang="en-US" sz="1200" dirty="0" smtClean="0">
                <a:latin typeface="Times New Roman" panose="02020603050405020304" pitchFamily="18" charset="0"/>
                <a:cs typeface="Times New Roman" panose="02020603050405020304" pitchFamily="18" charset="0"/>
              </a:rPr>
              <a:t>Note: Data are based on 557 products in the inventory as of July 7, 2017.</a:t>
            </a:r>
          </a:p>
          <a:p>
            <a:r>
              <a:rPr lang="en-US" sz="1200" dirty="0" smtClean="0">
                <a:latin typeface="Times New Roman" panose="02020603050405020304" pitchFamily="18" charset="0"/>
                <a:cs typeface="Times New Roman" panose="02020603050405020304" pitchFamily="18" charset="0"/>
              </a:rPr>
              <a:t>Source: </a:t>
            </a:r>
            <a:r>
              <a:rPr lang="en-US" sz="1200" dirty="0" err="1" smtClean="0">
                <a:latin typeface="Times New Roman" panose="02020603050405020304" pitchFamily="18" charset="0"/>
                <a:cs typeface="Times New Roman" panose="02020603050405020304" pitchFamily="18" charset="0"/>
              </a:rPr>
              <a:t>eLCOSH</a:t>
            </a:r>
            <a:r>
              <a:rPr lang="en-US" sz="1200" dirty="0" smtClean="0">
                <a:latin typeface="Times New Roman" panose="02020603050405020304" pitchFamily="18" charset="0"/>
                <a:cs typeface="Times New Roman" panose="02020603050405020304" pitchFamily="18" charset="0"/>
              </a:rPr>
              <a:t> Nano, Construction Nanomaterial Inventory (2017). </a:t>
            </a:r>
            <a:r>
              <a:rPr lang="en-US" sz="1200" dirty="0" smtClean="0">
                <a:latin typeface="Times New Roman" panose="02020603050405020304" pitchFamily="18" charset="0"/>
                <a:cs typeface="Times New Roman" panose="02020603050405020304" pitchFamily="18" charset="0"/>
                <a:hlinkClick r:id="rId3"/>
              </a:rPr>
              <a:t>www.nano.elcosh.org</a:t>
            </a:r>
            <a:endParaRPr lang="en-US" baseline="0" dirty="0" smtClean="0"/>
          </a:p>
        </p:txBody>
      </p:sp>
      <p:sp>
        <p:nvSpPr>
          <p:cNvPr id="4" name="Slide Number Placeholder 3"/>
          <p:cNvSpPr>
            <a:spLocks noGrp="1"/>
          </p:cNvSpPr>
          <p:nvPr>
            <p:ph type="sldNum" sz="quarter" idx="10"/>
          </p:nvPr>
        </p:nvSpPr>
        <p:spPr/>
        <p:txBody>
          <a:bodyPr/>
          <a:lstStyle/>
          <a:p>
            <a:fld id="{0AE4BAC0-0E4E-4482-A6C1-153E81D67FA4}" type="slidenum">
              <a:rPr lang="en-US" smtClean="0"/>
              <a:t>20</a:t>
            </a:fld>
            <a:endParaRPr lang="en-US" dirty="0"/>
          </a:p>
        </p:txBody>
      </p:sp>
    </p:spTree>
    <p:extLst>
      <p:ext uri="{BB962C8B-B14F-4D97-AF65-F5344CB8AC3E}">
        <p14:creationId xmlns:p14="http://schemas.microsoft.com/office/powerpoint/2010/main" val="69459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In June</a:t>
            </a:r>
            <a:r>
              <a:rPr lang="en-US" baseline="0" dirty="0" smtClean="0"/>
              <a:t> of last year, </a:t>
            </a:r>
            <a:r>
              <a:rPr lang="en-US" dirty="0" smtClean="0"/>
              <a:t>NIOSH researchers Jenny Roberts and Walter McKinney visited us to collect aerosol samples for </a:t>
            </a:r>
            <a:r>
              <a:rPr lang="en-US" i="1" dirty="0" smtClean="0"/>
              <a:t>in vivo</a:t>
            </a:r>
            <a:r>
              <a:rPr lang="en-US" baseline="0" dirty="0" smtClean="0"/>
              <a:t> and </a:t>
            </a:r>
            <a:r>
              <a:rPr lang="en-US" i="1" baseline="0" dirty="0" smtClean="0"/>
              <a:t>in vitro</a:t>
            </a:r>
            <a:r>
              <a:rPr lang="en-US" baseline="0" dirty="0" smtClean="0"/>
              <a:t> toxicity testing.</a:t>
            </a:r>
          </a:p>
        </p:txBody>
      </p:sp>
      <p:sp>
        <p:nvSpPr>
          <p:cNvPr id="4" name="Slide Number Placeholder 3"/>
          <p:cNvSpPr>
            <a:spLocks noGrp="1"/>
          </p:cNvSpPr>
          <p:nvPr>
            <p:ph type="sldNum" sz="quarter" idx="10"/>
          </p:nvPr>
        </p:nvSpPr>
        <p:spPr/>
        <p:txBody>
          <a:bodyPr/>
          <a:lstStyle/>
          <a:p>
            <a:fld id="{CA6E6B45-9C44-414D-BF64-10CE30A5611F}" type="slidenum">
              <a:rPr lang="en-US" smtClean="0"/>
              <a:t>21</a:t>
            </a:fld>
            <a:endParaRPr lang="en-US" dirty="0"/>
          </a:p>
        </p:txBody>
      </p:sp>
    </p:spTree>
    <p:extLst>
      <p:ext uri="{BB962C8B-B14F-4D97-AF65-F5344CB8AC3E}">
        <p14:creationId xmlns:p14="http://schemas.microsoft.com/office/powerpoint/2010/main" val="65417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pc="50" dirty="0"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Dr. Jenny Roberts from NIOSH again collected dust for in vitro and in vivo toxicity testing</a:t>
            </a:r>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22</a:t>
            </a:fld>
            <a:endParaRPr lang="en-US"/>
          </a:p>
        </p:txBody>
      </p:sp>
    </p:spTree>
    <p:extLst>
      <p:ext uri="{BB962C8B-B14F-4D97-AF65-F5344CB8AC3E}">
        <p14:creationId xmlns:p14="http://schemas.microsoft.com/office/powerpoint/2010/main" val="50192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514350" indent="-514350">
              <a:buFont typeface="+mj-lt"/>
              <a:buAutoNum type="arabicPeriod"/>
            </a:pPr>
            <a:r>
              <a:rPr lang="en-US" dirty="0" smtClean="0"/>
              <a:t>What are the concerns about </a:t>
            </a:r>
            <a:r>
              <a:rPr lang="en-US" dirty="0" err="1" smtClean="0"/>
              <a:t>nanomaterials</a:t>
            </a:r>
            <a:r>
              <a:rPr lang="en-US" dirty="0" smtClean="0"/>
              <a:t> in construction?</a:t>
            </a:r>
          </a:p>
          <a:p>
            <a:pPr marL="514350" indent="-514350">
              <a:buFont typeface="+mj-lt"/>
              <a:buAutoNum type="arabicPeriod"/>
            </a:pPr>
            <a:r>
              <a:rPr lang="en-US" dirty="0" smtClean="0"/>
              <a:t> What is the state of hazard communication around </a:t>
            </a:r>
            <a:r>
              <a:rPr lang="en-US" dirty="0" err="1" smtClean="0"/>
              <a:t>nanomaterials</a:t>
            </a:r>
            <a:r>
              <a:rPr lang="en-US" dirty="0" smtClean="0"/>
              <a:t>?</a:t>
            </a:r>
          </a:p>
          <a:p>
            <a:pPr marL="514350" indent="-514350">
              <a:buFont typeface="+mj-lt"/>
              <a:buAutoNum type="arabicPeriod"/>
            </a:pPr>
            <a:r>
              <a:rPr lang="en-US" dirty="0" smtClean="0"/>
              <a:t>How informed are workers about risk?</a:t>
            </a:r>
          </a:p>
          <a:p>
            <a:pPr marL="514350" indent="-514350">
              <a:buFont typeface="+mj-lt"/>
              <a:buAutoNum type="arabicPeriod"/>
            </a:pPr>
            <a:r>
              <a:rPr lang="en-US" dirty="0" smtClean="0"/>
              <a:t>How should workers be trained about </a:t>
            </a:r>
            <a:r>
              <a:rPr lang="en-US" dirty="0" err="1" smtClean="0"/>
              <a:t>nanomaterials</a:t>
            </a:r>
            <a:r>
              <a:rPr lang="en-US" dirty="0" smtClean="0"/>
              <a:t>?</a:t>
            </a:r>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29E0281-2380-4F96-BB13-51D3028C0F1F}" type="slidenum">
              <a:rPr lang="en-US" smtClean="0"/>
              <a:pPr/>
              <a:t>2</a:t>
            </a:fld>
            <a:endParaRPr lang="en-US"/>
          </a:p>
        </p:txBody>
      </p:sp>
    </p:spTree>
    <p:extLst>
      <p:ext uri="{BB962C8B-B14F-4D97-AF65-F5344CB8AC3E}">
        <p14:creationId xmlns:p14="http://schemas.microsoft.com/office/powerpoint/2010/main" val="1634746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indent="0">
              <a:buFont typeface="+mj-lt"/>
              <a:buNone/>
            </a:pPr>
            <a:r>
              <a:rPr lang="en-US" dirty="0" smtClean="0"/>
              <a:t>Uniqueness of construction work</a:t>
            </a:r>
          </a:p>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23</a:t>
            </a:fld>
            <a:endParaRPr lang="en-US"/>
          </a:p>
        </p:txBody>
      </p:sp>
    </p:spTree>
    <p:extLst>
      <p:ext uri="{BB962C8B-B14F-4D97-AF65-F5344CB8AC3E}">
        <p14:creationId xmlns:p14="http://schemas.microsoft.com/office/powerpoint/2010/main" val="2519695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a:xfrm>
            <a:off x="1104900" y="696913"/>
            <a:ext cx="4648200" cy="3486150"/>
          </a:xfrm>
          <a:ln/>
        </p:spPr>
      </p:sp>
      <p:sp>
        <p:nvSpPr>
          <p:cNvPr id="16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ＭＳ Ｐゴシック" pitchFamily="34" charset="-128"/>
            </a:endParaRPr>
          </a:p>
          <a:p>
            <a:r>
              <a:rPr lang="en-US" altLang="en-US" dirty="0" smtClean="0">
                <a:latin typeface="Arial" pitchFamily="34" charset="0"/>
                <a:cs typeface="ＭＳ Ｐゴシック" pitchFamily="34" charset="-128"/>
              </a:rPr>
              <a:t>Source: </a:t>
            </a:r>
            <a:r>
              <a:rPr lang="en-US" altLang="en-US" dirty="0" err="1" smtClean="0">
                <a:latin typeface="Arial" pitchFamily="34" charset="0"/>
                <a:cs typeface="ＭＳ Ｐゴシック" pitchFamily="34" charset="-128"/>
              </a:rPr>
              <a:t>In†the†know</a:t>
            </a:r>
            <a:r>
              <a:rPr lang="en-US" altLang="en-US" dirty="0" smtClean="0">
                <a:latin typeface="Arial" pitchFamily="34" charset="0"/>
                <a:cs typeface="ＭＳ Ｐゴシック" pitchFamily="34" charset="-128"/>
              </a:rPr>
              <a:t> April†2013</a:t>
            </a:r>
          </a:p>
          <a:p>
            <a:r>
              <a:rPr lang="en-US" altLang="en-US" dirty="0" smtClean="0">
                <a:latin typeface="Arial" pitchFamily="34" charset="0"/>
                <a:cs typeface="ＭＳ Ｐゴシック" pitchFamily="34" charset="-128"/>
              </a:rPr>
              <a:t>The SAFENANO Team</a:t>
            </a:r>
          </a:p>
          <a:p>
            <a:endParaRPr lang="en-US" altLang="en-US" dirty="0" smtClean="0">
              <a:latin typeface="Arial" pitchFamily="34" charset="0"/>
              <a:cs typeface="ＭＳ Ｐゴシック" pitchFamily="34" charset="-128"/>
            </a:endParaRPr>
          </a:p>
          <a:p>
            <a:r>
              <a:rPr lang="en-US" altLang="en-US" dirty="0" smtClean="0">
                <a:latin typeface="Arial" pitchFamily="34" charset="0"/>
                <a:cs typeface="ＭＳ Ｐゴシック" pitchFamily="34" charset="-128"/>
              </a:rPr>
              <a:t>“Safe Work Australia (SWA), an Australian national policy-setting body, carried out an evaluation of the quality of SDS for a range of nanomaterials, including metals, metal oxides, silicates and carbon nanotubes C NT) (SWA, 2010). SWA found that a large majority of the evaluated SDS </a:t>
            </a:r>
            <a:r>
              <a:rPr lang="en-US" altLang="en-US" smtClean="0">
                <a:latin typeface="Arial" pitchFamily="34" charset="0"/>
                <a:cs typeface="ＭＳ Ｐゴシック" pitchFamily="34" charset="-128"/>
              </a:rPr>
              <a:t>(82%) </a:t>
            </a:r>
            <a:r>
              <a:rPr lang="en-US" altLang="en-US" dirty="0" smtClean="0">
                <a:latin typeface="Arial" pitchFamily="34" charset="0"/>
                <a:cs typeface="ＭＳ Ｐゴシック" pitchFamily="34" charset="-128"/>
              </a:rPr>
              <a:t>presented information</a:t>
            </a:r>
          </a:p>
          <a:p>
            <a:r>
              <a:rPr lang="en-US" altLang="en-US" dirty="0" smtClean="0">
                <a:latin typeface="Arial" pitchFamily="34" charset="0"/>
                <a:cs typeface="ＭＳ Ｐゴシック" pitchFamily="34" charset="-128"/>
              </a:rPr>
              <a:t>that was not sufficient to fulfil an appropriate risk assessment. Moreover, many of the SDS presented data for the bulk material, without any consideration of the validity of this information for the </a:t>
            </a:r>
            <a:r>
              <a:rPr lang="en-US" altLang="en-US" dirty="0" err="1" smtClean="0">
                <a:latin typeface="Arial" pitchFamily="34" charset="0"/>
                <a:cs typeface="ＭＳ Ｐゴシック" pitchFamily="34" charset="-128"/>
              </a:rPr>
              <a:t>nano</a:t>
            </a:r>
            <a:r>
              <a:rPr lang="en-US" altLang="en-US" dirty="0" smtClean="0">
                <a:latin typeface="Arial" pitchFamily="34" charset="0"/>
                <a:cs typeface="ＭＳ Ｐゴシック" pitchFamily="34" charset="-128"/>
              </a:rPr>
              <a:t> form of the substance in terms of toxicology, exposure limits and control measures.”</a:t>
            </a:r>
          </a:p>
          <a:p>
            <a:endParaRPr lang="en-US" altLang="en-US" dirty="0" smtClean="0">
              <a:latin typeface="Arial" pitchFamily="34" charset="0"/>
              <a:cs typeface="ＭＳ Ｐゴシック" pitchFamily="34" charset="-128"/>
            </a:endParaRPr>
          </a:p>
          <a:p>
            <a:r>
              <a:rPr lang="en-US" sz="1200" kern="1200" dirty="0" smtClean="0">
                <a:solidFill>
                  <a:schemeClr val="tx1"/>
                </a:solidFill>
                <a:effectLst/>
                <a:latin typeface="Arial" charset="0"/>
                <a:ea typeface="MS PGothic" panose="020B0600070205080204" pitchFamily="34" charset="-128"/>
                <a:cs typeface="ＭＳ Ｐゴシック" charset="-128"/>
              </a:rPr>
              <a:t>Safe Australia evaluated 50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 SDSs for completeness and reported that 18% (9/50) “were assessed as providing reliable information to appropriately inform an occupational risk assessment. Thus there is an urgent need for improvement.”  [</a:t>
            </a:r>
            <a:r>
              <a:rPr lang="en-US" sz="1200" kern="1200" dirty="0" smtClean="0">
                <a:solidFill>
                  <a:schemeClr val="tx1"/>
                </a:solidFill>
                <a:effectLst/>
                <a:latin typeface="Arial" charset="0"/>
                <a:ea typeface="MS PGothic" panose="020B0600070205080204" pitchFamily="34" charset="-128"/>
                <a:cs typeface="ＭＳ Ｐゴシック" charset="-128"/>
                <a:hlinkClick r:id="rId3"/>
              </a:rPr>
              <a:t>Safe Work Australia (SWA). 2010. </a:t>
            </a:r>
            <a:r>
              <a:rPr lang="en-US" sz="1200" i="1" kern="1200" dirty="0" smtClean="0">
                <a:solidFill>
                  <a:schemeClr val="tx1"/>
                </a:solidFill>
                <a:effectLst/>
                <a:latin typeface="Arial" charset="0"/>
                <a:ea typeface="MS PGothic" panose="020B0600070205080204" pitchFamily="34" charset="-128"/>
                <a:cs typeface="ＭＳ Ｐゴシック" charset="-128"/>
                <a:hlinkClick r:id="rId3"/>
              </a:rPr>
              <a:t>An Evaluation of MSDS and Labels associated with the use of Engineered Nanomaterials</a:t>
            </a:r>
            <a:r>
              <a:rPr lang="en-US" sz="1200" kern="1200" dirty="0" smtClean="0">
                <a:solidFill>
                  <a:schemeClr val="tx1"/>
                </a:solidFill>
                <a:effectLst/>
                <a:latin typeface="Arial" charset="0"/>
                <a:ea typeface="MS PGothic" panose="020B0600070205080204" pitchFamily="34" charset="-128"/>
                <a:cs typeface="ＭＳ Ｐゴシック" charset="-128"/>
                <a:hlinkClick r:id="rId3"/>
              </a:rPr>
              <a:t>. Commonwealth of Australia.</a:t>
            </a:r>
            <a:r>
              <a:rPr lang="en-US" dirty="0" smtClean="0">
                <a:effectLst/>
              </a:rPr>
              <a:t> </a:t>
            </a:r>
            <a:endParaRPr lang="en-US" altLang="en-US" dirty="0" smtClean="0">
              <a:latin typeface="Arial" pitchFamily="34" charset="0"/>
              <a:cs typeface="ＭＳ Ｐゴシック" pitchFamily="34" charset="-128"/>
            </a:endParaRPr>
          </a:p>
        </p:txBody>
      </p:sp>
      <p:sp>
        <p:nvSpPr>
          <p:cNvPr id="16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26933E8-1106-489B-B218-2259E6F3FBFB}" type="slidenum">
              <a:rPr lang="en-US" altLang="en-US" sz="1200"/>
              <a:pPr eaLnBrk="1" hangingPunct="1"/>
              <a:t>24</a:t>
            </a:fld>
            <a:endParaRPr lang="en-US" altLang="en-US" sz="1200"/>
          </a:p>
        </p:txBody>
      </p:sp>
    </p:spTree>
    <p:extLst>
      <p:ext uri="{BB962C8B-B14F-4D97-AF65-F5344CB8AC3E}">
        <p14:creationId xmlns:p14="http://schemas.microsoft.com/office/powerpoint/2010/main" val="161826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Just over half of respondents were aware that nanotechnology has been applied to construction materials, but most did not know that construction products containing nanomaterials are commercially available in the USA.</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Only 15% of respondents reported seeing a construction </a:t>
            </a:r>
            <a:r>
              <a:rPr lang="en-US" sz="1200" b="0" i="0" u="none" strike="noStrike" kern="1200" dirty="0" err="1" smtClean="0">
                <a:solidFill>
                  <a:schemeClr val="tx1"/>
                </a:solidFill>
                <a:effectLst/>
                <a:latin typeface="Arial" charset="0"/>
                <a:ea typeface="MS PGothic" panose="020B0600070205080204" pitchFamily="34" charset="-128"/>
                <a:cs typeface="ＭＳ Ｐゴシック" charset="-128"/>
              </a:rPr>
              <a:t>nano</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-product in person.</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Of the 10 people (13%) who were aware of a </a:t>
            </a:r>
            <a:r>
              <a:rPr lang="en-US" sz="1200" b="0" i="0" u="none" strike="noStrike" kern="1200" dirty="0" err="1" smtClean="0">
                <a:solidFill>
                  <a:schemeClr val="tx1"/>
                </a:solidFill>
                <a:effectLst/>
                <a:latin typeface="Arial" charset="0"/>
                <a:ea typeface="MS PGothic" panose="020B0600070205080204" pitchFamily="34" charset="-128"/>
                <a:cs typeface="ＭＳ Ｐゴシック" charset="-128"/>
              </a:rPr>
              <a:t>nano</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-enabled product used on a job site, only 5 provided further detail.</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Three people specified aerogel insulation, one person wrote "plastering and concrete", and one person indicated that he or she could not recall the details.</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The remaining five people who answered yes to question 7, did not respond to the second part of the question.</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The vast majority of participants, almost 90%, had not addressed nanotechnology during training.</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Just over half of respondents were aware that nanotechnology has been applied to construction materials, but most did not know that construction products containing nanomaterials are commercially available in the USA.</a:t>
            </a:r>
            <a:r>
              <a:rPr lang="en-US" dirty="0" smtClean="0"/>
              <a:t> </a:t>
            </a:r>
            <a:r>
              <a:rPr lang="en-US" sz="1200" b="0" i="0" u="none" strike="noStrike" kern="1200" dirty="0" smtClean="0">
                <a:solidFill>
                  <a:schemeClr val="tx1"/>
                </a:solidFill>
                <a:effectLst/>
                <a:latin typeface="Arial" charset="0"/>
                <a:ea typeface="MS PGothic" panose="020B0600070205080204" pitchFamily="34" charset="-128"/>
                <a:cs typeface="ＭＳ Ｐゴシック" charset="-128"/>
              </a:rPr>
              <a:t>The vast majority of respondents reported not having seen a nanomaterial on their jobsite.  </a:t>
            </a:r>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25</a:t>
            </a:fld>
            <a:endParaRPr lang="en-US"/>
          </a:p>
        </p:txBody>
      </p:sp>
    </p:spTree>
    <p:extLst>
      <p:ext uri="{BB962C8B-B14F-4D97-AF65-F5344CB8AC3E}">
        <p14:creationId xmlns:p14="http://schemas.microsoft.com/office/powerpoint/2010/main" val="194613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S PGothic" panose="020B0600070205080204" pitchFamily="34" charset="-128"/>
                <a:cs typeface="ＭＳ Ｐゴシック" charset="-128"/>
              </a:rPr>
              <a:t>The SBCTC represents more than 400,000 unionized construction workers in California with 175 affiliated local unions. The fact that they can draw from14 crafts means this proposed study will be able to include the majority of trades on most construction projects, which will increase the value of their findings.</a:t>
            </a:r>
          </a:p>
          <a:p>
            <a:endParaRPr lang="en-US" sz="1200" kern="1200" dirty="0" smtClean="0">
              <a:solidFill>
                <a:schemeClr val="tx1"/>
              </a:solidFill>
              <a:effectLst/>
              <a:latin typeface="Arial" charset="0"/>
              <a:ea typeface="MS PGothic" panose="020B0600070205080204" pitchFamily="34" charset="-128"/>
              <a:cs typeface="ＭＳ Ｐゴシック" charset="-128"/>
            </a:endParaRPr>
          </a:p>
          <a:p>
            <a:r>
              <a:rPr lang="en-US" sz="1200" b="0" i="0" u="none" strike="noStrike" kern="1200" baseline="0" dirty="0" smtClean="0">
                <a:solidFill>
                  <a:schemeClr val="tx1"/>
                </a:solidFill>
                <a:latin typeface="Arial" charset="0"/>
                <a:ea typeface="MS PGothic" panose="020B0600070205080204" pitchFamily="34" charset="-128"/>
                <a:cs typeface="ＭＳ Ｐゴシック" charset="-128"/>
              </a:rPr>
              <a:t>In 2006, Berkeley, CA was the first US city to pass an ordinance regulating nanotechnology. Shortly after, California became the first state in the nation to pass legislation enacting a sweeping new, systematic approach to</a:t>
            </a:r>
          </a:p>
          <a:p>
            <a:r>
              <a:rPr lang="en-US" sz="1200" b="0" i="0" u="none" strike="noStrike" kern="1200" baseline="0" dirty="0" smtClean="0">
                <a:solidFill>
                  <a:schemeClr val="tx1"/>
                </a:solidFill>
                <a:latin typeface="Arial" charset="0"/>
                <a:ea typeface="MS PGothic" panose="020B0600070205080204" pitchFamily="34" charset="-128"/>
                <a:cs typeface="ＭＳ Ｐゴシック" charset="-128"/>
              </a:rPr>
              <a:t>chemical regulation with a “Green Chemistry Initiative.”</a:t>
            </a:r>
          </a:p>
          <a:p>
            <a:endParaRPr lang="en-US" sz="1200" b="0" i="0" u="none" strike="noStrike" kern="1200" baseline="0" dirty="0" smtClean="0">
              <a:solidFill>
                <a:schemeClr val="tx1"/>
              </a:solidFill>
              <a:effectLst/>
              <a:latin typeface="Arial" charset="0"/>
              <a:ea typeface="MS PGothic" panose="020B0600070205080204" pitchFamily="34"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S PGothic" panose="020B0600070205080204" pitchFamily="34" charset="-128"/>
                <a:cs typeface="ＭＳ Ｐゴシック" charset="-128"/>
              </a:rPr>
              <a:t>Methodology: </a:t>
            </a:r>
            <a:r>
              <a:rPr lang="en-US" sz="1200" kern="1200" dirty="0" smtClean="0">
                <a:solidFill>
                  <a:schemeClr val="tx1"/>
                </a:solidFill>
                <a:effectLst/>
                <a:latin typeface="Arial" charset="0"/>
                <a:ea typeface="MS PGothic" panose="020B0600070205080204" pitchFamily="34" charset="-128"/>
                <a:cs typeface="ＭＳ Ｐゴシック" charset="-128"/>
              </a:rPr>
              <a:t>We collected feedback from our target audience through a 31-question on-line survey and 21 follow-up key informant phone interviews with a subset of survey respondents. Our goal was to obtain 100 survey responses; we actually received 253 completed surveys to include in our evaluation. It was a priority that we obtain feedback from a cross-section of crafts. Participants were asked to identify their affiliation from a list of 25 crafts; all but one of these crafts (Pile Drivers) were represented through completed surveys. We selected 21 key informant subjects based upon one or more of the following criteria present in their survey responses: recognition of nanotechnology terms; having either received or delivered training related to nanotechnology; indicating worker and/or environmental safety concerns related to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materials; on-the-job experience with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construction materials; recognition of products from the </a:t>
            </a:r>
            <a:r>
              <a:rPr lang="en-US" sz="1200" kern="1200" dirty="0" err="1" smtClean="0">
                <a:solidFill>
                  <a:schemeClr val="tx1"/>
                </a:solidFill>
                <a:effectLst/>
                <a:latin typeface="Arial" charset="0"/>
                <a:ea typeface="MS PGothic" panose="020B0600070205080204" pitchFamily="34" charset="-128"/>
                <a:cs typeface="ＭＳ Ｐゴシック" charset="-128"/>
              </a:rPr>
              <a:t>eLCOSH</a:t>
            </a:r>
            <a:r>
              <a:rPr lang="en-US" sz="1200" kern="1200" dirty="0" smtClean="0">
                <a:solidFill>
                  <a:schemeClr val="tx1"/>
                </a:solidFill>
                <a:effectLst/>
                <a:latin typeface="Arial" charset="0"/>
                <a:ea typeface="MS PGothic" panose="020B0600070205080204" pitchFamily="34" charset="-128"/>
                <a:cs typeface="ＭＳ Ｐゴシック" charset="-128"/>
              </a:rPr>
              <a:t> Inventory. Interview length averaged 23 minutes (range: 9-46 minutes) per subject. Additionally, we conducted phone interviews with 5 individuals from 4 California government agencies; each interview took 30-60 minutes. </a:t>
            </a:r>
            <a:endParaRPr lang="en-US" dirty="0" smtClean="0"/>
          </a:p>
          <a:p>
            <a:endParaRPr lang="en-US" sz="1200" b="0" i="0" u="none" strike="noStrike" kern="1200" baseline="0" dirty="0" smtClean="0">
              <a:solidFill>
                <a:schemeClr val="tx1"/>
              </a:solidFill>
              <a:effectLst/>
              <a:latin typeface="Arial" charset="0"/>
              <a:ea typeface="MS PGothic" panose="020B0600070205080204" pitchFamily="34" charset="-128"/>
              <a:cs typeface="ＭＳ Ｐゴシック" charset="-128"/>
            </a:endParaRPr>
          </a:p>
        </p:txBody>
      </p:sp>
      <p:sp>
        <p:nvSpPr>
          <p:cNvPr id="4" name="Slide Number Placeholder 3"/>
          <p:cNvSpPr>
            <a:spLocks noGrp="1"/>
          </p:cNvSpPr>
          <p:nvPr>
            <p:ph type="sldNum" sz="quarter" idx="10"/>
          </p:nvPr>
        </p:nvSpPr>
        <p:spPr/>
        <p:txBody>
          <a:bodyPr/>
          <a:lstStyle/>
          <a:p>
            <a:fld id="{F29E0281-2380-4F96-BB13-51D3028C0F1F}" type="slidenum">
              <a:rPr lang="en-US" smtClean="0"/>
              <a:pPr/>
              <a:t>27</a:t>
            </a:fld>
            <a:endParaRPr lang="en-US"/>
          </a:p>
        </p:txBody>
      </p:sp>
    </p:spTree>
    <p:extLst>
      <p:ext uri="{BB962C8B-B14F-4D97-AF65-F5344CB8AC3E}">
        <p14:creationId xmlns:p14="http://schemas.microsoft.com/office/powerpoint/2010/main" val="1606984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S PGothic" panose="020B0600070205080204" pitchFamily="34" charset="-128"/>
                <a:cs typeface="ＭＳ Ｐゴシック" charset="-128"/>
              </a:rPr>
              <a:t>1. Knowledge and Awareness: While there was far greater interest in taking this study than we originally anticipated, the level of understanding—both defining key terms and how nanotechnology may pose risks to workers in the construction industry—is quite shallow. Survey respondents and key informants voiced concern about this new technology; on the one hand respondents could see the potential benefits that nanotechnology could bring to construction, but on the other, their past experience with products like asbestos and silica </a:t>
            </a:r>
            <a:r>
              <a:rPr lang="en-US" sz="1200" kern="1200" baseline="0" dirty="0" smtClean="0">
                <a:solidFill>
                  <a:schemeClr val="tx1"/>
                </a:solidFill>
                <a:effectLst/>
                <a:latin typeface="Arial" charset="0"/>
                <a:ea typeface="MS PGothic" panose="020B0600070205080204" pitchFamily="34" charset="-128"/>
                <a:cs typeface="ＭＳ Ｐゴシック" charset="-128"/>
              </a:rPr>
              <a:t> </a:t>
            </a:r>
            <a:r>
              <a:rPr lang="en-US" sz="1200" kern="1200" dirty="0" smtClean="0">
                <a:solidFill>
                  <a:schemeClr val="tx1"/>
                </a:solidFill>
                <a:effectLst/>
                <a:latin typeface="Arial" charset="0"/>
                <a:ea typeface="MS PGothic" panose="020B0600070205080204" pitchFamily="34" charset="-128"/>
                <a:cs typeface="ＭＳ Ｐゴシック" charset="-128"/>
              </a:rPr>
              <a:t>make them question whether long-term consequences may exist. For many, this survey was their first introduction to nanotechnology, particularly as it might pertain to construction. The survey itself sparked in many participants an interest in learning more. </a:t>
            </a:r>
            <a:endParaRPr lang="en-US" dirty="0" smtClean="0"/>
          </a:p>
          <a:p>
            <a:r>
              <a:rPr lang="en-US" sz="1200" kern="1200" dirty="0" smtClean="0">
                <a:solidFill>
                  <a:schemeClr val="tx1"/>
                </a:solidFill>
                <a:effectLst/>
                <a:latin typeface="Arial" charset="0"/>
                <a:ea typeface="MS PGothic" panose="020B0600070205080204" pitchFamily="34" charset="-128"/>
                <a:cs typeface="ＭＳ Ｐゴシック" charset="-128"/>
              </a:rPr>
              <a:t>2. Knowledge of materials listed in </a:t>
            </a:r>
            <a:r>
              <a:rPr lang="en-US" sz="1200" kern="1200" dirty="0" err="1" smtClean="0">
                <a:solidFill>
                  <a:schemeClr val="tx1"/>
                </a:solidFill>
                <a:effectLst/>
                <a:latin typeface="Arial" charset="0"/>
                <a:ea typeface="MS PGothic" panose="020B0600070205080204" pitchFamily="34" charset="-128"/>
                <a:cs typeface="ＭＳ Ｐゴシック" charset="-128"/>
              </a:rPr>
              <a:t>eLCOSH</a:t>
            </a:r>
            <a:r>
              <a:rPr lang="en-US" sz="1200" kern="1200" dirty="0" smtClean="0">
                <a:solidFill>
                  <a:schemeClr val="tx1"/>
                </a:solidFill>
                <a:effectLst/>
                <a:latin typeface="Arial" charset="0"/>
                <a:ea typeface="MS PGothic" panose="020B0600070205080204" pitchFamily="34" charset="-128"/>
                <a:cs typeface="ＭＳ Ｐゴシック" charset="-128"/>
              </a:rPr>
              <a:t> Inventory: Reviewing the 500-plus product list generated interest and raised awareness of nanotechnology and could be a useful tool if used more broadly. However, given our small sample size, and the fact that some of the entries on the inventory were very generic, we really can't draw too many conclusions. </a:t>
            </a:r>
            <a:endParaRPr lang="en-US" dirty="0" smtClean="0"/>
          </a:p>
          <a:p>
            <a:r>
              <a:rPr lang="en-US" sz="1200" kern="1200" dirty="0" smtClean="0">
                <a:solidFill>
                  <a:schemeClr val="tx1"/>
                </a:solidFill>
                <a:effectLst/>
                <a:latin typeface="Arial" charset="0"/>
                <a:ea typeface="MS PGothic" panose="020B0600070205080204" pitchFamily="34" charset="-128"/>
                <a:cs typeface="ＭＳ Ｐゴシック" charset="-128"/>
              </a:rPr>
              <a:t>3. Current status of training: Comprehensive nanotechnology training is virtually non-existent. Barely 2% of survey participants had received training and most of these were Insulators who were being trained by a product manufacturer on proper techniques for applying the product rather than understanding the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aspects of the material. However, the vast majority of study participants are interested in being trained about nanotechnology and believe it would be of value to construction workers. </a:t>
            </a:r>
            <a:endParaRPr lang="en-US" dirty="0" smtClean="0"/>
          </a:p>
          <a:p>
            <a:r>
              <a:rPr lang="en-US" sz="1200" kern="1200" dirty="0" smtClean="0">
                <a:solidFill>
                  <a:schemeClr val="tx1"/>
                </a:solidFill>
                <a:effectLst/>
                <a:latin typeface="Arial" charset="0"/>
                <a:ea typeface="MS PGothic" panose="020B0600070205080204" pitchFamily="34" charset="-128"/>
                <a:cs typeface="ＭＳ Ｐゴシック" charset="-128"/>
              </a:rPr>
              <a:t>4. Government agency monitoring, control, information: There was a surge of public sector activity around nanotechnology over the last 15 years, but this seems to have slowed now that the initial wave of funding and research has run its course. Two California agencies have the potential to gather information from nanomaterial manufacturers and make that information public, however neither is doing anything with nanomaterials at this time. They have some products on a watch list, but need more data to raise those to the action phase. </a:t>
            </a:r>
            <a:endParaRPr lang="en-US" dirty="0" smtClean="0"/>
          </a:p>
          <a:p>
            <a:r>
              <a:rPr lang="en-US" sz="1200" b="1" kern="1200" dirty="0" smtClean="0">
                <a:solidFill>
                  <a:schemeClr val="tx1"/>
                </a:solidFill>
                <a:effectLst/>
                <a:latin typeface="Arial" charset="0"/>
                <a:ea typeface="MS PGothic" panose="020B0600070205080204" pitchFamily="34" charset="-128"/>
                <a:cs typeface="ＭＳ Ｐゴシック" charset="-128"/>
              </a:rPr>
              <a:t>Recommendations: </a:t>
            </a:r>
            <a:endParaRPr lang="en-US" dirty="0" smtClean="0"/>
          </a:p>
          <a:p>
            <a:r>
              <a:rPr lang="en-US" sz="1200" kern="1200" dirty="0" smtClean="0">
                <a:solidFill>
                  <a:schemeClr val="tx1"/>
                </a:solidFill>
                <a:effectLst/>
                <a:latin typeface="Arial" charset="0"/>
                <a:ea typeface="MS PGothic" panose="020B0600070205080204" pitchFamily="34" charset="-128"/>
                <a:cs typeface="ＭＳ Ｐゴシック" charset="-128"/>
              </a:rPr>
              <a:t>A strategic plan to increase awareness and improve understanding of nanotechnology and nanomaterials in the construction industry must include a combination of research, outreach, training, and stakeholder collaboration. Information gaps need to be filled; the most basic first step is to develop clear and agreed-upon definitions of the terminology related to nanotechnology. Epidemiological data about how nanotechnology is currently being used in construction and its potential effects on workers is needed. Collaboration with public agencies, researchers, manufacturers, trainers and end-users is essential to accomplishing these goals. Additional steps include developing a multi-craft training curriculum that includes the use of video; and utilizing the </a:t>
            </a:r>
            <a:r>
              <a:rPr lang="en-US" sz="1200" kern="1200" dirty="0" err="1" smtClean="0">
                <a:solidFill>
                  <a:schemeClr val="tx1"/>
                </a:solidFill>
                <a:effectLst/>
                <a:latin typeface="Arial" charset="0"/>
                <a:ea typeface="MS PGothic" panose="020B0600070205080204" pitchFamily="34" charset="-128"/>
                <a:cs typeface="ＭＳ Ｐゴシック" charset="-128"/>
              </a:rPr>
              <a:t>eLCOSH</a:t>
            </a:r>
            <a:r>
              <a:rPr lang="en-US" sz="1200" kern="1200" dirty="0" smtClean="0">
                <a:solidFill>
                  <a:schemeClr val="tx1"/>
                </a:solidFill>
                <a:effectLst/>
                <a:latin typeface="Arial" charset="0"/>
                <a:ea typeface="MS PGothic" panose="020B0600070205080204" pitchFamily="34" charset="-128"/>
                <a:cs typeface="ＭＳ Ｐゴシック" charset="-128"/>
              </a:rPr>
              <a:t> Inventory as both an awareness tool and a way to learn more about products currently in use. </a:t>
            </a:r>
            <a:endParaRPr lang="en-US" dirty="0" smtClean="0"/>
          </a:p>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28</a:t>
            </a:fld>
            <a:endParaRPr lang="en-US"/>
          </a:p>
        </p:txBody>
      </p:sp>
    </p:spTree>
    <p:extLst>
      <p:ext uri="{BB962C8B-B14F-4D97-AF65-F5344CB8AC3E}">
        <p14:creationId xmlns:p14="http://schemas.microsoft.com/office/powerpoint/2010/main" val="1565774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3971BE31-5A5E-4EB4-8449-2E0593F97798}" type="slidenum">
              <a:rPr lang="en-US"/>
              <a:pPr/>
              <a:t>29</a:t>
            </a:fld>
            <a:endParaRPr lang="en-US"/>
          </a:p>
        </p:txBody>
      </p:sp>
      <p:sp>
        <p:nvSpPr>
          <p:cNvPr id="859138" name="Rectangle 2"/>
          <p:cNvSpPr>
            <a:spLocks noGrp="1" noRot="1" noChangeAspect="1" noChangeArrowheads="1" noTextEdit="1"/>
          </p:cNvSpPr>
          <p:nvPr>
            <p:ph type="sldImg"/>
          </p:nvPr>
        </p:nvSpPr>
        <p:spPr>
          <a:xfrm>
            <a:off x="1108075" y="698500"/>
            <a:ext cx="4643438" cy="3484563"/>
          </a:xfrm>
          <a:ln/>
        </p:spPr>
      </p:sp>
      <p:sp>
        <p:nvSpPr>
          <p:cNvPr id="859139" name="Rectangle 3"/>
          <p:cNvSpPr>
            <a:spLocks noGrp="1" noChangeArrowheads="1"/>
          </p:cNvSpPr>
          <p:nvPr>
            <p:ph type="body" idx="1"/>
          </p:nvPr>
        </p:nvSpPr>
        <p:spPr>
          <a:xfrm>
            <a:off x="914400" y="4416392"/>
            <a:ext cx="5029200" cy="4182176"/>
          </a:xfrm>
        </p:spPr>
        <p:txBody>
          <a:bodyPr/>
          <a:lstStyle/>
          <a:p>
            <a:r>
              <a:rPr lang="en-US">
                <a:cs typeface="Times New Roman" pitchFamily="18" charset="0"/>
              </a:rPr>
              <a:t>Technology Safety Data Sheets (TSDSs) are novel, but untested instruments for communicating safety and health information about a new technology.  As originally conceived by Matthew Fitzgerald, TSDSs would be used by workers who operate and maintain the technology, safety and health professionals charged with protecting personnel on hazardous waste sites, and regulators who must write permits for technologies on state Superfund sites.</a:t>
            </a:r>
            <a:r>
              <a:rPr lang="en-US" u="sng">
                <a:solidFill>
                  <a:srgbClr val="800080"/>
                </a:solidFill>
                <a:cs typeface="Times New Roman" pitchFamily="18" charset="0"/>
                <a:hlinkClick r:id="" action="ppaction://noaction"/>
              </a:rPr>
              <a:t>[1]</a:t>
            </a:r>
            <a:r>
              <a:rPr lang="en-US">
                <a:cs typeface="Times New Roman" pitchFamily="18" charset="0"/>
              </a:rPr>
              <a:t> The concept was presented to safety and health experts at DOE and the National Institute of Environmental Health Sciences (a part of the U.S. Department of Health and Human Services) and received sufficient interest from key actors at each organization to pursue creating a guidance document. On March 23-24, 1995, a National Technical Workshop was held in Washington, D.C. and included representatives from DOE, NIEHS, OSHA, U.S. EPA, the National Institute for Occupational Safety and Health, the U.S. Department of Defense, the Army Corps of Engineers, labor unions, universities, and private firms. The sixty participants produced a set of recommendations and agreed to gather again to produce a guidance document. On November 30</a:t>
            </a:r>
            <a:r>
              <a:rPr lang="en-US" baseline="30000">
                <a:cs typeface="Times New Roman" pitchFamily="18" charset="0"/>
              </a:rPr>
              <a:t>th</a:t>
            </a:r>
            <a:r>
              <a:rPr lang="en-US">
                <a:cs typeface="Times New Roman" pitchFamily="18" charset="0"/>
              </a:rPr>
              <a:t> and December1st, 1995 the experts met and reached consensus on effective guidance. In October 1996, after distribution and revision of a draft, the final guidance document was issued with the first example of a Technology Safety Data Sheet (NIEHS &amp; DOE, 1996). </a:t>
            </a:r>
          </a:p>
          <a:p>
            <a:r>
              <a:rPr lang="en-US">
                <a:cs typeface="Times New Roman" pitchFamily="18" charset="0"/>
              </a:rPr>
              <a:t>A follow-up National Technical Workshop was held in Miami October 14-16, 1998 to develop more detailed guidance for considering safety and health in the design of remediation technologies. Forty-one national experts, including several from state environmental regulatory agencies, produced a draft guidance document that was revised once and issued as interim final guidelines on March 31, 1999. This document, “New Environmental Remediation Technologies: Guidance Criteria for Safety and Health” provided specific recommendations for how the key stakeholders, such as the EPA and DOE, should implement the guidance contained in the document. There was much more comprehensive guidance for creating Technology Safety Data Sheets as well.</a:t>
            </a:r>
            <a:r>
              <a:rPr lang="en-US" u="sng">
                <a:solidFill>
                  <a:srgbClr val="800080"/>
                </a:solidFill>
                <a:cs typeface="Times New Roman" pitchFamily="18" charset="0"/>
                <a:hlinkClick r:id="" action="ppaction://noaction"/>
              </a:rPr>
              <a:t>[2]</a:t>
            </a:r>
            <a:r>
              <a:rPr lang="en-US">
                <a:cs typeface="Times New Roman" pitchFamily="18" charset="0"/>
              </a:rPr>
              <a:t> </a:t>
            </a:r>
          </a:p>
          <a:p>
            <a:r>
              <a:rPr lang="en-US">
                <a:cs typeface="Times New Roman" pitchFamily="18" charset="0"/>
              </a:rPr>
              <a:t>The experts at the 1996 National Technical Workshop reached a consensus that the following sections should be contained in TSDSs, in the order listed (NIEHS &amp; DOE, p.29).</a:t>
            </a:r>
            <a:r>
              <a:rPr lang="en-US"/>
              <a:t> </a:t>
            </a:r>
            <a:br>
              <a:rPr lang="en-US"/>
            </a:br>
            <a:r>
              <a:rPr lang="en-US" u="sng">
                <a:solidFill>
                  <a:srgbClr val="800080"/>
                </a:solidFill>
                <a:ea typeface="Arial Unicode MS" pitchFamily="34" charset="-128"/>
                <a:cs typeface="Arial Unicode MS" pitchFamily="34" charset="-128"/>
                <a:hlinkClick r:id="" action="ppaction://noaction"/>
              </a:rPr>
              <a:t>[1]</a:t>
            </a:r>
            <a:r>
              <a:rPr lang="en-US">
                <a:ea typeface="Arial Unicode MS" pitchFamily="34" charset="-128"/>
                <a:cs typeface="Arial Unicode MS" pitchFamily="34" charset="-128"/>
              </a:rPr>
              <a:t> Dr. Fitzgerald conceived the idea while working under a contract with the Department of Energy in 1994.</a:t>
            </a:r>
          </a:p>
          <a:p>
            <a:r>
              <a:rPr lang="en-US">
                <a:ea typeface="Arial Unicode MS" pitchFamily="34" charset="-128"/>
                <a:cs typeface="Arial Unicode MS" pitchFamily="34" charset="-128"/>
              </a:rPr>
              <a:t> </a:t>
            </a:r>
          </a:p>
          <a:p>
            <a:r>
              <a:rPr lang="en-US" u="sng">
                <a:solidFill>
                  <a:srgbClr val="800080"/>
                </a:solidFill>
                <a:ea typeface="Arial Unicode MS" pitchFamily="34" charset="-128"/>
                <a:cs typeface="Arial Unicode MS" pitchFamily="34" charset="-128"/>
                <a:hlinkClick r:id="" action="ppaction://noaction"/>
              </a:rPr>
              <a:t>[2]</a:t>
            </a:r>
            <a:r>
              <a:rPr lang="en-US">
                <a:ea typeface="Arial Unicode MS" pitchFamily="34" charset="-128"/>
                <a:cs typeface="Arial Unicode MS" pitchFamily="34" charset="-128"/>
              </a:rPr>
              <a:t>  This document can be obtained at the Operating Engineers National Hazmat Program’s website at: </a:t>
            </a:r>
            <a:r>
              <a:rPr lang="en-US">
                <a:ea typeface="Arial Unicode MS" pitchFamily="34" charset="-128"/>
                <a:cs typeface="Arial Unicode MS" pitchFamily="34" charset="-128"/>
                <a:hlinkClick r:id="rId3"/>
              </a:rPr>
              <a:t>http://www.iuoeiettc.org</a:t>
            </a:r>
            <a:r>
              <a:rPr lang="en-US">
                <a:ea typeface="Arial Unicode MS" pitchFamily="34" charset="-128"/>
                <a:cs typeface="Arial Unicode MS" pitchFamily="34" charset="-128"/>
              </a:rPr>
              <a:t>.</a:t>
            </a:r>
          </a:p>
          <a:p>
            <a:r>
              <a:rPr lang="en-US">
                <a:ea typeface="Arial Unicode MS" pitchFamily="34" charset="-128"/>
                <a:cs typeface="Arial Unicode MS" pitchFamily="34" charset="-128"/>
              </a:rPr>
              <a:t> </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fld id="{C1DD7924-E677-4FDA-A251-57C1BFE7499B}" type="slidenum">
              <a:rPr lang="en-US" sz="1200"/>
              <a:pPr eaLnBrk="1" hangingPunct="1">
                <a:spcBef>
                  <a:spcPct val="0"/>
                </a:spcBef>
                <a:buFontTx/>
                <a:buNone/>
              </a:pPr>
              <a:t>31</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Trainer Notes: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Try us out! Go to our site: http://www.elcosh.org or contact our Project Manager, Bruce Lippy:</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Office: 301-495-8527</a:t>
            </a:r>
          </a:p>
          <a:p>
            <a:pPr eaLnBrk="1" hangingPunct="1"/>
            <a:r>
              <a:rPr lang="en-US" dirty="0" smtClean="0">
                <a:latin typeface="Arial" panose="020B0604020202020204" pitchFamily="34" charset="0"/>
              </a:rPr>
              <a:t>Cell: 410-916-0359</a:t>
            </a:r>
          </a:p>
        </p:txBody>
      </p:sp>
    </p:spTree>
    <p:extLst>
      <p:ext uri="{BB962C8B-B14F-4D97-AF65-F5344CB8AC3E}">
        <p14:creationId xmlns:p14="http://schemas.microsoft.com/office/powerpoint/2010/main" val="167391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xfrm>
            <a:off x="1104900" y="696913"/>
            <a:ext cx="4648200" cy="3486150"/>
          </a:xfrm>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latin typeface="Tahoma" panose="020B0604030504040204" pitchFamily="34" charset="0"/>
              </a:rPr>
              <a:t>Improvements </a:t>
            </a:r>
            <a:r>
              <a:rPr lang="en-US" sz="1200" dirty="0" err="1" smtClean="0">
                <a:latin typeface="Tahoma" panose="020B0604030504040204" pitchFamily="34" charset="0"/>
              </a:rPr>
              <a:t>nano</a:t>
            </a:r>
            <a:r>
              <a:rPr lang="en-US" sz="1200" dirty="0" smtClean="0">
                <a:latin typeface="Tahoma" panose="020B0604030504040204" pitchFamily="34" charset="0"/>
              </a:rPr>
              <a:t>-enabled products will bring to construction</a:t>
            </a:r>
            <a:br>
              <a:rPr lang="en-US" sz="1200" dirty="0" smtClean="0">
                <a:latin typeface="Tahoma" panose="020B0604030504040204" pitchFamily="34" charset="0"/>
              </a:rPr>
            </a:br>
            <a:endParaRPr lang="en-US" dirty="0" smtClean="0">
              <a:latin typeface="Arial" panose="020B0604020202020204" pitchFamily="34"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fld id="{54B671FF-51D0-46EF-AAAC-45649E30290B}" type="slidenum">
              <a:rPr lang="en-US" sz="1200"/>
              <a:pPr eaLnBrk="1" hangingPunct="1">
                <a:spcBef>
                  <a:spcPct val="0"/>
                </a:spcBef>
                <a:buFontTx/>
                <a:buNone/>
              </a:pPr>
              <a:t>3</a:t>
            </a:fld>
            <a:endParaRPr lang="en-US" sz="1200"/>
          </a:p>
        </p:txBody>
      </p:sp>
    </p:spTree>
    <p:extLst>
      <p:ext uri="{BB962C8B-B14F-4D97-AF65-F5344CB8AC3E}">
        <p14:creationId xmlns:p14="http://schemas.microsoft.com/office/powerpoint/2010/main" val="394248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eaLnBrk="1" fontAlgn="auto" hangingPunct="1">
              <a:spcBef>
                <a:spcPts val="0"/>
              </a:spcBef>
              <a:spcAft>
                <a:spcPts val="0"/>
              </a:spcAft>
              <a:defRPr/>
            </a:pPr>
            <a:r>
              <a:rPr lang="en-US" sz="1200" dirty="0" smtClean="0"/>
              <a:t>Construction is dominated by small employers and a diverse workforce. </a:t>
            </a:r>
            <a:r>
              <a:rPr lang="en-US" dirty="0" smtClean="0"/>
              <a:t>About </a:t>
            </a:r>
            <a:r>
              <a:rPr lang="en-US" dirty="0"/>
              <a:t>90% of construction establishments </a:t>
            </a:r>
            <a:r>
              <a:rPr lang="en-US" dirty="0" smtClean="0"/>
              <a:t>employ </a:t>
            </a:r>
            <a:r>
              <a:rPr lang="en-US" dirty="0"/>
              <a:t>less than 20 employees – and roughly 80% </a:t>
            </a:r>
            <a:r>
              <a:rPr lang="en-US" dirty="0" smtClean="0"/>
              <a:t>employ </a:t>
            </a:r>
            <a:r>
              <a:rPr lang="en-US" dirty="0"/>
              <a:t>less than 10 workers.</a:t>
            </a:r>
          </a:p>
          <a:p>
            <a:pPr defTabSz="915772" eaLnBrk="1" fontAlgn="auto" hangingPunct="1">
              <a:spcBef>
                <a:spcPts val="0"/>
              </a:spcBef>
              <a:spcAft>
                <a:spcPts val="0"/>
              </a:spcAft>
              <a:defRPr/>
            </a:pPr>
            <a:endParaRPr lang="en-US" dirty="0" smtClean="0"/>
          </a:p>
          <a:p>
            <a:pPr defTabSz="915772" eaLnBrk="1" fontAlgn="auto" hangingPunct="1">
              <a:spcBef>
                <a:spcPts val="0"/>
              </a:spcBef>
              <a:spcAft>
                <a:spcPts val="0"/>
              </a:spcAft>
              <a:defRPr/>
            </a:pPr>
            <a:r>
              <a:rPr lang="en-US" dirty="0"/>
              <a:t>Like other small business, many of these contractors have limited resources and have  low profit margins and are under-resourced.</a:t>
            </a:r>
          </a:p>
          <a:p>
            <a:pPr>
              <a:defRPr/>
            </a:pPr>
            <a:endParaRPr lang="en-US" dirty="0" smtClean="0"/>
          </a:p>
          <a:p>
            <a:pPr>
              <a:defRPr/>
            </a:pPr>
            <a:r>
              <a:rPr lang="en-US" dirty="0" smtClean="0"/>
              <a:t>Small </a:t>
            </a:r>
            <a:r>
              <a:rPr lang="en-US" dirty="0"/>
              <a:t>contractors are more likely to hire workers considered at  a greater risk for injury [including young workers, people who are less educated, and immigrants  - </a:t>
            </a:r>
            <a:r>
              <a:rPr lang="en-US" dirty="0" err="1"/>
              <a:t>Belman</a:t>
            </a:r>
            <a:r>
              <a:rPr lang="en-US" dirty="0"/>
              <a:t> and Levine 2004; NIOSH Overlapping Vulnerabilities]. </a:t>
            </a:r>
            <a:r>
              <a:rPr lang="en-US" sz="1000" dirty="0" smtClean="0"/>
              <a:t>[</a:t>
            </a:r>
            <a:r>
              <a:rPr lang="en-US" sz="1000" dirty="0"/>
              <a:t>According to Bloomberg Businessweek, non-residential construction companies earned only a 0.78 percent profit margin in 2010. http://</a:t>
            </a:r>
            <a:r>
              <a:rPr lang="en-US" sz="1000" dirty="0" err="1"/>
              <a:t>smallbusiness.chron.com</a:t>
            </a:r>
            <a:r>
              <a:rPr lang="en-US" sz="1000" dirty="0"/>
              <a:t>/factors-affect-percentage-profit-margins-construction-35114.html </a:t>
            </a:r>
            <a:endParaRPr lang="en-US" sz="1000" dirty="0" smtClean="0"/>
          </a:p>
          <a:p>
            <a:pPr>
              <a:defRPr/>
            </a:pPr>
            <a:endParaRPr lang="en-US" sz="1000" dirty="0" smtClean="0"/>
          </a:p>
          <a:p>
            <a:pPr>
              <a:defRPr/>
            </a:pPr>
            <a:r>
              <a:rPr lang="en-US" sz="1000" dirty="0" smtClean="0"/>
              <a:t>About 30% of construction workers are Hispanic</a:t>
            </a:r>
            <a:r>
              <a:rPr lang="en-US" sz="1000" baseline="0" dirty="0" smtClean="0"/>
              <a:t> and 14% are employed by temporary agencies, which adds new complexity to who is responsible for training these workers.</a:t>
            </a:r>
            <a:endParaRPr lang="en-US" sz="1000" dirty="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B23BB0F-BBD5-1A46-9EB9-1DD874A6DB42}" type="slidenum">
              <a:rPr lang="en-US" smtClean="0"/>
              <a:pPr/>
              <a:t>4</a:t>
            </a:fld>
            <a:endParaRPr lang="en-US"/>
          </a:p>
        </p:txBody>
      </p:sp>
    </p:spTree>
    <p:extLst>
      <p:ext uri="{BB962C8B-B14F-4D97-AF65-F5344CB8AC3E}">
        <p14:creationId xmlns:p14="http://schemas.microsoft.com/office/powerpoint/2010/main" val="112578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Small firms represent </a:t>
            </a:r>
            <a:r>
              <a:rPr lang="en-US" sz="1200" dirty="0" smtClean="0"/>
              <a:t>a disproportionate percentage of construction fatalities. This is 2015 data from our Chart</a:t>
            </a:r>
            <a:r>
              <a:rPr lang="en-US" sz="1200" baseline="0" dirty="0" smtClean="0"/>
              <a:t> Book.</a:t>
            </a:r>
            <a:r>
              <a:rPr lang="en-US" sz="1200" dirty="0" smtClean="0"/>
              <a:t> Not</a:t>
            </a:r>
            <a:r>
              <a:rPr lang="en-US" sz="1200" baseline="0" dirty="0" smtClean="0"/>
              <a:t>e that firms with 1-19 employees represented a bit over one-third of the construction firms, but over half of the fatalities (in red). In contrast, firms with 100 or more employees represented 28.9% of companies, but only 16.7%. This is a major challenge we face. The small firms have the greatest need for support and information, but are the hardest to reach.</a:t>
            </a:r>
            <a:endParaRPr lang="en-US" dirty="0"/>
          </a:p>
        </p:txBody>
      </p:sp>
      <p:sp>
        <p:nvSpPr>
          <p:cNvPr id="4" name="Slide Number Placeholder 3"/>
          <p:cNvSpPr>
            <a:spLocks noGrp="1"/>
          </p:cNvSpPr>
          <p:nvPr>
            <p:ph type="sldNum" sz="quarter" idx="10"/>
          </p:nvPr>
        </p:nvSpPr>
        <p:spPr/>
        <p:txBody>
          <a:bodyPr/>
          <a:lstStyle/>
          <a:p>
            <a:fld id="{21E53A75-4DB0-4EE6-8669-2B3DF1FB436D}" type="slidenum">
              <a:rPr lang="en-US" smtClean="0"/>
              <a:pPr/>
              <a:t>5</a:t>
            </a:fld>
            <a:endParaRPr lang="en-US" dirty="0"/>
          </a:p>
        </p:txBody>
      </p:sp>
    </p:spTree>
    <p:extLst>
      <p:ext uri="{BB962C8B-B14F-4D97-AF65-F5344CB8AC3E}">
        <p14:creationId xmlns:p14="http://schemas.microsoft.com/office/powerpoint/2010/main" val="46019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In 2010, more than half of construction workers reported exposure to vapors, gas, dust or fumes twice a week or more.</a:t>
            </a:r>
          </a:p>
          <a:p>
            <a:endParaRPr lang="en-US" dirty="0">
              <a:latin typeface="Arial" charset="0"/>
              <a:ea typeface="MS PGothic" panose="020B0600070205080204" pitchFamily="34" charset="-128"/>
              <a:cs typeface="ＭＳ Ｐゴシック" charset="-128"/>
            </a:endParaRPr>
          </a:p>
          <a:p>
            <a:endParaRPr lang="en-US" dirty="0">
              <a:latin typeface="Arial" charset="0"/>
              <a:ea typeface="MS PGothic" panose="020B0600070205080204" pitchFamily="34" charset="-128"/>
              <a:cs typeface="ＭＳ Ｐゴシック" charset="-128"/>
            </a:endParaRPr>
          </a:p>
          <a:p>
            <a:r>
              <a:rPr lang="en-US" b="1" dirty="0">
                <a:latin typeface="Arial" charset="0"/>
                <a:ea typeface="MS PGothic" panose="020B0600070205080204" pitchFamily="34" charset="-128"/>
                <a:cs typeface="ＭＳ Ｐゴシック" charset="-128"/>
              </a:rPr>
              <a:t>NOTES:</a:t>
            </a:r>
          </a:p>
          <a:p>
            <a:r>
              <a:rPr lang="en-US" dirty="0">
                <a:latin typeface="Arial" charset="0"/>
                <a:ea typeface="MS PGothic" panose="020B0600070205080204" pitchFamily="34" charset="-128"/>
                <a:cs typeface="ＭＳ Ｐゴシック" charset="-128"/>
              </a:rPr>
              <a:t>In 2010, more than 50 percent of construction workers reported that they were regularly exposed to vapors, gas, dust or fumes at work twice a week or more, which was more than double that of all industries combined. Construction workers, representing only five to six percent of the non-farm labor force, account for half of all occupational cancers. CPWR, The Center for Construction Research and Training. [2013, April]. The construction chart book. Online. Available at: </a:t>
            </a:r>
            <a:r>
              <a:rPr lang="en-US" u="sng" dirty="0">
                <a:latin typeface="Arial" charset="0"/>
                <a:ea typeface="MS PGothic" panose="020B0600070205080204" pitchFamily="34" charset="-128"/>
                <a:cs typeface="ＭＳ Ｐゴシック" charset="-128"/>
                <a:hlinkClick r:id="rId3"/>
              </a:rPr>
              <a:t>http://www.cpwr.com</a:t>
            </a:r>
            <a:r>
              <a:rPr lang="en-US" dirty="0">
                <a:latin typeface="Arial" charset="0"/>
                <a:ea typeface="MS PGothic" panose="020B0600070205080204" pitchFamily="34" charset="-128"/>
                <a:cs typeface="ＭＳ Ｐゴシック" charset="-128"/>
              </a:rPr>
              <a:t>. p. 35.</a:t>
            </a:r>
          </a:p>
          <a:p>
            <a:r>
              <a:rPr lang="en-US" dirty="0">
                <a:latin typeface="Arial" charset="0"/>
                <a:ea typeface="MS PGothic" panose="020B0600070205080204" pitchFamily="34" charset="-128"/>
                <a:cs typeface="ＭＳ Ｐゴシック" charset="-128"/>
              </a:rPr>
              <a:t> </a:t>
            </a:r>
          </a:p>
          <a:p>
            <a:r>
              <a:rPr lang="en-US" dirty="0">
                <a:latin typeface="Arial" charset="0"/>
                <a:ea typeface="MS PGothic" panose="020B0600070205080204" pitchFamily="34" charset="-128"/>
                <a:cs typeface="ＭＳ Ｐゴシック" charset="-128"/>
              </a:rPr>
              <a:t>Liss GM, Petsonk EL, Linch KD [2010, Nov]. The construction industry. In: Occupational and Environmental Lung Diseases: Diseases from Work, Home, Outdoor, and Other Exposures. Eds: Tarlo S, Cullinan P, &amp; Nemery B, eds., Hoboken, NJ: John Wiley &amp; Sons, Ltd. 273-289.</a:t>
            </a:r>
          </a:p>
          <a:p>
            <a:r>
              <a:rPr lang="en-US" dirty="0">
                <a:latin typeface="Arial" charset="0"/>
                <a:ea typeface="MS PGothic" panose="020B0600070205080204" pitchFamily="34"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52808BB2-3AE0-DE43-93E4-57F2E903E07A}"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61136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11FFDE-4D9D-8B42-B8D1-2880CC0CA1F0}" type="slidenum">
              <a:rPr lang="en-US" altLang="en-US" smtClean="0"/>
              <a:pPr/>
              <a:t>7</a:t>
            </a:fld>
            <a:endParaRPr lang="en-US" altLang="en-US"/>
          </a:p>
        </p:txBody>
      </p:sp>
    </p:spTree>
    <p:extLst>
      <p:ext uri="{BB962C8B-B14F-4D97-AF65-F5344CB8AC3E}">
        <p14:creationId xmlns:p14="http://schemas.microsoft.com/office/powerpoint/2010/main" val="386877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indent="0">
              <a:buFont typeface="+mj-lt"/>
              <a:buNone/>
            </a:pPr>
            <a:r>
              <a:rPr lang="en-US" sz="1200" dirty="0" smtClean="0"/>
              <a:t>What is the current state of hazard communication for </a:t>
            </a:r>
            <a:r>
              <a:rPr lang="en-US" sz="1200" dirty="0" err="1" smtClean="0"/>
              <a:t>nano</a:t>
            </a:r>
            <a:r>
              <a:rPr lang="en-US" sz="1200" dirty="0" smtClean="0"/>
              <a:t>?</a:t>
            </a:r>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8</a:t>
            </a:fld>
            <a:endParaRPr lang="en-US"/>
          </a:p>
        </p:txBody>
      </p:sp>
    </p:spTree>
    <p:extLst>
      <p:ext uri="{BB962C8B-B14F-4D97-AF65-F5344CB8AC3E}">
        <p14:creationId xmlns:p14="http://schemas.microsoft.com/office/powerpoint/2010/main" val="251969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S PGothic" panose="020B0600070205080204" pitchFamily="34" charset="-128"/>
                <a:cs typeface="ＭＳ Ｐゴシック" charset="-128"/>
              </a:rPr>
              <a:t>From</a:t>
            </a:r>
            <a:r>
              <a:rPr lang="en-US" sz="1200" kern="1200" baseline="0" dirty="0" smtClean="0">
                <a:solidFill>
                  <a:schemeClr val="tx1"/>
                </a:solidFill>
                <a:effectLst/>
                <a:latin typeface="Arial" charset="0"/>
                <a:ea typeface="MS PGothic" panose="020B0600070205080204" pitchFamily="34" charset="-128"/>
                <a:cs typeface="ＭＳ Ｐゴシック" charset="-128"/>
              </a:rPr>
              <a:t> JOEH-accepted draft: </a:t>
            </a:r>
            <a:r>
              <a:rPr lang="en-US" sz="1200" kern="1200" dirty="0" smtClean="0">
                <a:solidFill>
                  <a:schemeClr val="tx1"/>
                </a:solidFill>
                <a:effectLst/>
                <a:latin typeface="Arial" charset="0"/>
                <a:ea typeface="MS PGothic" panose="020B0600070205080204" pitchFamily="34" charset="-128"/>
                <a:cs typeface="ＭＳ Ｐゴシック" charset="-128"/>
              </a:rPr>
              <a:t>Only a relatively small number of studies have examined release of nano-TiO2 from construction.  Most of these studies investigated sanding of paints or coatings,(5-9) while just a few examined initial spray application of coatings or machining of cementitious materials.(10-12) Results from these studies are mostly encouraging with regard to worker health, but further research is needed to bolster the current understanding of exposure risk among construction workers handling NEPs, an area of knowledge that remains fairly limited.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S PGothic" panose="020B0600070205080204" pitchFamily="34"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S PGothic" panose="020B0600070205080204" pitchFamily="34"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S PGothic" panose="020B0600070205080204" pitchFamily="34" charset="-128"/>
                <a:cs typeface="ＭＳ Ｐゴシック" charset="-128"/>
              </a:rPr>
              <a:t>Dylla, H. and M.M. Hassan: Characterization of nanoparticles released during construction of photocatalytic pavements using engineered nanoparticles. J. </a:t>
            </a:r>
            <a:r>
              <a:rPr lang="en-US" sz="1200" kern="1200" dirty="0" err="1" smtClean="0">
                <a:solidFill>
                  <a:schemeClr val="tx1"/>
                </a:solidFill>
                <a:effectLst/>
                <a:latin typeface="Arial" charset="0"/>
                <a:ea typeface="MS PGothic" panose="020B0600070205080204" pitchFamily="34" charset="-128"/>
                <a:cs typeface="ＭＳ Ｐゴシック" charset="-128"/>
              </a:rPr>
              <a:t>Nanopart</a:t>
            </a:r>
            <a:r>
              <a:rPr lang="en-US" sz="1200" kern="1200" dirty="0" smtClean="0">
                <a:solidFill>
                  <a:schemeClr val="tx1"/>
                </a:solidFill>
                <a:effectLst/>
                <a:latin typeface="Arial" charset="0"/>
                <a:ea typeface="MS PGothic" panose="020B0600070205080204" pitchFamily="34" charset="-128"/>
                <a:cs typeface="ＭＳ Ｐゴシック" charset="-128"/>
              </a:rPr>
              <a:t>. Res. 14(4):1-15 (2012).</a:t>
            </a:r>
            <a:br>
              <a:rPr lang="en-US" sz="1200" kern="1200" dirty="0" smtClean="0">
                <a:solidFill>
                  <a:schemeClr val="tx1"/>
                </a:solidFill>
                <a:effectLst/>
                <a:latin typeface="Arial" charset="0"/>
                <a:ea typeface="MS PGothic" panose="020B0600070205080204" pitchFamily="34" charset="-128"/>
                <a:cs typeface="ＭＳ Ｐゴシック" charset="-128"/>
              </a:rPr>
            </a:br>
            <a:r>
              <a:rPr lang="en-US" sz="1200" kern="1200" dirty="0" smtClean="0">
                <a:solidFill>
                  <a:schemeClr val="tx1"/>
                </a:solidFill>
                <a:effectLst/>
                <a:latin typeface="Arial" charset="0"/>
                <a:ea typeface="MS PGothic" panose="020B0600070205080204" pitchFamily="34" charset="-128"/>
                <a:cs typeface="ＭＳ Ｐゴシック" charset="-128"/>
              </a:rPr>
              <a:t>Vaquero, C., N. </a:t>
            </a:r>
            <a:r>
              <a:rPr lang="en-US" sz="1200" kern="1200" dirty="0" err="1" smtClean="0">
                <a:solidFill>
                  <a:schemeClr val="tx1"/>
                </a:solidFill>
                <a:effectLst/>
                <a:latin typeface="Arial" charset="0"/>
                <a:ea typeface="MS PGothic" panose="020B0600070205080204" pitchFamily="34" charset="-128"/>
                <a:cs typeface="ＭＳ Ｐゴシック" charset="-128"/>
              </a:rPr>
              <a:t>Gelarza</a:t>
            </a:r>
            <a:r>
              <a:rPr lang="en-US" sz="1200" kern="1200" dirty="0" smtClean="0">
                <a:solidFill>
                  <a:schemeClr val="tx1"/>
                </a:solidFill>
                <a:effectLst/>
                <a:latin typeface="Arial" charset="0"/>
                <a:ea typeface="MS PGothic" panose="020B0600070205080204" pitchFamily="34" charset="-128"/>
                <a:cs typeface="ＭＳ Ｐゴシック" charset="-128"/>
              </a:rPr>
              <a:t>, J.L. </a:t>
            </a:r>
            <a:r>
              <a:rPr lang="en-US" sz="1200" kern="1200" dirty="0" err="1" smtClean="0">
                <a:solidFill>
                  <a:schemeClr val="tx1"/>
                </a:solidFill>
                <a:effectLst/>
                <a:latin typeface="Arial" charset="0"/>
                <a:ea typeface="MS PGothic" panose="020B0600070205080204" pitchFamily="34" charset="-128"/>
                <a:cs typeface="ＭＳ Ｐゴシック" charset="-128"/>
              </a:rPr>
              <a:t>López</a:t>
            </a:r>
            <a:r>
              <a:rPr lang="en-US" sz="1200" kern="1200" dirty="0" smtClean="0">
                <a:solidFill>
                  <a:schemeClr val="tx1"/>
                </a:solidFill>
                <a:effectLst/>
                <a:latin typeface="Arial" charset="0"/>
                <a:ea typeface="MS PGothic" panose="020B0600070205080204" pitchFamily="34" charset="-128"/>
                <a:cs typeface="ＭＳ Ｐゴシック" charset="-128"/>
              </a:rPr>
              <a:t> de </a:t>
            </a:r>
            <a:r>
              <a:rPr lang="en-US" sz="1200" kern="1200" dirty="0" err="1" smtClean="0">
                <a:solidFill>
                  <a:schemeClr val="tx1"/>
                </a:solidFill>
                <a:effectLst/>
                <a:latin typeface="Arial" charset="0"/>
                <a:ea typeface="MS PGothic" panose="020B0600070205080204" pitchFamily="34" charset="-128"/>
                <a:cs typeface="ＭＳ Ｐゴシック" charset="-128"/>
              </a:rPr>
              <a:t>Ipiña</a:t>
            </a:r>
            <a:r>
              <a:rPr lang="en-US" sz="1200" kern="1200" dirty="0" smtClean="0">
                <a:solidFill>
                  <a:schemeClr val="tx1"/>
                </a:solidFill>
                <a:effectLst/>
                <a:latin typeface="Arial" charset="0"/>
                <a:ea typeface="MS PGothic" panose="020B0600070205080204" pitchFamily="34" charset="-128"/>
                <a:cs typeface="ＭＳ Ｐゴシック" charset="-128"/>
              </a:rPr>
              <a:t>, et al.: Occupational exposure to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 TiO2 in the life cycle steps of new </a:t>
            </a:r>
            <a:r>
              <a:rPr lang="en-US" sz="1200" kern="1200" dirty="0" err="1" smtClean="0">
                <a:solidFill>
                  <a:schemeClr val="tx1"/>
                </a:solidFill>
                <a:effectLst/>
                <a:latin typeface="Arial" charset="0"/>
                <a:ea typeface="MS PGothic" panose="020B0600070205080204" pitchFamily="34" charset="-128"/>
                <a:cs typeface="ＭＳ Ｐゴシック" charset="-128"/>
              </a:rPr>
              <a:t>depollutant</a:t>
            </a:r>
            <a:r>
              <a:rPr lang="en-US" sz="1200" kern="1200" dirty="0" smtClean="0">
                <a:solidFill>
                  <a:schemeClr val="tx1"/>
                </a:solidFill>
                <a:effectLst/>
                <a:latin typeface="Arial" charset="0"/>
                <a:ea typeface="MS PGothic" panose="020B0600070205080204" pitchFamily="34" charset="-128"/>
                <a:cs typeface="ＭＳ Ｐゴシック" charset="-128"/>
              </a:rPr>
              <a:t> mortars used in construction. J. Phys. : Conf. Ser. 617(1):012006 (2015).</a:t>
            </a:r>
            <a:br>
              <a:rPr lang="en-US" sz="1200" kern="1200" dirty="0" smtClean="0">
                <a:solidFill>
                  <a:schemeClr val="tx1"/>
                </a:solidFill>
                <a:effectLst/>
                <a:latin typeface="Arial" charset="0"/>
                <a:ea typeface="MS PGothic" panose="020B0600070205080204" pitchFamily="34" charset="-128"/>
                <a:cs typeface="ＭＳ Ｐゴシック" charset="-128"/>
              </a:rPr>
            </a:br>
            <a:r>
              <a:rPr lang="en-US" sz="1200" kern="1200" dirty="0" smtClean="0">
                <a:solidFill>
                  <a:schemeClr val="tx1"/>
                </a:solidFill>
                <a:effectLst/>
                <a:latin typeface="Arial" charset="0"/>
                <a:ea typeface="MS PGothic" panose="020B0600070205080204" pitchFamily="34" charset="-128"/>
                <a:cs typeface="ＭＳ Ｐゴシック" charset="-128"/>
              </a:rPr>
              <a:t>West, G.H., B.E. Lippy, M.R. Cooper, et al.: Toward responsible development and effective risk management of </a:t>
            </a:r>
            <a:r>
              <a:rPr lang="en-US" sz="1200" kern="1200" dirty="0" err="1" smtClean="0">
                <a:solidFill>
                  <a:schemeClr val="tx1"/>
                </a:solidFill>
                <a:effectLst/>
                <a:latin typeface="Arial" charset="0"/>
                <a:ea typeface="MS PGothic" panose="020B0600070205080204" pitchFamily="34" charset="-128"/>
                <a:cs typeface="ＭＳ Ｐゴシック" charset="-128"/>
              </a:rPr>
              <a:t>nano</a:t>
            </a:r>
            <a:r>
              <a:rPr lang="en-US" sz="1200" kern="1200" dirty="0" smtClean="0">
                <a:solidFill>
                  <a:schemeClr val="tx1"/>
                </a:solidFill>
                <a:effectLst/>
                <a:latin typeface="Arial" charset="0"/>
                <a:ea typeface="MS PGothic" panose="020B0600070205080204" pitchFamily="34" charset="-128"/>
                <a:cs typeface="ＭＳ Ｐゴシック" charset="-128"/>
              </a:rPr>
              <a:t>-enabled products in the U.S. construction industry. J. </a:t>
            </a:r>
            <a:r>
              <a:rPr lang="en-US" sz="1200" kern="1200" dirty="0" err="1" smtClean="0">
                <a:solidFill>
                  <a:schemeClr val="tx1"/>
                </a:solidFill>
                <a:effectLst/>
                <a:latin typeface="Arial" charset="0"/>
                <a:ea typeface="MS PGothic" panose="020B0600070205080204" pitchFamily="34" charset="-128"/>
                <a:cs typeface="ＭＳ Ｐゴシック" charset="-128"/>
              </a:rPr>
              <a:t>Nanopart</a:t>
            </a:r>
            <a:r>
              <a:rPr lang="en-US" sz="1200" kern="1200" dirty="0" smtClean="0">
                <a:solidFill>
                  <a:schemeClr val="tx1"/>
                </a:solidFill>
                <a:effectLst/>
                <a:latin typeface="Arial" charset="0"/>
                <a:ea typeface="MS PGothic" panose="020B0600070205080204" pitchFamily="34" charset="-128"/>
                <a:cs typeface="ＭＳ Ｐゴシック" charset="-128"/>
              </a:rPr>
              <a:t>. Res. 18(2):49 (2016).</a:t>
            </a:r>
            <a:br>
              <a:rPr lang="en-US" sz="1200" kern="1200" dirty="0" smtClean="0">
                <a:solidFill>
                  <a:schemeClr val="tx1"/>
                </a:solidFill>
                <a:effectLst/>
                <a:latin typeface="Arial" charset="0"/>
                <a:ea typeface="MS PGothic" panose="020B0600070205080204" pitchFamily="34" charset="-128"/>
                <a:cs typeface="ＭＳ Ｐゴシック" charset="-128"/>
              </a:rPr>
            </a:b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9</a:t>
            </a:fld>
            <a:endParaRPr lang="en-US"/>
          </a:p>
        </p:txBody>
      </p:sp>
    </p:spTree>
    <p:extLst>
      <p:ext uri="{BB962C8B-B14F-4D97-AF65-F5344CB8AC3E}">
        <p14:creationId xmlns:p14="http://schemas.microsoft.com/office/powerpoint/2010/main" val="9612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D9164D-280E-48DC-8022-EEC9F5689BAB}" type="slidenum">
              <a:rPr lang="en-US"/>
              <a:pPr/>
              <a:t>‹#›</a:t>
            </a:fld>
            <a:endParaRPr lang="en-US"/>
          </a:p>
        </p:txBody>
      </p:sp>
    </p:spTree>
    <p:extLst>
      <p:ext uri="{BB962C8B-B14F-4D97-AF65-F5344CB8AC3E}">
        <p14:creationId xmlns:p14="http://schemas.microsoft.com/office/powerpoint/2010/main" val="1748325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6553200" y="6245225"/>
            <a:ext cx="2133600" cy="476251"/>
          </a:xfrm>
          <a:prstGeom prst="rect">
            <a:avLst/>
          </a:prstGeom>
        </p:spPr>
        <p:txBody>
          <a:bodyPr/>
          <a:lstStyle/>
          <a:p>
            <a:fld id="{E73090F7-7E73-0C47-811F-B0ECC90C4CCC}" type="slidenum">
              <a:rPr lang="en-US" altLang="en-US" smtClean="0"/>
              <a:pPr/>
              <a:t>‹#›</a:t>
            </a:fld>
            <a:endParaRPr lang="en-US" altLang="en-US"/>
          </a:p>
        </p:txBody>
      </p:sp>
    </p:spTree>
    <p:extLst>
      <p:ext uri="{BB962C8B-B14F-4D97-AF65-F5344CB8AC3E}">
        <p14:creationId xmlns:p14="http://schemas.microsoft.com/office/powerpoint/2010/main" val="48757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0C6C05-45B1-4C9E-BD21-C36543F634E8}" type="slidenum">
              <a:rPr lang="en-US"/>
              <a:pPr/>
              <a:t>‹#›</a:t>
            </a:fld>
            <a:endParaRPr lang="en-US"/>
          </a:p>
        </p:txBody>
      </p:sp>
    </p:spTree>
    <p:extLst>
      <p:ext uri="{BB962C8B-B14F-4D97-AF65-F5344CB8AC3E}">
        <p14:creationId xmlns:p14="http://schemas.microsoft.com/office/powerpoint/2010/main" val="176404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3F9F47-1FEB-438B-8AF1-A7E8658360B6}" type="slidenum">
              <a:rPr lang="en-US"/>
              <a:pPr/>
              <a:t>‹#›</a:t>
            </a:fld>
            <a:endParaRPr lang="en-US"/>
          </a:p>
        </p:txBody>
      </p:sp>
    </p:spTree>
    <p:extLst>
      <p:ext uri="{BB962C8B-B14F-4D97-AF65-F5344CB8AC3E}">
        <p14:creationId xmlns:p14="http://schemas.microsoft.com/office/powerpoint/2010/main" val="312454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2DFE1E1-2776-4F94-B005-BCD59A2DEAD9}" type="slidenum">
              <a:rPr lang="en-US"/>
              <a:pPr/>
              <a:t>‹#›</a:t>
            </a:fld>
            <a:endParaRPr lang="en-US"/>
          </a:p>
        </p:txBody>
      </p:sp>
    </p:spTree>
    <p:extLst>
      <p:ext uri="{BB962C8B-B14F-4D97-AF65-F5344CB8AC3E}">
        <p14:creationId xmlns:p14="http://schemas.microsoft.com/office/powerpoint/2010/main" val="294092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FCB696D-2AEA-459E-8F30-2FFCC02D2041}" type="slidenum">
              <a:rPr lang="en-US"/>
              <a:pPr/>
              <a:t>‹#›</a:t>
            </a:fld>
            <a:endParaRPr lang="en-US"/>
          </a:p>
        </p:txBody>
      </p:sp>
    </p:spTree>
    <p:extLst>
      <p:ext uri="{BB962C8B-B14F-4D97-AF65-F5344CB8AC3E}">
        <p14:creationId xmlns:p14="http://schemas.microsoft.com/office/powerpoint/2010/main" val="3012844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DA7F24C-82DA-4BB1-A29A-14CD73FDDE06}" type="slidenum">
              <a:rPr lang="en-US"/>
              <a:pPr/>
              <a:t>‹#›</a:t>
            </a:fld>
            <a:endParaRPr lang="en-US"/>
          </a:p>
        </p:txBody>
      </p:sp>
    </p:spTree>
    <p:extLst>
      <p:ext uri="{BB962C8B-B14F-4D97-AF65-F5344CB8AC3E}">
        <p14:creationId xmlns:p14="http://schemas.microsoft.com/office/powerpoint/2010/main" val="24584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0" y="27305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383ED0-AFAB-4DBC-AAA1-A890C1E72DAB}" type="slidenum">
              <a:rPr lang="en-US"/>
              <a:pPr/>
              <a:t>‹#›</a:t>
            </a:fld>
            <a:endParaRPr lang="en-US"/>
          </a:p>
        </p:txBody>
      </p:sp>
    </p:spTree>
    <p:extLst>
      <p:ext uri="{BB962C8B-B14F-4D97-AF65-F5344CB8AC3E}">
        <p14:creationId xmlns:p14="http://schemas.microsoft.com/office/powerpoint/2010/main" val="419589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4076F8-ED98-4663-B288-CAA16A4AE474}" type="slidenum">
              <a:rPr lang="en-US"/>
              <a:pPr/>
              <a:t>‹#›</a:t>
            </a:fld>
            <a:endParaRPr lang="en-US"/>
          </a:p>
        </p:txBody>
      </p:sp>
    </p:spTree>
    <p:extLst>
      <p:ext uri="{BB962C8B-B14F-4D97-AF65-F5344CB8AC3E}">
        <p14:creationId xmlns:p14="http://schemas.microsoft.com/office/powerpoint/2010/main" val="110973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Tree>
    <p:extLst>
      <p:ext uri="{BB962C8B-B14F-4D97-AF65-F5344CB8AC3E}">
        <p14:creationId xmlns:p14="http://schemas.microsoft.com/office/powerpoint/2010/main" val="317586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dirty="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DB39528-4F51-4C0E-A3C3-DF81847A1209}" type="slidenum">
              <a:rPr lang="en-US"/>
              <a:pPr/>
              <a:t>‹#›</a:t>
            </a:fld>
            <a:endParaRPr lang="en-US"/>
          </a:p>
        </p:txBody>
      </p:sp>
      <p:sp>
        <p:nvSpPr>
          <p:cNvPr id="1031" name="AutoShape 2" descr="data:image/jpeg;base64,/9j/4AAQSkZJRgABAQAAAQABAAD/2wCEAAkGBxQTERQUExQWFRUXGBsaFxgXGRsgIBwiICEaIBohHCAiHSghHiMlGx0fITckJSorLi4vHiAzODMtNygtLisBCgoKDg0OGxAQGywmHiUsLCw3Nyw1LSwvLS8vNy83LywvLDEsLDUsNzQvLDc1LjcsLCwrNS03NSstLCwwMCwsNP/AABEIAE8AnwMBIgACEQEDEQH/xAAcAAACAwEBAQEAAAAAAAAAAAAABgMEBQcCCAH/xABDEAACAQMCAwUGAwQGCgMAAAABAgMABBESIQUGMRMiQVFxBxQyYYGRQlKhNXOxsiMzYsHR0hVDU1RygpKTwvAWFyT/xAAaAQEAAgMBAAAAAAAAAAAAAAAAAQQCAwUG/8QALREAAgEDAgIHCQAAAAAAAAAAAAECAwQRBSESMRMyNEFhcrEiUXGBkcHR8PH/2gAMAwEAAhEDEQA/AO30UUVBAUUUUAUUUUAUUUUAUUUUAVncf4ylpCZpAxUEDCgZ3OB1IrRpR9qn7Of95H/MKxk8RbLFrTVStCEuTaRV/wDs+1/2c3/Sv+av1fadakgCOcknAAVdyegHerkVdR9mHLAVBdyjLN/VA/hH5vU/w9arwqTk8Heu7CztqbnJPw35sfrWUugYqyEjOlsZHrgkVLRVPinE4rdNczhF+fj8gOpNWuR5tJyliKLlFIN17UoA2I4ZXH5jpXPoNz98VPw32mWznEiSQ/M4K/cbj7Vh0sPeXHpt0lngf74DvRUdvOsih0YMp3DKcg1JWZSaxswJxWVDxtZGKwo0unqwwF+561V51uCtvgfjYKfTBP8AdUvJ8QW1Uj8RJP3/AMBUkEr8cVXWNkdZGIAUgb58Qc4IqFuZEEvZdnJrzjThev3rSvLJZChbqjalI/h6Gk67kC8T1McAOMn6UAxtzBGsnZyK8beGoDHy3BxUY5kTtey7OTXnGO71+9YnH42u7hexVmUKFLYIHUnqR86ObrYxTRSr4gb/ANpMdfUY/WmAMfFeMrb41o+D0Ixj061Ytb7tIu0VGwdwNsn9axeYn94iVY/BO2b08B6nf7VT4DxI+6PGD3wQif8APsPsc/pTANiTmFREspjkCN0OF/xr9Tj6mLtRFIY/zd3w6+Oaq83QhLNVHRSoH0rO4bxiKOxMZbLkONOD+LOM/egGjh3EY511RnOOo8R60ue1T9nP+8j/AJhVrk3hckQd5Bp14wPHbO5+9Vfap+zn/eR/zCsKnVZbse00/Mjk3BLAz3EMI/1jgH06sfooJr6FjQKAoGAAAB5AdK417LotXEFJ/DG5+uw/vNdnrVbr2cnR1yo3VjDuS9f4VeK36wQyTP8ACikn5+QHzJ2rgvHeMSXcxllO/RV8FHkP/d66Z7XLkrZxqOjygH6Bm/iK5HWFeTzguaJbxVN1Xze3yCiiiq53Bl5H5nazmCk5gdhrXyztrHzHj5gV24HO4r5rrvnJtyZLG3ZtyYwCfTb+6rNvJ8jzmuW8Vw1Vzez+xLzJw4zwFV+JTqX5keH2NZnKfElWMwykRuhOA+2QfXxBpnqKa1R/iRW9QDVo88VjxRS4SPEh/EVPdUeJJ6fSlGe5T/SWvUNOsd7O3THWnmOJVGFUAeQAAr87Bfyr9hQHtWyMg5FZPNVn2ls3mnfH06/pmtcCgioBhcoWeiAM3V99/wAo2UfxP1rL4HwnRfSD8MeSPr8P6fwpwVQAABgDoKAgyTgZPU+eOlTkC/ztKvYBcjUWBAzv9qxbbhaz2alMGaPVlR1IyTgj+FPLRg9QD6ihIwOgA9BTIFjlDjWodjIe8PgJ8R5eoqL2qfs5/wB5H/MKa+yXOdIz6ClT2qfs5/3kf8wrCp1WW7HtNPzIQvZncBOIxg/jV0HrjP8A412uvnPh920Mscq/FG6sPoc4+vSvoWwu1mjSRDlXUMD61pt5bYOnrtJqpGp3NY+gse1Dh5lsSwGTEwf6bhv0NcZr6TdAQQRkEYIPiPGuPc5cjyW7NJArSQHfAGWT5EDcgef3qK8G/aRs0a8hGPQzeN9vwJtFfleo0LEBQWJ6ADJPoBVY9ECqSQBuScAfM9K+g+XrHsLWGI9URQfXG/60kchcjMjrcXS4KnMcZ6g+DN8x4D610erdGDW7PLaxeQqyVODyl6hRWbzFxU2tvJP2ZkWNWZwCAcAE7Z6nbH1qjxPmX3cuJYiCsMk3dOchDjGy7Ejfet5xBgorGi47m47AxkHTG2c/nDny8NJ6/Sp04mXlkSOPUInVJCWxuwUnSMb6VYHw8hQGlRS4vNWUkYQuxjIDKpyx/pHj7oIGo5QkY6+tSDmQMnaRIJIjIsYcONy5jC7Y833HUaTQk36KxY+PH3jsGj0vhD8WR3g5G+MbaD1x1FfnLPMK3gYqhUKEOdQYZcE6cjoyjGR4al86A26KXLTmoSEKI++ZDEo1fiDSqcnGw/omO2elR3vOCxDvRHUGkQrqGdSae6n5i+saR45xtQDPSt7SrZ5LBljR5G1odKKWOx32AJrbveI6JIolXVJKGKgnAATGok4P5gMDzrPuOY9AkZojphMazYYZUvj4RjvBQwJ6dds1EllYNlGo6VSM13PJxj/Qd1/utz/2JP8ALTv7O+JXNsewmtrnsWOVbsZO4T1z3fhJ+3WnCHmZWlMXZsJFdl0kjLKATrT86kqV26HY1Xi5s1RJKsWQ0qQsNeGR3MSqrqyhlIMm4IyAPHIrVGjwvKZ1LjVunpuE4LHxGaisCPmT/wDULVoyJO7nDA4yjPnHXSNOknzZfOv2XmUJAs7RkKUdsBgSNJAA8skkelbjjl+74JbynMkMbHzKipbPhsMX9VEif8KgfrVK+4rLEup4BjKDKyD8bKg8Achm3+Qqvc8ydnI0bxEOOwAAYYLTOyIM+ABUkny86YRm6k2uHLwb9FL0/NKxlhJEwCSmKVlIIj7iuJD0JTSwyeo8RgE1scNu+1iWTAAbcYORjJwQfHPWhrMrnjiMUFm7Tx9rGzJGyZAB1sF3JIAG++fCl+75stXsJL54GYBjauusbguFOHDaWQk51Z3FNfMPBI7yEQykhdcbnGN9DBgDkEYJGD8qxn5DhNi1kJphCZRInwao8MHCqSuCoYfiBPzqSSjxXmK3traG9MOTO8aKRMCmFDaGeQErpAzvv1r1xvmKCG2hvZId55EUhJk07ZKMzhtDKNOc1r3PLLtbJB73MNJJLlYSXBzsy9npwM7YA6VSm5AgNlb2iSzIsEgkRxoLFhq3OpCvVicYoCrzFxa3srKK4aBmLkFIkkyck9oSDnBxp1kjyr3zXxy1tUh/oA6XJacYdIxqQI4YliBk7EeZFX7/AJLhuPd/eJJZhAjoAxChi+AWbSB3sDG2BjO29V7n2f28sFtBLJLIlvHJGurTkhwBljp6rpGCMfPNAQXHH4WNrJDbSSz3qdoqatGFjGcyEnA068Drua88R5gtOGOivD2LPas+NYwezxpi3OGbLED61o3fJ4ZbUrcTJNaqUjmGjUVYAMHBXSdlHgOnrXrivJ0dwVaWWR2FvJb6joyQ+Mv8GNYxtjb5UBYtI7c2SylNEWn3jcnKH4y2c7HJJyPnS1Y8ftLjhk141q2IBIskLHvd7SWznYl1Ktk00X/LyS2PuXaSLGY1jLrp1aRgeII3A8qzV5Ct1ju443ljjukRXUEHTp2DKWBOSNtyRsKApcP5stbqGaRY3Is4FmB1d4ZRyyA5yGAUqc9a98rcTtruQxm2eGQRRShXYESJnMbHDEMVb829XbHkaCL30I0gF4miQd3C91lJTu9TqJ3yM1LyvyhHZu0gllmkMaxBpSvdRPhVQqqMfc0BQvr9Fvo7M2TOzCSRHLrjS2Flbc5A726+NUf/AJFae+e4tbsT70q6+0BJkVFdHK6u00gBRq6AgU2z8ERryO7LNrjieILtpIYgknbOdvOsocjwi898WSRZu2MpI04IKqjRnu7oQoPmDnBoCq/FrR+Lm0MR7XCydtnbWoOEH9oRk7eRIqJ+LWqW/EZPdiUtneORCch8hGbSCcKCW6bbirScgQCcXPaTduLjt+01DJ8ChGnGjT3emceNW35QiMV5FrkxdyGRz3cqcIML3cY7o65oDEsuZrOe1vZVid47eOOV9TklsKXVRk5BQr0PjvUnMPMVnCbaSeEn31Fy+fg0aWj1HO2HcYYdCc1o2/I1ukd9GjSBb0YkHd7mVZTo7vjqJ3zvUnFuTILiOKORpNMcEkIxp3DhBq+H4l0Ajwz1BoDJk5mtkgs5UgLSXYeVEZwuBoBleV2OMBMAk58BTRy3KjWsRjRY004CI6MFwSMBkJU4+RrHueRYWt7SJZJEa0UpFKNBYqV0urgqVZWXYjArX5a4IllbR28bMyJnBfGTkknOAB1PlQH/2Q=="/>
          <p:cNvSpPr>
            <a:spLocks noChangeAspect="1" noChangeArrowheads="1"/>
          </p:cNvSpPr>
          <p:nvPr userDrawn="1"/>
        </p:nvSpPr>
        <p:spPr bwMode="auto">
          <a:xfrm>
            <a:off x="6350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 id="2147483704" r:id="rId5"/>
    <p:sldLayoutId id="2147483705" r:id="rId6"/>
    <p:sldLayoutId id="2147483706" r:id="rId7"/>
    <p:sldLayoutId id="2147483707" r:id="rId8"/>
    <p:sldLayoutId id="2147483709" r:id="rId9"/>
    <p:sldLayoutId id="2147483710" r:id="rId10"/>
  </p:sldLayoutIdLst>
  <p:txStyles>
    <p:titleStyle>
      <a:lvl1pPr algn="l" rtl="0" eaLnBrk="0" fontAlgn="base" hangingPunct="0">
        <a:spcBef>
          <a:spcPct val="0"/>
        </a:spcBef>
        <a:spcAft>
          <a:spcPct val="0"/>
        </a:spcAft>
        <a:defRPr sz="4000" b="1">
          <a:solidFill>
            <a:srgbClr val="000090"/>
          </a:solidFill>
          <a:latin typeface="Tahoma"/>
          <a:ea typeface="MS PGothic" panose="020B0600070205080204" pitchFamily="34" charset="-128"/>
          <a:cs typeface="Tahoma"/>
        </a:defRPr>
      </a:lvl1pPr>
      <a:lvl2pPr algn="l" rtl="0" eaLnBrk="0" fontAlgn="base" hangingPunct="0">
        <a:spcBef>
          <a:spcPct val="0"/>
        </a:spcBef>
        <a:spcAft>
          <a:spcPct val="0"/>
        </a:spcAft>
        <a:defRPr sz="4000" b="1">
          <a:solidFill>
            <a:srgbClr val="000090"/>
          </a:solidFill>
          <a:latin typeface="Tahoma" pitchFamily="34" charset="0"/>
          <a:ea typeface="MS PGothic" panose="020B0600070205080204" pitchFamily="34" charset="-128"/>
          <a:cs typeface="ＭＳ Ｐゴシック" charset="-128"/>
        </a:defRPr>
      </a:lvl2pPr>
      <a:lvl3pPr algn="l" rtl="0" eaLnBrk="0" fontAlgn="base" hangingPunct="0">
        <a:spcBef>
          <a:spcPct val="0"/>
        </a:spcBef>
        <a:spcAft>
          <a:spcPct val="0"/>
        </a:spcAft>
        <a:defRPr sz="4000" b="1">
          <a:solidFill>
            <a:srgbClr val="000090"/>
          </a:solidFill>
          <a:latin typeface="Tahoma" pitchFamily="34" charset="0"/>
          <a:ea typeface="MS PGothic" panose="020B0600070205080204" pitchFamily="34" charset="-128"/>
          <a:cs typeface="ＭＳ Ｐゴシック" charset="-128"/>
        </a:defRPr>
      </a:lvl3pPr>
      <a:lvl4pPr algn="l" rtl="0" eaLnBrk="0" fontAlgn="base" hangingPunct="0">
        <a:spcBef>
          <a:spcPct val="0"/>
        </a:spcBef>
        <a:spcAft>
          <a:spcPct val="0"/>
        </a:spcAft>
        <a:defRPr sz="4000" b="1">
          <a:solidFill>
            <a:srgbClr val="000090"/>
          </a:solidFill>
          <a:latin typeface="Tahoma" pitchFamily="34" charset="0"/>
          <a:ea typeface="MS PGothic" panose="020B0600070205080204" pitchFamily="34" charset="-128"/>
          <a:cs typeface="ＭＳ Ｐゴシック" charset="-128"/>
        </a:defRPr>
      </a:lvl4pPr>
      <a:lvl5pPr algn="l" rtl="0" eaLnBrk="0" fontAlgn="base" hangingPunct="0">
        <a:spcBef>
          <a:spcPct val="0"/>
        </a:spcBef>
        <a:spcAft>
          <a:spcPct val="0"/>
        </a:spcAft>
        <a:defRPr sz="4000" b="1">
          <a:solidFill>
            <a:srgbClr val="000090"/>
          </a:solidFill>
          <a:latin typeface="Tahoma" pitchFamily="34"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800000"/>
        </a:buClr>
        <a:buFont typeface="Arial" panose="020B0604020202020204" pitchFamily="34" charset="0"/>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800000"/>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800000"/>
        </a:buClr>
        <a:buFont typeface="Arial" panose="020B0604020202020204" pitchFamily="34" charset="0"/>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800000"/>
        </a:buClr>
        <a:buFont typeface="Arial" panose="020B0604020202020204" pitchFamily="34" charset="0"/>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800000"/>
        </a:buClr>
        <a:buFont typeface="Arial" panose="020B0604020202020204" pitchFamily="34" charset="0"/>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5" Type="http://schemas.microsoft.com/office/2007/relationships/hdphoto" Target="../media/hdphoto1.wdp"/></Relationships>
</file>

<file path=ppt/slides/_rels/slide10.xml.rels><?xml version="1.0" encoding="UTF-8" standalone="yes"?>
<Relationships xmlns="http://schemas.openxmlformats.org/package/2006/relationships"><Relationship Id="rId6"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diagramLayout" Target="../diagrams/layout3.xml"/><Relationship Id="rId5" Type="http://schemas.openxmlformats.org/officeDocument/2006/relationships/diagramQuickStyle" Target="../diagrams/quickStyle3.xml"/><Relationship Id="rId7"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diagramData" Target="../diagrams/data3.xml"/><Relationship Id="rId6"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nano.elcosh.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chart" Target="../charts/chart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4"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1.tif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4" Type="http://schemas.openxmlformats.org/officeDocument/2006/relationships/diagramLayout" Target="../diagrams/layout4.xml"/><Relationship Id="rId5" Type="http://schemas.openxmlformats.org/officeDocument/2006/relationships/diagramQuickStyle" Target="../diagrams/quickStyle4.xml"/><Relationship Id="rId7"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diagramData" Target="../diagrams/data4.xml"/><Relationship Id="rId6" Type="http://schemas.openxmlformats.org/officeDocument/2006/relationships/diagramColors" Target="../diagrams/colors4.xml"/></Relationships>
</file>

<file path=ppt/slides/_rels/slide24.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safeworkaustralia.gov.au/sites/SWA/AboutSafeWorkAustralia/WhatWeDo/Publications/Documents/374/AnEvaluationofMSDSandLabelsassociatedwiththeuseofengineerednanomaterials_June_2010.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diagramLayout" Target="../diagrams/layout1.xml"/><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2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chart" Target="../charts/chart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4" Type="http://schemas.openxmlformats.org/officeDocument/2006/relationships/diagramLayout" Target="../diagrams/layout2.xml"/><Relationship Id="rId5" Type="http://schemas.openxmlformats.org/officeDocument/2006/relationships/diagramQuickStyle" Target="../diagrams/quickStyle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diagramData" Target="../diagrams/data2.xml"/><Relationship Id="rId6"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85750" y="228600"/>
            <a:ext cx="8401050" cy="1371600"/>
          </a:xfrm>
          <a:ln>
            <a:miter lim="800000"/>
            <a:headEnd/>
            <a:tailEnd/>
          </a:ln>
        </p:spPr>
        <p:txBody>
          <a:bodyPr/>
          <a:lstStyle/>
          <a:p>
            <a:pPr eaLnBrk="1" hangingPunct="1">
              <a:defRPr/>
            </a:pPr>
            <a:r>
              <a:rPr lang="en-US" sz="3600" dirty="0" smtClean="0">
                <a:solidFill>
                  <a:srgbClr val="BF4C01"/>
                </a:solidFill>
              </a:rPr>
              <a:t>Construction Workers and Nanomaterials: Perspective of Vulnerable and Unique Stakeholders</a:t>
            </a:r>
            <a:endParaRPr lang="en-US" sz="3600" dirty="0">
              <a:solidFill>
                <a:srgbClr val="BF4C01"/>
              </a:solidFill>
            </a:endParaRPr>
          </a:p>
          <a:p>
            <a:pPr eaLnBrk="1" hangingPunct="1">
              <a:defRPr/>
            </a:pPr>
            <a:endParaRPr lang="en-US" sz="2800" dirty="0" smtClean="0">
              <a:solidFill>
                <a:srgbClr val="002060"/>
              </a:solidFill>
            </a:endParaRPr>
          </a:p>
          <a:p>
            <a:pPr eaLnBrk="1" hangingPunct="1">
              <a:defRPr/>
            </a:pPr>
            <a:r>
              <a:rPr lang="en-US" sz="2800" dirty="0" smtClean="0">
                <a:solidFill>
                  <a:srgbClr val="002060"/>
                </a:solidFill>
              </a:rPr>
              <a:t>Session D: Emerging </a:t>
            </a:r>
            <a:r>
              <a:rPr lang="en-US" sz="2800" dirty="0" err="1" smtClean="0">
                <a:solidFill>
                  <a:srgbClr val="002060"/>
                </a:solidFill>
              </a:rPr>
              <a:t>Techologies</a:t>
            </a:r>
            <a:r>
              <a:rPr lang="en-US" sz="2800" dirty="0" smtClean="0">
                <a:solidFill>
                  <a:srgbClr val="002060"/>
                </a:solidFill>
              </a:rPr>
              <a:t> and Advanced Materials</a:t>
            </a:r>
          </a:p>
          <a:p>
            <a:r>
              <a:rPr lang="en-US" sz="2800" dirty="0" smtClean="0">
                <a:ln w="1905"/>
                <a:solidFill>
                  <a:srgbClr val="002060"/>
                </a:solidFill>
                <a:effectLst>
                  <a:innerShdw blurRad="69850" dist="43180" dir="5400000">
                    <a:srgbClr val="000000">
                      <a:alpha val="65000"/>
                    </a:srgbClr>
                  </a:innerShdw>
                </a:effectLst>
              </a:rPr>
              <a:t>QEEN II, October 9, 2018</a:t>
            </a:r>
            <a:endParaRPr lang="en-US" sz="2800" dirty="0">
              <a:ln w="1905"/>
              <a:solidFill>
                <a:srgbClr val="002060"/>
              </a:solidFill>
              <a:effectLst>
                <a:innerShdw blurRad="69850" dist="43180" dir="5400000">
                  <a:srgbClr val="000000">
                    <a:alpha val="65000"/>
                  </a:srgbClr>
                </a:innerShdw>
              </a:effectLst>
            </a:endParaRPr>
          </a:p>
          <a:p>
            <a:endParaRPr lang="en-US" dirty="0">
              <a:solidFill>
                <a:schemeClr val="bg1"/>
              </a:solidFill>
            </a:endParaRPr>
          </a:p>
          <a:p>
            <a:pPr eaLnBrk="1" hangingPunct="1">
              <a:defRPr/>
            </a:pPr>
            <a:endParaRPr lang="en-US" dirty="0">
              <a:solidFill>
                <a:srgbClr val="BF4C01"/>
              </a:solidFill>
            </a:endParaRPr>
          </a:p>
        </p:txBody>
      </p:sp>
      <p:sp>
        <p:nvSpPr>
          <p:cNvPr id="17410" name="TextBox 2"/>
          <p:cNvSpPr txBox="1">
            <a:spLocks noChangeArrowheads="1"/>
          </p:cNvSpPr>
          <p:nvPr/>
        </p:nvSpPr>
        <p:spPr bwMode="auto">
          <a:xfrm>
            <a:off x="381000" y="4038600"/>
            <a:ext cx="7620000" cy="207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spcBef>
                <a:spcPct val="20000"/>
              </a:spcBef>
              <a:defRPr/>
            </a:pPr>
            <a:r>
              <a:rPr lang="en-US" sz="2800" b="1" dirty="0" smtClean="0">
                <a:solidFill>
                  <a:schemeClr val="bg2">
                    <a:lumMod val="75000"/>
                  </a:schemeClr>
                </a:solidFill>
                <a:latin typeface="Arial" charset="0"/>
              </a:rPr>
              <a:t>Bruce Lippy, Ph.D., CIH, CSP</a:t>
            </a:r>
            <a:endParaRPr lang="en-US" sz="2800" b="1" dirty="0">
              <a:solidFill>
                <a:schemeClr val="bg2">
                  <a:lumMod val="75000"/>
                </a:schemeClr>
              </a:solidFill>
              <a:latin typeface="Arial" charset="0"/>
            </a:endParaRPr>
          </a:p>
          <a:p>
            <a:pPr>
              <a:spcBef>
                <a:spcPct val="20000"/>
              </a:spcBef>
              <a:defRPr/>
            </a:pPr>
            <a:r>
              <a:rPr lang="en-US" sz="2800" b="1" dirty="0" smtClean="0">
                <a:solidFill>
                  <a:schemeClr val="bg2">
                    <a:lumMod val="75000"/>
                  </a:schemeClr>
                </a:solidFill>
                <a:latin typeface="Arial" charset="0"/>
              </a:rPr>
              <a:t>Director of Safety Research, CPWR</a:t>
            </a:r>
          </a:p>
          <a:p>
            <a:pPr>
              <a:spcBef>
                <a:spcPct val="20000"/>
              </a:spcBef>
              <a:defRPr/>
            </a:pPr>
            <a:r>
              <a:rPr lang="en-US" sz="2800" b="1" dirty="0" smtClean="0">
                <a:solidFill>
                  <a:schemeClr val="bg2">
                    <a:lumMod val="75000"/>
                  </a:schemeClr>
                </a:solidFill>
                <a:latin typeface="Arial" charset="0"/>
              </a:rPr>
              <a:t>Gavin West, MPH</a:t>
            </a:r>
          </a:p>
          <a:p>
            <a:pPr>
              <a:spcBef>
                <a:spcPct val="20000"/>
              </a:spcBef>
              <a:defRPr/>
            </a:pPr>
            <a:r>
              <a:rPr lang="en-US" sz="2800" b="1" dirty="0" smtClean="0">
                <a:solidFill>
                  <a:schemeClr val="bg2">
                    <a:lumMod val="75000"/>
                  </a:schemeClr>
                </a:solidFill>
                <a:latin typeface="Arial" charset="0"/>
              </a:rPr>
              <a:t>Analyst, CPWR</a:t>
            </a:r>
            <a:endParaRPr lang="en-US" sz="2800" b="1" dirty="0">
              <a:solidFill>
                <a:schemeClr val="bg2">
                  <a:lumMod val="75000"/>
                </a:schemeClr>
              </a:solidFill>
              <a:latin typeface="Arial" charset="0"/>
            </a:endParaRPr>
          </a:p>
        </p:txBody>
      </p:sp>
      <p:pic>
        <p:nvPicPr>
          <p:cNvPr id="4100" name="Picture 12" descr="Vertical2-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5365" y="5867400"/>
            <a:ext cx="2053270" cy="84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243" b="99515" l="9942" r="89913">
                        <a14:foregroundMark x1="43977" y1="9339" x2="43977" y2="5640"/>
                        <a14:foregroundMark x1="43614" y1="7156" x2="43614" y2="7156"/>
                        <a14:foregroundMark x1="45065" y1="3820" x2="45065" y2="3820"/>
                        <a14:foregroundMark x1="44702" y1="2608" x2="44702" y2="2608"/>
                        <a14:foregroundMark x1="54209" y1="3214" x2="54209" y2="3214"/>
                        <a14:foregroundMark x1="52395" y1="1698" x2="52395" y2="1698"/>
                        <a14:foregroundMark x1="51669" y1="3820" x2="51669" y2="3820"/>
                        <a14:foregroundMark x1="26851" y1="98059" x2="26851" y2="98059"/>
                        <a14:foregroundMark x1="22424" y1="50819" x2="22424" y2="50819"/>
                        <a14:foregroundMark x1="19521" y1="54760" x2="19521" y2="54760"/>
                        <a14:foregroundMark x1="61103" y1="84961" x2="61103" y2="84961"/>
                        <a14:foregroundMark x1="65167" y1="92298" x2="65167" y2="92298"/>
                        <a14:foregroundMark x1="57983" y1="12371" x2="57983" y2="12371"/>
                        <a14:foregroundMark x1="59144" y1="13341" x2="59144" y2="13341"/>
                        <a14:backgroundMark x1="15167" y1="4124" x2="15167" y2="4124"/>
                        <a14:backgroundMark x1="27213" y1="13887" x2="27213" y2="13887"/>
                        <a14:backgroundMark x1="29390" y1="13584" x2="29390" y2="13584"/>
                        <a14:backgroundMark x1="36647" y1="9036" x2="36647" y2="9036"/>
                        <a14:backgroundMark x1="26488" y1="7156" x2="26488" y2="7156"/>
                        <a14:backgroundMark x1="20972" y1="8429" x2="20972" y2="8429"/>
                        <a14:backgroundMark x1="18070" y1="15100" x2="18070" y2="15100"/>
                        <a14:backgroundMark x1="14078" y1="20619" x2="14078" y2="20619"/>
                        <a14:backgroundMark x1="11103" y1="6549" x2="11103" y2="6549"/>
                        <a14:backgroundMark x1="13353" y1="13887" x2="13353" y2="13887"/>
                        <a14:backgroundMark x1="14441" y1="19102" x2="14441" y2="19102"/>
                        <a14:backgroundMark x1="26488" y1="22741" x2="26488" y2="22741"/>
                        <a14:backgroundMark x1="15167" y1="36143" x2="15167" y2="36143"/>
                        <a14:backgroundMark x1="13716" y1="41358" x2="13716" y2="41358"/>
                        <a14:backgroundMark x1="13353" y1="47119" x2="13353" y2="47119"/>
                        <a14:backgroundMark x1="21698" y1="45300" x2="21698" y2="45300"/>
                        <a14:backgroundMark x1="23149" y1="36750" x2="23149" y2="36750"/>
                        <a14:backgroundMark x1="32293" y1="20922" x2="32293" y2="20922"/>
                        <a14:backgroundMark x1="32656" y1="12978" x2="32656" y2="12978"/>
                        <a14:backgroundMark x1="18795" y1="22135" x2="18795" y2="22135"/>
                        <a14:backgroundMark x1="22787" y1="12068" x2="22787" y2="12068"/>
                        <a14:backgroundMark x1="22424" y1="30079" x2="22424" y2="30079"/>
                        <a14:backgroundMark x1="27939" y1="29169" x2="27939" y2="29169"/>
                        <a14:backgroundMark x1="30116" y1="27289" x2="30116" y2="27289"/>
                        <a14:backgroundMark x1="22061" y1="16313" x2="22061" y2="16313"/>
                        <a14:backgroundMark x1="17707" y1="27289" x2="17707" y2="27289"/>
                        <a14:backgroundMark x1="36647" y1="18132" x2="36647" y2="18132"/>
                        <a14:backgroundMark x1="36284" y1="16313" x2="36284" y2="16313"/>
                        <a14:backgroundMark x1="85269" y1="48999" x2="85269" y2="48999"/>
                        <a14:backgroundMark x1="83091" y1="45967" x2="83091" y2="45967"/>
                        <a14:backgroundMark x1="81640" y1="42329" x2="81640" y2="42329"/>
                        <a14:backgroundMark x1="81277" y1="38023" x2="81277" y2="38023"/>
                        <a14:backgroundMark x1="78665" y1="33778" x2="78665" y2="33778"/>
                        <a14:backgroundMark x1="19956" y1="19709" x2="19956" y2="19709"/>
                        <a14:backgroundMark x1="29390" y1="18799" x2="29390" y2="18799"/>
                        <a14:backgroundMark x1="27213" y1="17283" x2="27213" y2="17283"/>
                        <a14:backgroundMark x1="37155" y1="14554" x2="37155" y2="14554"/>
                        <a14:backgroundMark x1="26052" y1="30261" x2="26052" y2="30261"/>
                        <a14:backgroundMark x1="31232" y1="9984" x2="31232" y2="9984"/>
                        <a14:backgroundMark x1="74224" y1="38601" x2="74224" y2="38601"/>
                      </a14:backgroundRemoval>
                    </a14:imgEffect>
                  </a14:imgLayer>
                </a14:imgProps>
              </a:ext>
              <a:ext uri="{28A0092B-C50C-407E-A947-70E740481C1C}">
                <a14:useLocalDpi xmlns:a14="http://schemas.microsoft.com/office/drawing/2010/main" val="0"/>
              </a:ext>
            </a:extLst>
          </a:blip>
          <a:stretch>
            <a:fillRect/>
          </a:stretch>
        </p:blipFill>
        <p:spPr>
          <a:xfrm>
            <a:off x="6248400" y="2740635"/>
            <a:ext cx="3505200" cy="41935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9778" b="85556" l="50187" r="80625">
                        <a14:foregroundMark x1="59250" y1="83222" x2="59250" y2="83222"/>
                        <a14:foregroundMark x1="59250" y1="83222" x2="59250" y2="83222"/>
                        <a14:foregroundMark x1="64250" y1="83778" x2="64250" y2="83778"/>
                        <a14:foregroundMark x1="65188" y1="83778" x2="65188" y2="83778"/>
                        <a14:foregroundMark x1="65188" y1="83778" x2="65188" y2="83778"/>
                        <a14:foregroundMark x1="78250" y1="33444" x2="78250" y2="33444"/>
                        <a14:foregroundMark x1="79000" y1="32444" x2="79000" y2="32444"/>
                        <a14:foregroundMark x1="78875" y1="37556" x2="78875" y2="37556"/>
                        <a14:foregroundMark x1="51250" y1="34444" x2="51250" y2="34444"/>
                        <a14:foregroundMark x1="51188" y1="36333" x2="51188" y2="36333"/>
                        <a14:backgroundMark x1="79313" y1="29222" x2="79313" y2="29222"/>
                      </a14:backgroundRemoval>
                    </a14:imgEffect>
                  </a14:imgLayer>
                </a14:imgProps>
              </a:ext>
              <a:ext uri="{28A0092B-C50C-407E-A947-70E740481C1C}">
                <a14:useLocalDpi xmlns:a14="http://schemas.microsoft.com/office/drawing/2010/main" val="0"/>
              </a:ext>
            </a:extLst>
          </a:blip>
          <a:srcRect l="47852" t="17454" r="18091" b="12728"/>
          <a:stretch/>
        </p:blipFill>
        <p:spPr bwMode="auto">
          <a:xfrm>
            <a:off x="6172200" y="4572000"/>
            <a:ext cx="2122740" cy="244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42370" y="562947"/>
            <a:ext cx="8229600" cy="1143000"/>
          </a:xfrm>
        </p:spPr>
        <p:txBody>
          <a:bodyPr/>
          <a:lstStyle/>
          <a:p>
            <a:r>
              <a:rPr lang="en-US" sz="3200" dirty="0" smtClean="0"/>
              <a:t>April 2017, we sampled exposures during spraying paint containing </a:t>
            </a:r>
            <a:r>
              <a:rPr lang="en-US" sz="3200" dirty="0" err="1" smtClean="0">
                <a:solidFill>
                  <a:srgbClr val="3366FF"/>
                </a:solidFill>
              </a:rPr>
              <a:t>nano</a:t>
            </a:r>
            <a:r>
              <a:rPr lang="en-US" sz="3200" dirty="0" smtClean="0">
                <a:solidFill>
                  <a:srgbClr val="3366FF"/>
                </a:solidFill>
              </a:rPr>
              <a:t> titanium dioxide</a:t>
            </a:r>
            <a:r>
              <a:rPr lang="en-US" sz="3200" dirty="0" smtClean="0"/>
              <a:t>, with subsequent sanding </a:t>
            </a:r>
            <a:endParaRPr lang="en-US" sz="3200"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283" t="22302" r="22410" b="16061"/>
          <a:stretch/>
        </p:blipFill>
        <p:spPr bwMode="auto">
          <a:xfrm>
            <a:off x="-1" y="3048000"/>
            <a:ext cx="5775277" cy="368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1090" t="15090" r="30148" b="11282"/>
          <a:stretch/>
        </p:blipFill>
        <p:spPr bwMode="auto">
          <a:xfrm>
            <a:off x="5913906" y="1919286"/>
            <a:ext cx="2696694" cy="2881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217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dirty="0" smtClean="0"/>
              <a:t>We used the same 3-pronged sampling approach</a:t>
            </a:r>
            <a:endParaRPr lang="en-US" dirty="0"/>
          </a:p>
        </p:txBody>
      </p:sp>
      <p:sp>
        <p:nvSpPr>
          <p:cNvPr id="3" name="Subtitle 2"/>
          <p:cNvSpPr>
            <a:spLocks noGrp="1"/>
          </p:cNvSpPr>
          <p:nvPr>
            <p:ph type="subTitle" idx="1"/>
          </p:nvPr>
        </p:nvSpPr>
        <p:spPr>
          <a:xfrm>
            <a:off x="1371600" y="5105400"/>
            <a:ext cx="6400800" cy="1752600"/>
          </a:xfrm>
        </p:spPr>
        <p:txBody>
          <a:bodyPr/>
          <a:lstStyle/>
          <a:p>
            <a:r>
              <a:rPr lang="en-US" dirty="0" smtClean="0">
                <a:solidFill>
                  <a:srgbClr val="C00000"/>
                </a:solidFill>
              </a:rPr>
              <a:t>Prong 1: Real-time instruments</a:t>
            </a:r>
          </a:p>
          <a:p>
            <a:r>
              <a:rPr lang="en-US" sz="2800" dirty="0" smtClean="0"/>
              <a:t>TSI Scanning Mobility Particle Sizer and Optical Particle Sizer</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455" r="8485"/>
          <a:stretch/>
        </p:blipFill>
        <p:spPr>
          <a:xfrm>
            <a:off x="2133600" y="1651000"/>
            <a:ext cx="4876800" cy="3358855"/>
          </a:xfrm>
          <a:prstGeom prst="rect">
            <a:avLst/>
          </a:prstGeom>
        </p:spPr>
      </p:pic>
      <p:sp>
        <p:nvSpPr>
          <p:cNvPr id="8" name="TextBox 7"/>
          <p:cNvSpPr txBox="1"/>
          <p:nvPr/>
        </p:nvSpPr>
        <p:spPr>
          <a:xfrm>
            <a:off x="533400" y="4038600"/>
            <a:ext cx="1447800" cy="1200329"/>
          </a:xfrm>
          <a:prstGeom prst="rect">
            <a:avLst/>
          </a:prstGeom>
          <a:noFill/>
        </p:spPr>
        <p:txBody>
          <a:bodyPr wrap="square" rtlCol="0">
            <a:spAutoFit/>
          </a:bodyPr>
          <a:lstStyle/>
          <a:p>
            <a:pPr algn="r"/>
            <a:r>
              <a:rPr lang="en-US" sz="1800" dirty="0">
                <a:solidFill>
                  <a:srgbClr val="74584F"/>
                </a:solidFill>
              </a:rPr>
              <a:t>Photo courtesy Earl Dotter</a:t>
            </a:r>
          </a:p>
          <a:p>
            <a:pPr algn="r"/>
            <a:endParaRPr lang="en-US" sz="1800" dirty="0">
              <a:solidFill>
                <a:srgbClr val="74584F"/>
              </a:solidFill>
            </a:endParaRPr>
          </a:p>
        </p:txBody>
      </p:sp>
    </p:spTree>
    <p:extLst>
      <p:ext uri="{BB962C8B-B14F-4D97-AF65-F5344CB8AC3E}">
        <p14:creationId xmlns:p14="http://schemas.microsoft.com/office/powerpoint/2010/main" val="17546280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solidFill>
                  <a:srgbClr val="C00000"/>
                </a:solidFill>
              </a:rPr>
              <a:t>Prong 2:</a:t>
            </a:r>
            <a:r>
              <a:rPr lang="en-US" dirty="0" smtClean="0"/>
              <a:t> standard industrial hygiene sampling for dust and metals</a:t>
            </a:r>
            <a:endParaRPr lang="en-US" dirty="0"/>
          </a:p>
        </p:txBody>
      </p:sp>
      <p:sp>
        <p:nvSpPr>
          <p:cNvPr id="4" name="Subtitle 3"/>
          <p:cNvSpPr>
            <a:spLocks noGrp="1"/>
          </p:cNvSpPr>
          <p:nvPr>
            <p:ph type="subTitle" idx="1"/>
          </p:nvPr>
        </p:nvSpPr>
        <p:spPr/>
        <p:txBody>
          <a:bodyPr/>
          <a:lstStyle/>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811"/>
          <a:stretch/>
        </p:blipFill>
        <p:spPr>
          <a:xfrm>
            <a:off x="762000" y="2019300"/>
            <a:ext cx="5029200" cy="3759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0250" y="2019300"/>
            <a:ext cx="3200400" cy="4800600"/>
          </a:xfrm>
          <a:prstGeom prst="rect">
            <a:avLst/>
          </a:prstGeom>
        </p:spPr>
      </p:pic>
      <p:sp>
        <p:nvSpPr>
          <p:cNvPr id="9" name="TextBox 8"/>
          <p:cNvSpPr txBox="1"/>
          <p:nvPr/>
        </p:nvSpPr>
        <p:spPr>
          <a:xfrm>
            <a:off x="4343400" y="5807075"/>
            <a:ext cx="1447800" cy="1200329"/>
          </a:xfrm>
          <a:prstGeom prst="rect">
            <a:avLst/>
          </a:prstGeom>
          <a:noFill/>
        </p:spPr>
        <p:txBody>
          <a:bodyPr wrap="square" rtlCol="0">
            <a:spAutoFit/>
          </a:bodyPr>
          <a:lstStyle/>
          <a:p>
            <a:pPr algn="r"/>
            <a:r>
              <a:rPr lang="en-US" sz="1800" dirty="0" smtClean="0">
                <a:solidFill>
                  <a:srgbClr val="74584F"/>
                </a:solidFill>
              </a:rPr>
              <a:t>Photos </a:t>
            </a:r>
            <a:r>
              <a:rPr lang="en-US" sz="1800" dirty="0">
                <a:solidFill>
                  <a:srgbClr val="74584F"/>
                </a:solidFill>
              </a:rPr>
              <a:t>courtesy Earl Dotter</a:t>
            </a:r>
          </a:p>
          <a:p>
            <a:pPr algn="r"/>
            <a:endParaRPr lang="en-US" sz="1800" dirty="0">
              <a:solidFill>
                <a:srgbClr val="74584F"/>
              </a:solidFill>
            </a:endParaRPr>
          </a:p>
        </p:txBody>
      </p:sp>
    </p:spTree>
    <p:extLst>
      <p:ext uri="{BB962C8B-B14F-4D97-AF65-F5344CB8AC3E}">
        <p14:creationId xmlns:p14="http://schemas.microsoft.com/office/powerpoint/2010/main" val="7882461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solidFill>
                  <a:srgbClr val="C00000"/>
                </a:solidFill>
              </a:rPr>
              <a:t>Prong 3:</a:t>
            </a:r>
            <a:r>
              <a:rPr lang="en-US" dirty="0" smtClean="0"/>
              <a:t> electron microscopy of bulk and airborne particles</a:t>
            </a:r>
            <a:endParaRPr lang="en-US" dirty="0"/>
          </a:p>
        </p:txBody>
      </p:sp>
      <p:sp>
        <p:nvSpPr>
          <p:cNvPr id="8" name="Subtitle 7"/>
          <p:cNvSpPr>
            <a:spLocks noGrp="1"/>
          </p:cNvSpPr>
          <p:nvPr>
            <p:ph type="subTitle" idx="1"/>
          </p:nvPr>
        </p:nvSpPr>
        <p:spPr>
          <a:xfrm>
            <a:off x="990600" y="5791200"/>
            <a:ext cx="7086600" cy="1752600"/>
          </a:xfrm>
        </p:spPr>
        <p:txBody>
          <a:bodyPr/>
          <a:lstStyle/>
          <a:p>
            <a:r>
              <a:rPr lang="en-US" kern="1200" dirty="0" smtClean="0">
                <a:solidFill>
                  <a:schemeClr val="bg2">
                    <a:lumMod val="75000"/>
                  </a:schemeClr>
                </a:solidFill>
              </a:rPr>
              <a:t>SEM bulk </a:t>
            </a:r>
            <a:r>
              <a:rPr lang="en-US" kern="1200" dirty="0">
                <a:solidFill>
                  <a:schemeClr val="bg2">
                    <a:lumMod val="75000"/>
                  </a:schemeClr>
                </a:solidFill>
              </a:rPr>
              <a:t>characterization </a:t>
            </a:r>
            <a:r>
              <a:rPr lang="en-US" kern="1200" dirty="0" smtClean="0">
                <a:solidFill>
                  <a:schemeClr val="bg2">
                    <a:lumMod val="75000"/>
                  </a:schemeClr>
                </a:solidFill>
              </a:rPr>
              <a:t>of paint</a:t>
            </a:r>
            <a:endParaRPr lang="en-US" dirty="0">
              <a:solidFill>
                <a:schemeClr val="bg2">
                  <a:lumMod val="75000"/>
                </a:schemeClr>
              </a:solidFill>
            </a:endParaRPr>
          </a:p>
        </p:txBody>
      </p:sp>
      <p:grpSp>
        <p:nvGrpSpPr>
          <p:cNvPr id="4" name="Group 3"/>
          <p:cNvGrpSpPr/>
          <p:nvPr/>
        </p:nvGrpSpPr>
        <p:grpSpPr>
          <a:xfrm>
            <a:off x="76200" y="1981200"/>
            <a:ext cx="9144761" cy="3053276"/>
            <a:chOff x="-25133" y="-1"/>
            <a:chExt cx="9144761" cy="3053276"/>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1"/>
              <a:ext cx="3053276" cy="305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3" y="0"/>
              <a:ext cx="3048001" cy="305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352" y="-1"/>
              <a:ext cx="3053276" cy="305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95250" y="5094326"/>
            <a:ext cx="2743200" cy="369332"/>
          </a:xfrm>
          <a:prstGeom prst="rect">
            <a:avLst/>
          </a:prstGeom>
          <a:noFill/>
        </p:spPr>
        <p:txBody>
          <a:bodyPr wrap="square" rtlCol="0">
            <a:spAutoFit/>
          </a:bodyPr>
          <a:lstStyle/>
          <a:p>
            <a:pPr algn="ctr"/>
            <a:r>
              <a:rPr lang="en-US" sz="1800" dirty="0" smtClean="0">
                <a:solidFill>
                  <a:schemeClr val="bg2">
                    <a:lumMod val="75000"/>
                  </a:schemeClr>
                </a:solidFill>
              </a:rPr>
              <a:t>Sonicated in water</a:t>
            </a:r>
            <a:endParaRPr lang="en-US" sz="1800" dirty="0">
              <a:solidFill>
                <a:schemeClr val="bg2">
                  <a:lumMod val="75000"/>
                </a:schemeClr>
              </a:solidFill>
            </a:endParaRPr>
          </a:p>
        </p:txBody>
      </p:sp>
      <p:sp>
        <p:nvSpPr>
          <p:cNvPr id="10" name="TextBox 9"/>
          <p:cNvSpPr txBox="1"/>
          <p:nvPr/>
        </p:nvSpPr>
        <p:spPr>
          <a:xfrm>
            <a:off x="3417331" y="5122901"/>
            <a:ext cx="2743200" cy="369332"/>
          </a:xfrm>
          <a:prstGeom prst="rect">
            <a:avLst/>
          </a:prstGeom>
          <a:noFill/>
        </p:spPr>
        <p:txBody>
          <a:bodyPr wrap="square" rtlCol="0">
            <a:spAutoFit/>
          </a:bodyPr>
          <a:lstStyle/>
          <a:p>
            <a:pPr algn="ctr"/>
            <a:r>
              <a:rPr lang="en-US" sz="1800" dirty="0" smtClean="0">
                <a:solidFill>
                  <a:schemeClr val="bg2">
                    <a:lumMod val="75000"/>
                  </a:schemeClr>
                </a:solidFill>
              </a:rPr>
              <a:t>Sonicated in acetone</a:t>
            </a:r>
            <a:endParaRPr lang="en-US" sz="1800" dirty="0">
              <a:solidFill>
                <a:schemeClr val="bg2">
                  <a:lumMod val="75000"/>
                </a:schemeClr>
              </a:solidFill>
            </a:endParaRPr>
          </a:p>
        </p:txBody>
      </p:sp>
      <p:sp>
        <p:nvSpPr>
          <p:cNvPr id="11" name="TextBox 10"/>
          <p:cNvSpPr txBox="1"/>
          <p:nvPr/>
        </p:nvSpPr>
        <p:spPr>
          <a:xfrm>
            <a:off x="6322723" y="5072577"/>
            <a:ext cx="2743200" cy="646331"/>
          </a:xfrm>
          <a:prstGeom prst="rect">
            <a:avLst/>
          </a:prstGeom>
          <a:noFill/>
        </p:spPr>
        <p:txBody>
          <a:bodyPr wrap="square" rtlCol="0">
            <a:spAutoFit/>
          </a:bodyPr>
          <a:lstStyle/>
          <a:p>
            <a:pPr algn="ctr"/>
            <a:r>
              <a:rPr lang="en-US" sz="1800" dirty="0" smtClean="0"/>
              <a:t>Conventional paint in acetone</a:t>
            </a:r>
            <a:endParaRPr lang="en-US" sz="1800" dirty="0"/>
          </a:p>
        </p:txBody>
      </p:sp>
    </p:spTree>
    <p:extLst>
      <p:ext uri="{BB962C8B-B14F-4D97-AF65-F5344CB8AC3E}">
        <p14:creationId xmlns:p14="http://schemas.microsoft.com/office/powerpoint/2010/main" val="6861400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We used an environmental chamber with HEPA-filtered air</a:t>
            </a:r>
            <a:endParaRPr lang="en-US" sz="3600" dirty="0"/>
          </a:p>
        </p:txBody>
      </p:sp>
      <p:pic>
        <p:nvPicPr>
          <p:cNvPr id="5" name="Picture 4"/>
          <p:cNvPicPr>
            <a:picLocks noChangeAspect="1"/>
          </p:cNvPicPr>
          <p:nvPr/>
        </p:nvPicPr>
        <p:blipFill rotWithShape="1">
          <a:blip r:embed="rId2"/>
          <a:srcRect l="15000" t="10000" r="28333" b="7037"/>
          <a:stretch/>
        </p:blipFill>
        <p:spPr>
          <a:xfrm>
            <a:off x="1219200" y="1639981"/>
            <a:ext cx="6324600" cy="5208494"/>
          </a:xfrm>
          <a:prstGeom prst="rect">
            <a:avLst/>
          </a:prstGeom>
        </p:spPr>
      </p:pic>
      <p:sp>
        <p:nvSpPr>
          <p:cNvPr id="7" name="Oval 6"/>
          <p:cNvSpPr/>
          <p:nvPr/>
        </p:nvSpPr>
        <p:spPr bwMode="auto">
          <a:xfrm>
            <a:off x="2209800" y="2819400"/>
            <a:ext cx="228600" cy="228600"/>
          </a:xfrm>
          <a:prstGeom prst="ellipse">
            <a:avLst/>
          </a:prstGeom>
          <a:no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133600" y="3016427"/>
            <a:ext cx="914400" cy="253916"/>
          </a:xfrm>
          <a:prstGeom prst="rect">
            <a:avLst/>
          </a:prstGeom>
          <a:noFill/>
        </p:spPr>
        <p:txBody>
          <a:bodyPr wrap="square" rtlCol="0">
            <a:spAutoFit/>
          </a:bodyPr>
          <a:lstStyle/>
          <a:p>
            <a:r>
              <a:rPr lang="en-US" sz="1050" b="1" dirty="0" smtClean="0">
                <a:latin typeface="+mj-lt"/>
              </a:rPr>
              <a:t>Vacuum</a:t>
            </a:r>
            <a:endParaRPr lang="en-US" sz="1050" b="1" dirty="0">
              <a:latin typeface="+mj-lt"/>
            </a:endParaRPr>
          </a:p>
        </p:txBody>
      </p:sp>
    </p:spTree>
    <p:extLst>
      <p:ext uri="{BB962C8B-B14F-4D97-AF65-F5344CB8AC3E}">
        <p14:creationId xmlns:p14="http://schemas.microsoft.com/office/powerpoint/2010/main" val="21109606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14300"/>
            <a:ext cx="4648200" cy="6972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 y="0"/>
            <a:ext cx="4572000" cy="6858000"/>
          </a:xfrm>
          <a:prstGeom prst="rect">
            <a:avLst/>
          </a:prstGeom>
        </p:spPr>
      </p:pic>
      <p:sp>
        <p:nvSpPr>
          <p:cNvPr id="2" name="Title 1"/>
          <p:cNvSpPr>
            <a:spLocks noGrp="1"/>
          </p:cNvSpPr>
          <p:nvPr>
            <p:ph type="title"/>
          </p:nvPr>
        </p:nvSpPr>
        <p:spPr>
          <a:xfrm>
            <a:off x="533400" y="-152400"/>
            <a:ext cx="9296400" cy="1143000"/>
          </a:xfrm>
        </p:spPr>
        <p:txBody>
          <a:bodyPr/>
          <a:lstStyle/>
          <a:p>
            <a:pPr>
              <a:lnSpc>
                <a:spcPct val="90000"/>
              </a:lnSpc>
            </a:pPr>
            <a:r>
              <a:rPr lang="en-US" sz="2800" dirty="0" smtClean="0"/>
              <a:t>We sprayed and then sanded plywood sheets</a:t>
            </a:r>
            <a:endParaRPr lang="en-US" sz="2800" dirty="0"/>
          </a:p>
        </p:txBody>
      </p:sp>
      <p:sp>
        <p:nvSpPr>
          <p:cNvPr id="6" name="TextBox 5"/>
          <p:cNvSpPr txBox="1"/>
          <p:nvPr/>
        </p:nvSpPr>
        <p:spPr>
          <a:xfrm>
            <a:off x="4419600" y="2630269"/>
            <a:ext cx="1447800" cy="646331"/>
          </a:xfrm>
          <a:prstGeom prst="rect">
            <a:avLst/>
          </a:prstGeom>
          <a:noFill/>
        </p:spPr>
        <p:txBody>
          <a:bodyPr wrap="square" rtlCol="0">
            <a:spAutoFit/>
          </a:bodyPr>
          <a:lstStyle/>
          <a:p>
            <a:r>
              <a:rPr lang="en-US" sz="3600" b="1" dirty="0" smtClean="0">
                <a:solidFill>
                  <a:srgbClr val="800000"/>
                </a:solidFill>
              </a:rPr>
              <a:t>LEV</a:t>
            </a:r>
            <a:endParaRPr lang="en-US" sz="3600" b="1" dirty="0">
              <a:solidFill>
                <a:srgbClr val="800000"/>
              </a:solidFill>
            </a:endParaRPr>
          </a:p>
        </p:txBody>
      </p:sp>
    </p:spTree>
    <p:extLst>
      <p:ext uri="{BB962C8B-B14F-4D97-AF65-F5344CB8AC3E}">
        <p14:creationId xmlns:p14="http://schemas.microsoft.com/office/powerpoint/2010/main" val="3384133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u4AAAImCAMAAAA7eP8hAAAC+lBMVEUAAAABAQECAgIDAwMEBAQFBQUGBgYHBwcICAgJCQkKCgoLCwsMDAwNDQ0ODg4PDw8QEBARERESEhITExMUFBQVFRUWFhYXFxcYGBgZGRkaGhobGxscHBwdHR0eHh4fHx8gICAhISEiIiIjIyMkJCQlJSUmJiYnJycoKCgpKSkqKiorKyssLCwtLS0uLi4vLy8wMDAxMTEyMjIzMzM0NDQ1NTU2NjY3Nzc4ODg5OTk6Ojo7Ozs8PDw9PT0+Pj4/Pz9AQEBBQUFCQkJDQ0NERERFRUVGRkZHR0dISEhJSUlKSkpLS0tMTExNTU1OTk5PT09QUFBRUVFSUlJTU1NUVFRVVVVWVlZXV1dYWFhZWVlaWlpbW1tcXFxdXV1eXl5fX19gYGBhYWFiYmJjY2NkZGRlZWVmZmZnZ2doaGhpaWlra2tsbGxtbW1ubm5vb29wcHBxcXFycnJzc3N0dHR1dXV2dnZ3d3d4eHh5eXl6enp7e3t8fHx9fX1+fn5/f3+AgICBgYGCgoKDg4OEhISFhYWGhoaHh4eIiIiJiYmKioqLi4uMjIyNjY2Ojo6Pj4+QkJCRkZGSkpKTk5OUlJSWlpaXl5eYmJiZmZmampqbm5ucnJydnZ2enp6fn5+goKChoaGioqKjo6OkpKSlpaWmpqanp6eoqKipqamqqqqrq6usrKytra2urq6vr6+wsLCxsbGysrKzs7O0tLS1tbW2tra3t7e4uLi5ubm6urq7u7u8vLy9vb2+vr6/v7/AwMDBwcHCwsLDw8PExMTFxcXGxsbHx8fIyMjJycnKysrLy8vMzMzNzc3Ozs7Pz8/Q0NDR0dHS0tLT09PU1NTV1dXW1tbX19fY2NjZ2dna2trb29vc3Nzd3d3e3t7f39/g4ODh4eHi4uLj4+Pk5OTl5eXm5ubn5+fo6Ojp6enq6urr6+vs7Ozt7e3u7u7v7+/w8PDx8fHy8vLz8/P09PT19fX29vb39/f4+Pj5+fn6+vr7+/v8/Pz9/f3+/v7///+8WJSaAAAACXBIWXMAAAsSAAALEgHS3X78AAAfe0lEQVR4nO3de1xUdf7H8ZMKpb9ERRQvrdjSRmmpSD9dwwso4l1QJNefSW5u3krL9re7P1eX9mclm62SeS8LxexHtbp4wywvmKKiko1pWoqX1PKCEuKFgfk8Hr/vGZjLYe6emWFmPu/nHzNwzvec74y8mr5HYZAIgA2prh8AgPcgd2AEuQMjyB0YQe7ACHIHRpA7MILcgRHkDowgd2AEuQMjyB0YQe7ACHIHRpA7MILcgRHkDowgd2AEuQMjyB0YQe7ACHIHRpA7MILcgRHkDowgd2AEuQMjyB0YQe7ACHIHRpA7MILcgRHkDowgd2AEuQMjyB0YQe7ACHIHRpA7MILcgRHkDowgd2AEuQMjyB0YQe7ACHIHRpA7MILcgRHkDowgd2AEuQMjyB0YQe7ACHIHRpA7MILcgRHkDowgd2AEuQMjyB0YQe7ACHIHRpA7MILcgRHkDowgd2AEuQMjyB0YQe7ACHIHRpA7MILcgRHkDowgd2AEuQMjyB0Y4ZH7sT3V93tycs7X7SOBOsUj99TfVMp32i4Zk2fV9WOBOsQk93GF8t2BV2k3cueMSe7L/ynfvb0eufPGJPdjI+S7EdeQO29Mcr/cW0ek60PInTcuuU/+lujoZOTOHJfc1ywlWrIGuTPHJffzY4n+60fkzhyX3KknUS9C7syxyX3cmeI0Qu7Mscl9+apVKwi5M8cm9+MvvPAdIXfm2OSu6xMnf4TcWWOTO40cKX+E3FkL6Nw/MHwgcr81Zcotqs69clXdPSSoUwGde5zhA5F7sSQVU3Xu5YPr7iFBnULuwAhyB0aQOzCC3IER5A6MIHdgBLkDI8gdGHGQe+U7TzRqM0JjY+91fUHCL9OfaBj5p1LLESv2Wz8iKr368yGS3lRaHlQif75BOuXc43YKcgclB7mnhyw+9HlSqI233jLEWxr52NJtC1oNrLIY0f1d60cYcx9YKDtDVxt8KH8+IcbpR+4E5A5KDnKPeEvcaNvPt77XEO8ff3ND3H4t7bYY4TD3sYY9g4aKm8oWGY4fsvOQOyg5yD10ok7cHv6O6Ghis5BEsdKof2BoyOPbib6NaxyTWx2v9v739IOXF9Kl1LC2k8qMo2MkaTSVTW4bMuKc4ggruWcFi/9kdrt1LYPcoRYHuc+Wui85KRdPkQN25MWOFLnHrP8hpR2Vthicv6ZVdbwnpGM1w6u6xO7KeyzFOFrbLbOShvXN350Qddf8CFPuY7QysQq6cf8qole7uvXJGXKf0WZgUn9J6p+UlPQMcufMQe66TeNaS+3e0JJ23lmit8XKuv48or2SdklYOdH71fFulUpqhn8RdJFon3TWOFosZjTyy3Zp0BHzI2pfqq4WHyYPJ13kXOPMc2L02uereHKtY2KmyNcDjSSjR2YlxkRHqTgn+DPHfxGp00wNfpnodl5GyoNy7mIhUyRppw0Xu05Vx3u85tX93OlFHcVdVfA242iR+9p64cJ968yPqH2pelV8+PH9pRrph9qz/3mfiieHxQwo2c+9KFn/RtGz21Bp5+i5exbKuRfoc58hx3u6Ot6KoOX60R2n6HPXPbDFOFrkvvqhS7Jy8yOsrN3pZqM1c6ItHgFyBzeyn/tpKU++e7Eb5TatIJpnyn1FC7E0WVkT77T28svzV9JnXwRfIjognTGOFrkfrHdaXLrGXlYcYSV3Gp0c86bFI0Du4EYOFjPjG83Zkjez3lraKa25kN0y4poh97KWg/PXRjQopsWLxcq8/cOL8uY2ia+q6twrf6u4VDWO7jH9mi6uw+aN0YmkOCJqQoFwgoYkyvcFX8tzrQuWvrd4AMgd3MhB7nczejUJjf1ErFBmhbUY/03EGEPudDy+cfSuJsXUp48YVjLl0Qei/lJG8l9EtplUZhq9rNkEKkkLb54mXv7Nj4jSXzemGC5V5TUQ3Q7pYvkAkDu4ka9/zwxyBzdC7sAIcgdGkDswgtyBEeQOjCB3YAS5AyPIHRgJ6Ny/NHwgcq+aPVv+2UI596rt6h8X+KWAzt1Ifn/3ofJPB+L93Xljk7s2Lk5LyJ05NrkXznjlICF35tjkPn/dvxYQcmeOTe4jr1xJIeTOHJfcdb2JeuuQO3Nccj82iWjiceTOHJfcl2YTrV6G3JnjkvvY80Rnn0XuzHHJvbd81wu5M8ck98Jx8t2zZ5E7b0xyn69/46dl2cidNya5jzgu3x2bhNx545H76Ej9uxjrHk+N/5s7zgd+ikfut8qq78tKSu6643zgp3jkDqCH3IER5A6MIHdgBLkDI8gdGEHuwAhyB0aQOzCC3IER5A6MIHdgBLkDI9xz35eTk7O+wtqe3TmyHz07PXgX99x7pKen//4VKzs29xZ70p97zbPTg3dxzz1OI4xabbH9VJcD8p6V6Z6dHrwLuQsHY47V2nwnfoMGuQce5C7bFFuu3Dz1HxrkHoCQu97C5xVbV6dokHsgQu7Vnl1ptvFY14PIPSAh92pF3Q8bt5XHbtIg94CE3Gts61Fq2Pb8Qg1yD0zI3WDx72o2rRyrQe4BCrkbTVik33K4exFyD1TI3ejrHoViQ2mPbRrkHqiQu8nO7leJfrdYg9wDFnI3836SbtEEDXIPXMjd3MQx5gt35B5wAj/3t/bb26vMfdGvX9BYyX2U2scAPiLwc0/fYW+vMvcXpa7Wco9T+xjARyB35M4IckfujCB35M4IckfujCB35M4IckfujCB35M6Ia7lXvvNEozYjNDb2XpeK9feRkiQFddpo70RRNf9aOUTSm0rLg0rkzzdIp5QDvZt7Z+Qe2FzLPT1k8aHPk0LPW99rzH1yYeH2scHf2TmRMfeBhbIzdLXBh/LnE2JqDfRu7qHIPbC5lnvEW+JG236+9b3G3OeIm4qmC+ycyJj7WMOWQUPFTWWLjFoDkTu4kWu5h06Uf/v0YfG6fTSxWUiiWHjUPzA05PHtRN/GNY7JNc9d1+oD0yjpQK/xVDa5bciIc9Unssw9K/gG0e7aaxnkDu7kWu6zpe5LTup/33rkgB15sSNF7jHrf0hpR6UtBuevaWXI/TWt9npG+EXTKOnJv+2lYX3zdydEVf/WamPuY7SyKqIb968ierVr7RmRO7iRa7nrNo1rLbV7Q0vaeWeJ3hYL7frziPZK2iVh5UTvm12qSlKGzjRKmkmkkV++S4OO6IfUulSV37QueTjpIucap1qQqveY3SteZ4yNS009S5tTrd8ac0+LF4KkJuJ2nCL3mampv1L7GMBHuPwXkTrN1OCXiW7nZaQ8KOcuFjJFknbacLHrlNml6v6s0L+bRklbidbWCxfuW6cfUutS9ar48OP7SzXSD8Z5ykv0pheofYazcktKdHS3xPqtMfcOklGUIveykpJeah8D+AiXci9KrpTvZreh0s7Rc/cslHMv0Oc+Q879tPnaneaGm0ZJhUSrH7okq353Osu1O91stGZOtMWUWMyAG7mU+2kpT757sRvlNq0gmmfKfUULkfFKRe5vtjONknM/WO+0uHaNvawfYiV3Gp0c86bFlMgd3Mi1xcz4RnO25M2st5Z2SmsuZLeMuGbIvazl4Py1EQ2KafFikfvEgoI9K5vNMI2Sc9fFddi8MTqR9EOiJhQIJ2hIonxf8LV88nXB0vcWMyJ3cCPXcr+b0atJaOwnot1ZYS3GfxMxxpA7HY9vHL2rSTH16VNzqdr6pXLTKDl3KkkLb54mVunykCj9IjnFcKnaUT757ZAuljMid3AjfM8McmcEuZvDt4gFOOSO3BlB7sidEeSO3BlB7sidEeSO3BlB7sidEeSO3BkJ/NyPXLG3V5l7dth0a7l/qfYxgI8I/NztU+Se3+nSsA+t5A6BArmbfBO/k0o6bUfugQu5m7zyutiwP/YIcg9YyN3ow2FV8pb5k5F7wELuBts76d/YiXSpS5F7oELuNY7EGn6pzfXffoncAxRyrzHF9F5RR7odRu6BCblXW5qqM21c+nvkHpiQu96Xv71uvjUtE7kHJOQuK+p2RLH15tNbkHsgQu6y3y+ptfm7boeQewBC7kJmmsX2j8Yg9wCE3DWaLU/ftNzxh7nIPfBwz31qQkJC/yIrO26OSpCt9ez04F3ccwdWkDswgtyBEeQOjCB3YAS5AyPIHRhB7sAIcgdGkDswgtyBEeQOjCB3YAS5AyPI3Tv+naow7qBLR9/JMBy4wEOPjwnk7h2zNpeYO/3si9cdH2SwrU92zXEXB3nuIXKA3L1j1u5aGwr7Z1Y5d2hxSnq54eNbyF0V5O4dFrmTNjP+gBMH3kkffsL0GXJXB7l7h2XuRBefm3jD0XFbe+aYf4rc1UHu3mEtd6IdfbN01rYbnE+eplziI3d1kLt3WM+dKjKHfGvzmMrMAYdrbULu6iB377CRO9Gp5Gll1vfs7ZdlcTGL3NVB7t5hM3ei3NgcK1uvpE26ZrkVuauD3L3DTu5Unp5SXGtTVWbvfGtDkbs6yN077OVOdGJ4+h3zz78ZlKm1OhC5q4PcvcN+7kQ5PfOMH5dOf/6CjWHIXR3k7h2Ocqcb05LPVX+UFW/71xYjd3WQu3c4zJ2oaEBmJdGxQem3bY9B7uogd+9wInfSzk/cP3fQUXtDkLs6yN1Nrk60u9uZ3Ik+e7iv3X9ldTL3FGcGsYTc3eTiGLu7nct9lfQr+wOcyz3OmUEsIXc3Qe7+ALm7CXL3B8jdTZC7P0DuboLc/QFydxPk7g+Qu5sgd3+A3N0EufsD5O4mqnN/+SXk7nEOc69854lGbUZobOy9LhVXf/DL9CcaRv6p1HLEiv3Wj4iUJCmo00ZH0/PJvWMUcvc4h7mnhyw+9HlS6Hnrew3xlkY+tnTbglYDLd86pfu71o+InFxYuH1s8HcOpkfuCshdHYe5R7wlbrTt51vfa4j3j7+R30Lia8nyi2oz9znipqKpozeBQ+4KyF0dh7mHTpS/aemweBU+mtgsJPEUUf0DQ0Me3070bVzjmNzqeLX3v6cfvLyQLqWGtZ1UZhwdI0mjqWxy25AR5xRHVOeua/WB6bxnBjbpsVuq9XPKyF0BuavjMPfZUvclJ/Xfphc5YEde7EiRe8z6H1LaUWmLwflrWlXHe0I6VjO8qkvsrrzHUoyjtd0yK2lY3/zdCVF3zY+gyNe02usZ4ReNIysikwuy2xlzP5Cjl7zL7U/ZM873ysk5QpX/snGbus3OsTOShAf/Iympq9TY/iy3YvKI9uTk2L/t5NZnFkgc5q7bNK611O4NLWnnnSV6O0bkPo9or6RdElZO9H51vFulkprhXwSJgPdJZ42jxWJGEyxWOqVBR8yP0F+qSlKGznjenGY3id4w5v75Mr0B9jLxJWe7LVuWTxXLbdwO2WTn2BjJKMj+LOVPZhNtWLbM/u3jbn1mgcSZv4jUaaYGv0x0Oy8j5UE5d7GQKZK004aLXaeq4z1e8+p+7vSijuKuKnibcbTIfW29cOG+deZH6C9V92eF/t143vR+Yut2LGbswmJGHUe5FyVXynez21Bp5+i5exbKuRfoc58hx3u6Ot6KoOX60R2n6HPXPbDFOFrkvvqhS7Jy8yOq1+40N9x43pkJ4vOdyN0u5K6Oo9xPS/qfkH+xG+U2rSCaZ8p9RQuxNFlZE++09lfF7VfSZ18EXxLrbumMcbTI/WC90+KCNPay4ojq3N9sZzxvdqjYOxe524Xc1XG4mBnfaM6WvJn11ooX3jUXsltGXDPkXtZycP7aiAbFtHixWJm3f3hR3twm8VVVnXvlbxWXqsbRPaZf08V12LwxOpEUR0ROLCjYs7LZDOPI2xEj9330sHRLOT1yV0Du6jjM/W5GryahsZ+IFcqssBbjv4kYY8idjsc3jt7VpJj69BHDSqY8+kDUX8RL86XUsDaTykyjlzWbQCVp4c3TxMu/+RH6S9XWL5WbRp7oF5LwacNa0yN3BeSuju98z0zxYnGVsOqRWlv55C5D7h7mO7lfavj65YJHX6+1FbkrIHd1fCd32ta1YeRf79baiNwVkLs6PpS7VchdAbmrg9zdBLn7A+TuJsjdHyB3N0Hu/gC5uwly9wfI3U1+ftbubudy3/Cog5ydyz3RmUEsIXd3uWN3rzO56z54au0LyWfsDXEud/sPhTPk7h1O5L7v6YwKoq/7TLtpewze310d5O4dDnO/Om7oKf0Huqzutn8UBLmrg9y9w0HuumVdc42flExLsrWiQe7qIHfvsJ+7JiG93Pzzwt7p1tffyF0d5O4d9nL/ZdqgE7U2aTOf+tzaUOSuDnL3Dju5Z0Vb+yXxF8el/mS5Fbmrg9y9w2bux/tPu259z44emZW1tyF3dZC7d9jI/XZ63GGbx1Rk9iyotQm5q4PcvcN67lu6Z1m+q6aZU8PGXVFsQO7qIHfvsJb72WETrzk6LrfrMvPftIrc1UHu3mGZ+9307vlOHFienmD2buPIXR3k7h0WuX8Vm6l17tATg6b9YvgYuauD3L2jVu4/pz13wfmDc6Kzaj5C7uogd+/ITlBI/Mylo69MMRyY7qHHxwRyB0aQOzCC3IER5A6MIHdgBLkDI8gdGEHuwAhyB0aQOzCC3IER5A6MIHdgBLn7laIcG86qP/fVTw0n+179yXwUcvcrI/873arZ/VN3qjvzkT/0nFlzsgl/ds+D9UHI3a+M/Epjw45X+mTYeAcPx24v6/f8JuOp1iD3uoLcFWznrtEc/ufTE4/dy0nP/zkufZ/ZiZB7nUHuCvZyF/4vaVCuzvFZFL56JmHFEcVZkHudQe4KDnJ3eU0jr2I21j4Hcq8zyF3BYe4urWlqr2KQe11D7gpO5K5xdk2zx2IVg9zrGnJXcC53saaZ8nRmmb0T3V7WZ6zFKga51zXkruBs7hrNIXtrmh/FKqbA5qHIvc4gdwXnc9fYXtPseaa/9VUMcq9ryF3Bpdw1mu2Wa5qKLNurGORe15C7gou5V69pjpuOt7+KQe51DbkruJy7xnxNs9fBKga51zXkrnAvuVevaW5WZPV2tIpB7nXNf3OvWOqBk95b7hrNvv/59cMv7HJysFdyP6LyOzjvDXL3lNLhHjjpveau2S9JHzs71iu5f7rQC5NYQO6egtztQu7WIHcF5K4OcvcU5G4XcrcGuSsgd3WQu6cgd7uQuzXIXQG5q4PcPQW524XcrUHuCmpyH4jcXc698p0nGrUZobGx97pUrL+PlCQpqNNGeydyYogMuSuoyb0Ncnc59/SQxYc+Two9b32vMffJhYXbxwZ/Z+dETgyRIXcF5K6Oq7lHvCVutO3nW99rzH2OuKlousDOiZwYIkPuCshdHVdzD50ofy/pYfGifDSxWUjiKaL6B4aGPL6d6Nu4xjG55rnrWn1gGiUd6DWeyia3DRlxjmwMOTOwSY/dUq2fRkDuCshdHVdzny11X3JS/93TkQN25MWOFLnHrP8hpR2Vthicv6aVIffXtNrrGeEXTaOkJ/+2l4b1zd+dEHXX+pCKyOSC7HbG3O+W6L3sv7kPLimpICpz623yPeWeFh/fW5LujxfGOZf79ZIS8UX25G3WO3XxRXE1d92mca2ldm9oSTvvLNHbMSL3eUR7Je2SsHKi980uVSUpQ2caJc0k0gTfEBUEHbE+JKfZTaI3jLn/I0Gvy0G3PVUvu94qISGTqpLcevsrZ7+JV6GDZBTlVO7fij/53eTR204v18UX5R7+IlKnmRosHuvtvIyUB+XcxUKmSNJOk//ffcrsUnV/VujfTaOkrURr64UL962zPiS9n9i6vfZixn9hMWOXXyxmipIr5bvZbai0c/TcPQvl3Av0uc+Qv7qnzdfuNDfcNEoqJFr90CVZufUhMxPE5zuRu13IXR0Xcz8t5cl3L3aj3KZiKTnPlPuKFiLjlYrc32xnGiXnfrDeaXFhGnvZ+pDsUHGCucjdLuSujquLmfGN5mzJm1lvrXgdXnMhu2XENUPuZS0H56+NaFBMixeLlicWFOxZ2WyGaZScuy6uw+aN0YlkfcjtiJH7PnpYuuWRp1kHkLtd/pH73YxeTUJjPxHtzgprMf6biDGG3Ol4fOPoXU2KqU+fmuvQ1i+Vm0bJuVNJWnjztKtkY8iJfiEJnzb0xJOsE8jdLv/I3XOKF4vLglWP1PXDcBufyx3fIuZLuV9q+Prlgkdfr+uH4TbI3S7uudO2rg0j/3q3rh+F2yB3u9jnHmCQu13IPbAgd7uQe2BB7nYh98CC3O1C7oEFuduF3AMLcrcLuQeWqkIPnPRec3+vf+rzPec78d7uXsv95zNemMQCcvcr95T7nleeyviJ6Jdl//n8Fz6Te91A7n7lHnJfN2pATs0/3lVtGzlgFXIHf+Fq7kf+2WeS4ufBTv65e/pB5A5+wbXca1YxSo7XNMgdfIMrua83rWKUHK1pkDv4Bqdzt1jFKJ2c9pTtNQ1yB9/gZO5WVzFKpWJN8yVyB1/mVO42VzFKVdtSBqxG7uC7HOf+zbs9n3P6vXnEmuaNIuQOPspR7nvFKuaSKye0tqZB7uAb7Of+b+dWMUrymiYbuYMPspO7S6sYpRPTYszXNMgdfIPN3F1exSiVZnY2rWmQO/iG0U/91rreS26qO3PFx/2715zriVnuebA+CLn7lTslNujccPIbhpNVuOFkvgm5AyPIHRhB7sAIcgdGkDswgtyBEeQOjCB3YAS5AyPIHRhB7sAIcgdGkDswgtyBEeQOjCB3YAS5AyN+mfszqV4xood35uk3wDvzdPPONKO8NE/iGtfL8cvcY095xZ5k78zz2rvemafnCa9Mo4n3yjSnMpe4Xo5f5h7nnWnOP+udeRbleGee/t75GdSbQ7wyDa1Z5voxyN025H5PkLubIfd7gtyRux3I/Z4gdzdD7vcEuSN3O5D7PUHubnbMO9NUnvTOPD+VeGceL/2x0XHvTHP1Z9eP8cvcAe4NcgdGkDswgtyBEeQOjCB3YAS5AyN+kLv2j23apVfZ3m5rv4vK/9C+6YjzdqfPra96Ftvncfs8H8Y0Trro8XluvNCi9fRyj08jlD1gbathnjmSEOnoHH6Q+8zw3E9CFtjebmu/iwY9sjH/6WjLf3g0nf5KuHu+btbP4+55VjXO2tQ50ePzjOnwxZb2L3l8GqKbU6y2aphnQtKWLVt2OTqJ7+d+J+xDorcfsXj5Nmy3td9FZ6Qvic5JBban143q6Javm/XzuHse3WPvEu3t+YuH57nbIJfo/TCLXw3l9j+2txpI1lo1ztPvH86cxfdzL5J+ItJIF6hsctuQEefkTaVnzLYb96tzKEaUUVZ/na1piNZE5bgl95rzeHieY4Y/Ec/Oc7PedqKckCqP/7H9fPx9fau25nlkrTNn8f3ct9QXLx0l0iEa1jd/d0KU/FuhNwwx227c7wYLGvxoaxr6Maxggzu+bobzeHiebQ1yOjeXu/DwPEMHXb8cO97j0wjb9K3amKcqeGTblmOsXKoo+X7u2U3ETYW0VRN8Q/wXHXSEap6oYbvhXv1Mt2dJb5KtaXQD/kLu+LoZzuPpeT667/H122Of1Hp6nqtNJemhco8/HarJ3dY8F6TUHbmdorUOzuH7uW+S//u9Ju1fWy9cuG8d1TxRw3bDveqJCh8NXU1ka5r3Ot5xy9fNcB5Pz/MvqVC+Fsn38DxlXUYX7B7cS+vpp0M1uduaR3tF3J+Udjs4h+/nfki6THRUOrv6oUuy8i+aN2/coHnzZw3bDfdq58kLGn1F3NmaZpKkN0ftNIbzeHqePdIdcfvgRx6e59PQCtF8g12efjpUk7uteaqHPOhoAe/7uVeEfUS08BHdwXqnxROLvXz7/PkP+p4/f8Ww3XCvcppboX/Sn8LWNOeKioreqVd0Se3TMZzH0/OUNRavdD9IBz08T1YzkfsvDbZ4+ulQTe625tncrZTorHTYwTl8P3f6a0TB9rBM0sV12LwxWv8Xyfr/jRm2G+/VWSdlbxB+sjmNvMFN/8wkn8fj88yI3PhlTJzOw/Ncbjlqz87EX5d54Y9Nn7uteW42T9mf95/9Hb3o+UHula8+1P5/5evvtPDmaVflLdVP1LDdcK/OW9X/191gcxpyb+4en0f7arsW40s8Ps/Roc3CRp3y/NMx/M2MrXm+H9K87ZQbjs7hB7kDuAt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ER5A6MIHdgBLkDI8gdGEHuwAhyB0aQOzCC3IGR/wfYpnareepNH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15933"/>
            <a:ext cx="7696200" cy="452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24479" y="5867400"/>
            <a:ext cx="6583854" cy="954107"/>
          </a:xfrm>
          <a:prstGeom prst="rect">
            <a:avLst/>
          </a:prstGeom>
        </p:spPr>
        <p:txBody>
          <a:bodyPr wrap="none">
            <a:spAutoFit/>
          </a:bodyPr>
          <a:lstStyle/>
          <a:p>
            <a:r>
              <a:rPr lang="en-US" dirty="0" smtClean="0">
                <a:solidFill>
                  <a:schemeClr val="bg1">
                    <a:lumMod val="50000"/>
                  </a:schemeClr>
                </a:solidFill>
              </a:rPr>
              <a:t>Particles per cubic centimeter of air</a:t>
            </a:r>
          </a:p>
          <a:p>
            <a:r>
              <a:rPr lang="en-US" sz="2400" dirty="0" err="1" smtClean="0">
                <a:solidFill>
                  <a:schemeClr val="bg1">
                    <a:lumMod val="50000"/>
                  </a:schemeClr>
                </a:solidFill>
              </a:rPr>
              <a:t>dN</a:t>
            </a:r>
            <a:r>
              <a:rPr lang="en-US" sz="2400" dirty="0" smtClean="0">
                <a:solidFill>
                  <a:schemeClr val="bg1">
                    <a:lumMod val="50000"/>
                  </a:schemeClr>
                </a:solidFill>
              </a:rPr>
              <a:t>/</a:t>
            </a:r>
            <a:r>
              <a:rPr lang="en-US" sz="2400" dirty="0" err="1" smtClean="0">
                <a:solidFill>
                  <a:schemeClr val="bg1">
                    <a:lumMod val="50000"/>
                  </a:schemeClr>
                </a:solidFill>
              </a:rPr>
              <a:t>dlogDp</a:t>
            </a:r>
            <a:r>
              <a:rPr lang="en-US" sz="2400" dirty="0" smtClean="0">
                <a:solidFill>
                  <a:schemeClr val="bg1">
                    <a:lumMod val="50000"/>
                  </a:schemeClr>
                </a:solidFill>
              </a:rPr>
              <a:t> </a:t>
            </a:r>
            <a:r>
              <a:rPr lang="en-US" sz="2400" dirty="0">
                <a:solidFill>
                  <a:schemeClr val="bg1">
                    <a:lumMod val="50000"/>
                  </a:schemeClr>
                </a:solidFill>
              </a:rPr>
              <a:t>(#/cm^3)</a:t>
            </a:r>
          </a:p>
        </p:txBody>
      </p:sp>
      <p:graphicFrame>
        <p:nvGraphicFramePr>
          <p:cNvPr id="4" name="Table 3"/>
          <p:cNvGraphicFramePr>
            <a:graphicFrameLocks noGrp="1"/>
          </p:cNvGraphicFramePr>
          <p:nvPr>
            <p:extLst/>
          </p:nvPr>
        </p:nvGraphicFramePr>
        <p:xfrm>
          <a:off x="76200" y="1608136"/>
          <a:ext cx="1648279" cy="3878264"/>
        </p:xfrm>
        <a:graphic>
          <a:graphicData uri="http://schemas.openxmlformats.org/drawingml/2006/table">
            <a:tbl>
              <a:tblPr firstRow="1" bandRow="1">
                <a:tableStyleId>{5C22544A-7EE6-4342-B048-85BDC9FD1C3A}</a:tableStyleId>
              </a:tblPr>
              <a:tblGrid>
                <a:gridCol w="1648279"/>
              </a:tblGrid>
              <a:tr h="969566">
                <a:tc>
                  <a:txBody>
                    <a:bodyPr/>
                    <a:lstStyle/>
                    <a:p>
                      <a:r>
                        <a:rPr lang="en-US" sz="2400" b="0" baseline="0" dirty="0" smtClean="0">
                          <a:solidFill>
                            <a:schemeClr val="tx1"/>
                          </a:solidFill>
                        </a:rPr>
                        <a:t>Coated, </a:t>
                      </a:r>
                    </a:p>
                    <a:p>
                      <a:r>
                        <a:rPr lang="en-US" sz="2400" b="0" baseline="0" dirty="0" smtClean="0">
                          <a:solidFill>
                            <a:schemeClr val="tx1"/>
                          </a:solidFill>
                        </a:rPr>
                        <a:t>LEV</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969566">
                <a:tc>
                  <a:txBody>
                    <a:bodyPr/>
                    <a:lstStyle/>
                    <a:p>
                      <a:r>
                        <a:rPr lang="en-US" sz="2400" b="0" dirty="0" smtClean="0"/>
                        <a:t>Uncoated, LEV</a:t>
                      </a:r>
                      <a:endParaRPr lang="en-US" sz="2400"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969566">
                <a:tc>
                  <a:txBody>
                    <a:bodyPr/>
                    <a:lstStyle/>
                    <a:p>
                      <a:r>
                        <a:rPr lang="en-US" sz="2400" b="0" dirty="0" smtClean="0"/>
                        <a:t>Coated, </a:t>
                      </a:r>
                    </a:p>
                    <a:p>
                      <a:r>
                        <a:rPr lang="en-US" sz="2400" b="0" dirty="0" smtClean="0"/>
                        <a:t>Bag filter</a:t>
                      </a:r>
                      <a:endParaRPr lang="en-US" sz="24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69566">
                <a:tc>
                  <a:txBody>
                    <a:bodyPr/>
                    <a:lstStyle/>
                    <a:p>
                      <a:r>
                        <a:rPr lang="en-US" sz="2400" b="0" dirty="0" smtClean="0"/>
                        <a:t>Uncoated, bag filter</a:t>
                      </a:r>
                      <a:endParaRPr lang="en-US" sz="2400"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 name="Title 4"/>
          <p:cNvSpPr>
            <a:spLocks noGrp="1"/>
          </p:cNvSpPr>
          <p:nvPr>
            <p:ph type="title"/>
          </p:nvPr>
        </p:nvSpPr>
        <p:spPr>
          <a:xfrm>
            <a:off x="332921" y="228600"/>
            <a:ext cx="8658679" cy="1143000"/>
          </a:xfrm>
        </p:spPr>
        <p:txBody>
          <a:bodyPr/>
          <a:lstStyle/>
          <a:p>
            <a:r>
              <a:rPr lang="en-US" sz="2800" dirty="0" smtClean="0"/>
              <a:t>We again demonstrated local exhaust can significantly reduce nanoparticle release</a:t>
            </a:r>
            <a:endParaRPr lang="en-US" sz="2800" dirty="0"/>
          </a:p>
        </p:txBody>
      </p:sp>
    </p:spTree>
    <p:extLst>
      <p:ext uri="{BB962C8B-B14F-4D97-AF65-F5344CB8AC3E}">
        <p14:creationId xmlns:p14="http://schemas.microsoft.com/office/powerpoint/2010/main" val="13269703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smtClean="0"/>
              <a:t>“This </a:t>
            </a:r>
            <a:r>
              <a:rPr lang="en-US" sz="3600" dirty="0"/>
              <a:t>study may be the first to provide evidence suggesting </a:t>
            </a:r>
            <a:r>
              <a:rPr lang="en-US" sz="3600" dirty="0">
                <a:solidFill>
                  <a:srgbClr val="800000"/>
                </a:solidFill>
              </a:rPr>
              <a:t>potential for overexposure to nano-TiO2 </a:t>
            </a:r>
            <a:r>
              <a:rPr lang="en-US" sz="3600" dirty="0"/>
              <a:t>during routine construction activity in reference to the NIOSH REL for ultrafine TiO2 (0.3 mg/m3 as a 10-hour TWA</a:t>
            </a:r>
            <a:r>
              <a:rPr lang="en-US" sz="3600" dirty="0" smtClean="0"/>
              <a:t>)”</a:t>
            </a:r>
            <a:endParaRPr lang="en-US" sz="3600" dirty="0"/>
          </a:p>
        </p:txBody>
      </p:sp>
      <p:sp>
        <p:nvSpPr>
          <p:cNvPr id="5" name="Subtitle 4"/>
          <p:cNvSpPr>
            <a:spLocks noGrp="1"/>
          </p:cNvSpPr>
          <p:nvPr>
            <p:ph type="subTitle" idx="1"/>
          </p:nvPr>
        </p:nvSpPr>
        <p:spPr>
          <a:xfrm>
            <a:off x="1371600" y="5486400"/>
            <a:ext cx="6400800" cy="1752600"/>
          </a:xfrm>
        </p:spPr>
        <p:txBody>
          <a:bodyPr/>
          <a:lstStyle/>
          <a:p>
            <a:r>
              <a:rPr lang="en-US" dirty="0" smtClean="0"/>
              <a:t>West et al., draft manuscript </a:t>
            </a:r>
            <a:endParaRPr lang="en-US" dirty="0"/>
          </a:p>
        </p:txBody>
      </p:sp>
    </p:spTree>
    <p:extLst>
      <p:ext uri="{BB962C8B-B14F-4D97-AF65-F5344CB8AC3E}">
        <p14:creationId xmlns:p14="http://schemas.microsoft.com/office/powerpoint/2010/main" val="2541643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p:cNvSpPr>
            <a:spLocks noGrp="1"/>
          </p:cNvSpPr>
          <p:nvPr>
            <p:ph type="ctrTitle"/>
          </p:nvPr>
        </p:nvSpPr>
        <p:spPr>
          <a:xfrm>
            <a:off x="457200" y="914400"/>
            <a:ext cx="8382000" cy="1470025"/>
          </a:xfrm>
        </p:spPr>
        <p:txBody>
          <a:bodyPr/>
          <a:lstStyle/>
          <a:p>
            <a:r>
              <a:rPr lang="en-US" sz="3600"/>
              <a:t>What are we doing to understand the hazard posed by construction </a:t>
            </a:r>
            <a:r>
              <a:rPr lang="en-US" sz="3600" smtClean="0"/>
              <a:t>nanomaterials?</a:t>
            </a:r>
            <a:endParaRPr lang="en-US" sz="3600" dirty="0"/>
          </a:p>
        </p:txBody>
      </p:sp>
      <p:sp>
        <p:nvSpPr>
          <p:cNvPr id="3" name="Subtitle 2"/>
          <p:cNvSpPr>
            <a:spLocks noGrp="1"/>
          </p:cNvSpPr>
          <p:nvPr>
            <p:ph type="subTitle" idx="1"/>
          </p:nvPr>
        </p:nvSpPr>
        <p:spPr>
          <a:xfrm>
            <a:off x="1371600" y="3505200"/>
            <a:ext cx="6400800" cy="1752600"/>
          </a:xfrm>
          <a:ln>
            <a:miter lim="800000"/>
            <a:headEnd/>
            <a:tailEnd/>
          </a:ln>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Question 3</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extLst>
              <p:ext uri="{D42A27DB-BD31-4B8C-83A1-F6EECF244321}">
                <p14:modId xmlns:p14="http://schemas.microsoft.com/office/powerpoint/2010/main" val="1355147066"/>
              </p:ext>
            </p:extLst>
          </p:nvPr>
        </p:nvGraphicFramePr>
        <p:xfrm>
          <a:off x="1524000" y="3124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18368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457200"/>
            <a:ext cx="8458200" cy="1470025"/>
          </a:xfrm>
        </p:spPr>
        <p:txBody>
          <a:bodyPr/>
          <a:lstStyle/>
          <a:p>
            <a:r>
              <a:rPr lang="en-US" sz="3600" dirty="0"/>
              <a:t>O</a:t>
            </a:r>
            <a:r>
              <a:rPr lang="en-US" sz="3600" dirty="0" smtClean="0"/>
              <a:t>ur site currently features </a:t>
            </a:r>
            <a:r>
              <a:rPr lang="en-US" sz="3600" dirty="0" smtClean="0">
                <a:solidFill>
                  <a:srgbClr val="FF8000"/>
                </a:solidFill>
              </a:rPr>
              <a:t>583</a:t>
            </a:r>
            <a:r>
              <a:rPr lang="en-US" sz="3600" dirty="0" smtClean="0"/>
              <a:t> </a:t>
            </a:r>
            <a:r>
              <a:rPr lang="en-US" sz="3600" i="1" dirty="0" smtClean="0">
                <a:solidFill>
                  <a:srgbClr val="FF8000"/>
                </a:solidFill>
              </a:rPr>
              <a:t>commercial</a:t>
            </a:r>
            <a:r>
              <a:rPr lang="en-US" sz="3600" dirty="0" smtClean="0">
                <a:solidFill>
                  <a:srgbClr val="FF8000"/>
                </a:solidFill>
              </a:rPr>
              <a:t> </a:t>
            </a:r>
            <a:r>
              <a:rPr lang="en-US" sz="3600" dirty="0" smtClean="0"/>
              <a:t>construction products reported to be </a:t>
            </a:r>
            <a:r>
              <a:rPr lang="en-US" sz="3600" dirty="0" err="1" smtClean="0"/>
              <a:t>nano</a:t>
            </a:r>
            <a:r>
              <a:rPr lang="en-US" sz="3600" dirty="0" smtClean="0"/>
              <a:t>-enabled and </a:t>
            </a:r>
            <a:r>
              <a:rPr lang="en-US" sz="3600" dirty="0" smtClean="0">
                <a:solidFill>
                  <a:srgbClr val="FF8000"/>
                </a:solidFill>
              </a:rPr>
              <a:t>265</a:t>
            </a:r>
            <a:r>
              <a:rPr lang="en-US" sz="3600" dirty="0" smtClean="0"/>
              <a:t> articles</a:t>
            </a:r>
            <a:endParaRPr lang="en-US" sz="3600" dirty="0"/>
          </a:p>
        </p:txBody>
      </p:sp>
      <p:sp>
        <p:nvSpPr>
          <p:cNvPr id="2" name="Subtitle 1"/>
          <p:cNvSpPr>
            <a:spLocks noGrp="1"/>
          </p:cNvSpPr>
          <p:nvPr>
            <p:ph type="subTitle" idx="1"/>
          </p:nvPr>
        </p:nvSpPr>
        <p:spPr>
          <a:xfrm>
            <a:off x="1371600" y="5486400"/>
            <a:ext cx="6400800" cy="1752600"/>
          </a:xfrm>
        </p:spPr>
        <p:txBody>
          <a:bodyPr/>
          <a:lstStyle/>
          <a:p>
            <a:r>
              <a:rPr lang="en-US" sz="4400" dirty="0" smtClean="0">
                <a:solidFill>
                  <a:srgbClr val="FF6600"/>
                </a:solidFill>
                <a:hlinkClick r:id="rId3"/>
              </a:rPr>
              <a:t>www.nano.elcosh.org</a:t>
            </a:r>
            <a:endParaRPr lang="en-US" sz="4400" dirty="0" smtClean="0">
              <a:solidFill>
                <a:srgbClr val="FF6600"/>
              </a:solidFill>
            </a:endParaRPr>
          </a:p>
          <a:p>
            <a:endParaRPr lang="en-US" sz="4400" dirty="0"/>
          </a:p>
        </p:txBody>
      </p:sp>
      <p:pic>
        <p:nvPicPr>
          <p:cNvPr id="6" name="Picture 5" descr="Nano_logo_JP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438400"/>
            <a:ext cx="8305800" cy="2837042"/>
          </a:xfrm>
          <a:prstGeom prst="rect">
            <a:avLst/>
          </a:prstGeom>
        </p:spPr>
      </p:pic>
    </p:spTree>
    <p:extLst>
      <p:ext uri="{BB962C8B-B14F-4D97-AF65-F5344CB8AC3E}">
        <p14:creationId xmlns:p14="http://schemas.microsoft.com/office/powerpoint/2010/main" val="6721137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mtClean="0"/>
              <a:t>Here are </a:t>
            </a:r>
            <a:r>
              <a:rPr lang="en-US" dirty="0" smtClean="0"/>
              <a:t>the questions I’d like to tackle:</a:t>
            </a:r>
            <a:endParaRPr lang="en-US" dirty="0"/>
          </a:p>
        </p:txBody>
      </p:sp>
      <p:sp>
        <p:nvSpPr>
          <p:cNvPr id="3" name="Content Placeholder 2"/>
          <p:cNvSpPr>
            <a:spLocks noGrp="1"/>
          </p:cNvSpPr>
          <p:nvPr>
            <p:ph idx="1"/>
          </p:nvPr>
        </p:nvSpPr>
        <p:spPr>
          <a:xfrm>
            <a:off x="381000" y="1951037"/>
            <a:ext cx="8382000" cy="4525963"/>
          </a:xfrm>
        </p:spPr>
        <p:txBody>
          <a:bodyPr/>
          <a:lstStyle/>
          <a:p>
            <a:pPr marL="514350" indent="-514350">
              <a:buFont typeface="+mj-lt"/>
              <a:buAutoNum type="arabicPeriod"/>
            </a:pPr>
            <a:r>
              <a:rPr lang="en-US" sz="2800" dirty="0" smtClean="0"/>
              <a:t>Why are construction workers particularly vulnerable stakeholders?</a:t>
            </a:r>
          </a:p>
          <a:p>
            <a:pPr marL="514350" indent="-514350">
              <a:buFont typeface="+mj-lt"/>
              <a:buAutoNum type="arabicPeriod"/>
            </a:pPr>
            <a:r>
              <a:rPr lang="en-US" sz="2800" dirty="0" smtClean="0"/>
              <a:t>What </a:t>
            </a:r>
            <a:r>
              <a:rPr lang="en-US" sz="2800" dirty="0"/>
              <a:t>can we say about construction workers’ exposure to engineered </a:t>
            </a:r>
            <a:r>
              <a:rPr lang="en-US" sz="2800" dirty="0" smtClean="0"/>
              <a:t>nanomaterials?</a:t>
            </a:r>
          </a:p>
          <a:p>
            <a:pPr marL="514350" indent="-514350">
              <a:buFont typeface="+mj-lt"/>
              <a:buAutoNum type="arabicPeriod"/>
            </a:pPr>
            <a:r>
              <a:rPr lang="en-US" sz="2800" dirty="0" smtClean="0"/>
              <a:t>What are we doing to understand the hazard posed by construction nanomaterials?</a:t>
            </a:r>
          </a:p>
          <a:p>
            <a:pPr marL="514350" indent="-514350">
              <a:buFont typeface="+mj-lt"/>
              <a:buAutoNum type="arabicPeriod"/>
            </a:pPr>
            <a:r>
              <a:rPr lang="en-US" sz="2800" dirty="0" smtClean="0"/>
              <a:t>How are we doing communicating risk to construction workers? </a:t>
            </a:r>
          </a:p>
          <a:p>
            <a:pPr marL="514350" indent="-514350">
              <a:buFont typeface="+mj-lt"/>
              <a:buAutoNum type="arabicPeriod"/>
            </a:pPr>
            <a:endParaRPr lang="en-US" sz="2800" dirty="0" smtClean="0"/>
          </a:p>
          <a:p>
            <a:pPr marL="514350" indent="-514350">
              <a:buFont typeface="+mj-lt"/>
              <a:buAutoNum type="arabicPeriod"/>
            </a:pPr>
            <a:endParaRPr lang="en-US" sz="2800" dirty="0" smtClean="0"/>
          </a:p>
          <a:p>
            <a:pPr marL="514350" indent="-514350">
              <a:buFont typeface="+mj-lt"/>
              <a:buAutoNum type="arabicPeriod"/>
            </a:pPr>
            <a:endParaRPr lang="en-US" sz="2800" dirty="0"/>
          </a:p>
        </p:txBody>
      </p:sp>
    </p:spTree>
    <p:extLst>
      <p:ext uri="{BB962C8B-B14F-4D97-AF65-F5344CB8AC3E}">
        <p14:creationId xmlns:p14="http://schemas.microsoft.com/office/powerpoint/2010/main" val="8610318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76200" y="838200"/>
          <a:ext cx="8991600" cy="528828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152400" y="0"/>
            <a:ext cx="8839200" cy="1143000"/>
          </a:xfrm>
        </p:spPr>
        <p:txBody>
          <a:bodyPr/>
          <a:lstStyle/>
          <a:p>
            <a:r>
              <a:rPr lang="en-US" sz="3600" dirty="0" smtClean="0"/>
              <a:t>Paints and coatings still dominate</a:t>
            </a:r>
            <a:endParaRPr lang="en-US" sz="3600" dirty="0"/>
          </a:p>
        </p:txBody>
      </p:sp>
      <p:sp>
        <p:nvSpPr>
          <p:cNvPr id="2" name="TextBox 1"/>
          <p:cNvSpPr txBox="1"/>
          <p:nvPr/>
        </p:nvSpPr>
        <p:spPr>
          <a:xfrm>
            <a:off x="228600" y="5715000"/>
            <a:ext cx="9144001" cy="830997"/>
          </a:xfrm>
          <a:prstGeom prst="rect">
            <a:avLst/>
          </a:prstGeom>
          <a:noFill/>
        </p:spPr>
        <p:txBody>
          <a:bodyPr wrap="square" rtlCol="0">
            <a:spAutoFit/>
          </a:bodyPr>
          <a:lstStyle/>
          <a:p>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smtClean="0">
                <a:solidFill>
                  <a:srgbClr val="0070C0"/>
                </a:solidFill>
              </a:rPr>
              <a:t>Draft Chart Book graphic (2a)</a:t>
            </a:r>
            <a:endParaRPr lang="en-US" sz="2400" dirty="0">
              <a:solidFill>
                <a:srgbClr val="0070C0"/>
              </a:solidFill>
            </a:endParaRPr>
          </a:p>
        </p:txBody>
      </p:sp>
    </p:spTree>
    <p:extLst>
      <p:ext uri="{BB962C8B-B14F-4D97-AF65-F5344CB8AC3E}">
        <p14:creationId xmlns:p14="http://schemas.microsoft.com/office/powerpoint/2010/main" val="11451072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45139" b="33701"/>
          <a:stretch/>
        </p:blipFill>
        <p:spPr>
          <a:xfrm>
            <a:off x="1905000" y="1399090"/>
            <a:ext cx="5219700" cy="4653367"/>
          </a:xfrm>
          <a:prstGeom prst="rect">
            <a:avLst/>
          </a:prstGeom>
        </p:spPr>
      </p:pic>
      <p:sp>
        <p:nvSpPr>
          <p:cNvPr id="4" name="Title 3"/>
          <p:cNvSpPr>
            <a:spLocks noGrp="1"/>
          </p:cNvSpPr>
          <p:nvPr>
            <p:ph type="ctrTitle"/>
          </p:nvPr>
        </p:nvSpPr>
        <p:spPr>
          <a:xfrm>
            <a:off x="304800" y="0"/>
            <a:ext cx="7772400" cy="1470025"/>
          </a:xfrm>
        </p:spPr>
        <p:txBody>
          <a:bodyPr/>
          <a:lstStyle/>
          <a:p>
            <a:r>
              <a:rPr lang="en-US" sz="3200" spc="50" dirty="0"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NIOSH collected aerosol samples of </a:t>
            </a:r>
            <a:r>
              <a:rPr lang="en-US" sz="3200" spc="50" dirty="0" err="1"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nano</a:t>
            </a:r>
            <a:r>
              <a:rPr lang="en-US" sz="3200" spc="50" dirty="0"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 </a:t>
            </a:r>
            <a:r>
              <a:rPr lang="en-US" sz="3200" spc="50" dirty="0" err="1"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ZnO</a:t>
            </a:r>
            <a:r>
              <a:rPr lang="en-US" sz="3200" spc="50" dirty="0"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 coating (June 2015)</a:t>
            </a:r>
            <a:endParaRPr lang="en-US" sz="3200" spc="50" dirty="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endParaRPr>
          </a:p>
        </p:txBody>
      </p:sp>
    </p:spTree>
    <p:extLst>
      <p:ext uri="{BB962C8B-B14F-4D97-AF65-F5344CB8AC3E}">
        <p14:creationId xmlns:p14="http://schemas.microsoft.com/office/powerpoint/2010/main" val="17501480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391598" cy="6978813"/>
          </a:xfrm>
          <a:prstGeom prst="rect">
            <a:avLst/>
          </a:prstGeom>
        </p:spPr>
      </p:pic>
      <p:sp>
        <p:nvSpPr>
          <p:cNvPr id="4" name="Title 3"/>
          <p:cNvSpPr>
            <a:spLocks noGrp="1"/>
          </p:cNvSpPr>
          <p:nvPr>
            <p:ph type="title"/>
          </p:nvPr>
        </p:nvSpPr>
        <p:spPr>
          <a:xfrm>
            <a:off x="-380999" y="5410200"/>
            <a:ext cx="9296400" cy="1143000"/>
          </a:xfrm>
        </p:spPr>
        <p:txBody>
          <a:bodyPr/>
          <a:lstStyle/>
          <a:p>
            <a:pPr algn="r"/>
            <a:r>
              <a:rPr lang="en-US" sz="2800" spc="50" dirty="0" smtClean="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rPr>
              <a:t>In 2017, Dr. Jenny Roberts from NIOSH again collected dust from TiO2 painting and sanding</a:t>
            </a:r>
            <a:endParaRPr lang="en-US" sz="2800" spc="50" dirty="0">
              <a:ln w="12700" cmpd="sng">
                <a:solidFill>
                  <a:schemeClr val="accent6">
                    <a:satMod val="120000"/>
                    <a:shade val="80000"/>
                  </a:schemeClr>
                </a:solidFill>
                <a:prstDash val="solid"/>
              </a:ln>
              <a:solidFill>
                <a:schemeClr val="accent6">
                  <a:tint val="1000"/>
                </a:schemeClr>
              </a:solidFill>
              <a:effectLst>
                <a:glow rad="53100">
                  <a:srgbClr val="D69819">
                    <a:alpha val="30000"/>
                  </a:srgbClr>
                </a:glow>
              </a:effectLst>
            </a:endParaRPr>
          </a:p>
        </p:txBody>
      </p:sp>
    </p:spTree>
    <p:extLst>
      <p:ext uri="{BB962C8B-B14F-4D97-AF65-F5344CB8AC3E}">
        <p14:creationId xmlns:p14="http://schemas.microsoft.com/office/powerpoint/2010/main" val="13426703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p:cNvSpPr>
            <a:spLocks noGrp="1"/>
          </p:cNvSpPr>
          <p:nvPr>
            <p:ph type="ctrTitle"/>
          </p:nvPr>
        </p:nvSpPr>
        <p:spPr>
          <a:xfrm>
            <a:off x="685800" y="990600"/>
            <a:ext cx="8686800" cy="1470025"/>
          </a:xfrm>
        </p:spPr>
        <p:txBody>
          <a:bodyPr/>
          <a:lstStyle/>
          <a:p>
            <a:r>
              <a:rPr lang="en-US" sz="4800" smtClean="0"/>
              <a:t>How </a:t>
            </a:r>
            <a:r>
              <a:rPr lang="en-US" sz="4800"/>
              <a:t>are we doing communicating risk to construction workers? </a:t>
            </a:r>
            <a:endParaRPr lang="en-US" sz="4800" dirty="0"/>
          </a:p>
        </p:txBody>
      </p:sp>
      <p:sp>
        <p:nvSpPr>
          <p:cNvPr id="3" name="Subtitle 2"/>
          <p:cNvSpPr>
            <a:spLocks noGrp="1"/>
          </p:cNvSpPr>
          <p:nvPr>
            <p:ph type="subTitle" idx="1"/>
          </p:nvPr>
        </p:nvSpPr>
        <p:spPr>
          <a:xfrm>
            <a:off x="1371600" y="3505200"/>
            <a:ext cx="6400800" cy="1752600"/>
          </a:xfrm>
          <a:ln>
            <a:miter lim="800000"/>
            <a:headEnd/>
            <a:tailEnd/>
          </a:ln>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Question 4</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extLst>
              <p:ext uri="{D42A27DB-BD31-4B8C-83A1-F6EECF244321}">
                <p14:modId xmlns:p14="http://schemas.microsoft.com/office/powerpoint/2010/main" val="1830337300"/>
              </p:ext>
            </p:extLst>
          </p:nvPr>
        </p:nvGraphicFramePr>
        <p:xfrm>
          <a:off x="1600200" y="3352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36881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6"/>
          <p:cNvSpPr>
            <a:spLocks noGrp="1"/>
          </p:cNvSpPr>
          <p:nvPr>
            <p:ph type="title"/>
          </p:nvPr>
        </p:nvSpPr>
        <p:spPr/>
        <p:txBody>
          <a:bodyPr/>
          <a:lstStyle/>
          <a:p>
            <a:r>
              <a:rPr lang="en-US" altLang="en-US" smtClean="0">
                <a:latin typeface="Tahoma" pitchFamily="34" charset="0"/>
              </a:rPr>
              <a:t>Safe Work Australia found SDSs lacking (2010)</a:t>
            </a:r>
          </a:p>
        </p:txBody>
      </p:sp>
      <p:sp>
        <p:nvSpPr>
          <p:cNvPr id="166915" name="Content Placeholder 21"/>
          <p:cNvSpPr>
            <a:spLocks noGrp="1"/>
          </p:cNvSpPr>
          <p:nvPr>
            <p:ph idx="1"/>
          </p:nvPr>
        </p:nvSpPr>
        <p:spPr/>
        <p:txBody>
          <a:bodyPr/>
          <a:lstStyle/>
          <a:p>
            <a:r>
              <a:rPr lang="en-US" altLang="en-US" b="1" dirty="0" smtClean="0">
                <a:cs typeface="ＭＳ Ｐゴシック" pitchFamily="34" charset="-128"/>
              </a:rPr>
              <a:t>Evaluated 50 SDSs</a:t>
            </a:r>
          </a:p>
          <a:p>
            <a:r>
              <a:rPr lang="en-US" b="1" kern="1200" dirty="0">
                <a:solidFill>
                  <a:srgbClr val="800000"/>
                </a:solidFill>
                <a:latin typeface="Arial" charset="0"/>
              </a:rPr>
              <a:t>18%</a:t>
            </a:r>
            <a:r>
              <a:rPr lang="en-US" b="1" kern="1200" dirty="0">
                <a:latin typeface="Arial" charset="0"/>
              </a:rPr>
              <a:t> (9/50) “were assessed as providing reliable information to appropriately inform an occupational </a:t>
            </a:r>
            <a:r>
              <a:rPr lang="en-US" b="1" kern="1200" dirty="0" smtClean="0">
                <a:latin typeface="Arial" charset="0"/>
              </a:rPr>
              <a:t>risk assessment”</a:t>
            </a:r>
          </a:p>
          <a:p>
            <a:endParaRPr lang="en-US" b="1" kern="1200" dirty="0" smtClean="0">
              <a:latin typeface="Arial" charset="0"/>
            </a:endParaRPr>
          </a:p>
          <a:p>
            <a:pPr marL="0" indent="0">
              <a:buNone/>
            </a:pPr>
            <a:endParaRPr lang="en-US" sz="2000" b="1" kern="1200" dirty="0">
              <a:latin typeface="Arial" charset="0"/>
              <a:hlinkClick r:id="rId3"/>
            </a:endParaRPr>
          </a:p>
          <a:p>
            <a:pPr marL="0" indent="0">
              <a:buNone/>
            </a:pPr>
            <a:r>
              <a:rPr lang="en-US" sz="2000" kern="1200" dirty="0" smtClean="0">
                <a:latin typeface="Arial" charset="0"/>
                <a:hlinkClick r:id="rId3"/>
              </a:rPr>
              <a:t>Safe </a:t>
            </a:r>
            <a:r>
              <a:rPr lang="en-US" sz="2000" kern="1200" dirty="0">
                <a:latin typeface="Arial" charset="0"/>
                <a:hlinkClick r:id="rId3"/>
              </a:rPr>
              <a:t>Work Australia (SWA). 2010. </a:t>
            </a:r>
            <a:r>
              <a:rPr lang="en-US" sz="2000" i="1" kern="1200" dirty="0">
                <a:latin typeface="Arial" charset="0"/>
                <a:hlinkClick r:id="rId3"/>
              </a:rPr>
              <a:t>An Evaluation of MSDS and Labels associated with the use of Engineered Nanomaterials</a:t>
            </a:r>
            <a:r>
              <a:rPr lang="en-US" sz="2000" kern="1200" dirty="0">
                <a:latin typeface="Arial" charset="0"/>
                <a:hlinkClick r:id="rId3"/>
              </a:rPr>
              <a:t>. Commonwealth of Australia.</a:t>
            </a:r>
            <a:r>
              <a:rPr lang="en-US" sz="2000" dirty="0"/>
              <a:t> </a:t>
            </a:r>
            <a:endParaRPr lang="en-US" altLang="en-US" sz="2000" dirty="0">
              <a:latin typeface="Arial" pitchFamily="34" charset="0"/>
              <a:cs typeface="ＭＳ Ｐゴシック" pitchFamily="34" charset="-128"/>
            </a:endParaRPr>
          </a:p>
          <a:p>
            <a:endParaRPr lang="en-US" altLang="en-US" b="1" dirty="0" smtClean="0">
              <a:cs typeface="ＭＳ Ｐゴシック" pitchFamily="34" charset="-128"/>
            </a:endParaRPr>
          </a:p>
        </p:txBody>
      </p:sp>
      <p:pic>
        <p:nvPicPr>
          <p:cNvPr id="166916" name="Picture 10"/>
          <p:cNvPicPr>
            <a:picLocks noChangeAspect="1"/>
          </p:cNvPicPr>
          <p:nvPr/>
        </p:nvPicPr>
        <p:blipFill>
          <a:blip r:embed="rId4">
            <a:extLst>
              <a:ext uri="{28A0092B-C50C-407E-A947-70E740481C1C}">
                <a14:useLocalDpi xmlns:a14="http://schemas.microsoft.com/office/drawing/2010/main" val="0"/>
              </a:ext>
            </a:extLst>
          </a:blip>
          <a:srcRect l="10651" r="9853"/>
          <a:stretch>
            <a:fillRect/>
          </a:stretch>
        </p:blipFill>
        <p:spPr bwMode="auto">
          <a:xfrm rot="956752">
            <a:off x="6519681" y="3343904"/>
            <a:ext cx="1268490" cy="159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Freeform 18"/>
          <p:cNvSpPr>
            <a:spLocks/>
          </p:cNvSpPr>
          <p:nvPr/>
        </p:nvSpPr>
        <p:spPr bwMode="auto">
          <a:xfrm>
            <a:off x="1154113" y="3316294"/>
            <a:ext cx="315912" cy="123825"/>
          </a:xfrm>
          <a:custGeom>
            <a:avLst/>
            <a:gdLst>
              <a:gd name="T0" fmla="*/ 0 w 315576"/>
              <a:gd name="T1" fmla="*/ 123388 h 124044"/>
              <a:gd name="T2" fmla="*/ 23166 w 315576"/>
              <a:gd name="T3" fmla="*/ 85107 h 124044"/>
              <a:gd name="T4" fmla="*/ 46329 w 315576"/>
              <a:gd name="T5" fmla="*/ 77452 h 124044"/>
              <a:gd name="T6" fmla="*/ 123545 w 315576"/>
              <a:gd name="T7" fmla="*/ 39170 h 124044"/>
              <a:gd name="T8" fmla="*/ 146711 w 315576"/>
              <a:gd name="T9" fmla="*/ 23858 h 124044"/>
              <a:gd name="T10" fmla="*/ 208484 w 315576"/>
              <a:gd name="T11" fmla="*/ 8545 h 124044"/>
              <a:gd name="T12" fmla="*/ 231648 w 315576"/>
              <a:gd name="T13" fmla="*/ 887 h 124044"/>
              <a:gd name="T14" fmla="*/ 316585 w 315576"/>
              <a:gd name="T15" fmla="*/ 887 h 1240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5576" h="124044">
                <a:moveTo>
                  <a:pt x="0" y="124044"/>
                </a:moveTo>
                <a:cubicBezTo>
                  <a:pt x="7697" y="111216"/>
                  <a:pt x="12513" y="96138"/>
                  <a:pt x="23091" y="85560"/>
                </a:cubicBezTo>
                <a:cubicBezTo>
                  <a:pt x="28828" y="79823"/>
                  <a:pt x="39090" y="81803"/>
                  <a:pt x="46182" y="77863"/>
                </a:cubicBezTo>
                <a:cubicBezTo>
                  <a:pt x="121160" y="36209"/>
                  <a:pt x="62983" y="54420"/>
                  <a:pt x="123152" y="39378"/>
                </a:cubicBezTo>
                <a:cubicBezTo>
                  <a:pt x="130849" y="34247"/>
                  <a:pt x="137969" y="28121"/>
                  <a:pt x="146243" y="23984"/>
                </a:cubicBezTo>
                <a:cubicBezTo>
                  <a:pt x="163837" y="15187"/>
                  <a:pt x="190254" y="12981"/>
                  <a:pt x="207819" y="8590"/>
                </a:cubicBezTo>
                <a:cubicBezTo>
                  <a:pt x="215690" y="6622"/>
                  <a:pt x="222817" y="1471"/>
                  <a:pt x="230910" y="893"/>
                </a:cubicBezTo>
                <a:cubicBezTo>
                  <a:pt x="259060" y="-1118"/>
                  <a:pt x="287354" y="893"/>
                  <a:pt x="315576" y="893"/>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918" name="Freeform 19"/>
          <p:cNvSpPr>
            <a:spLocks/>
          </p:cNvSpPr>
          <p:nvPr/>
        </p:nvSpPr>
        <p:spPr bwMode="auto">
          <a:xfrm>
            <a:off x="1155700" y="3263901"/>
            <a:ext cx="573088" cy="219075"/>
          </a:xfrm>
          <a:custGeom>
            <a:avLst/>
            <a:gdLst>
              <a:gd name="T0" fmla="*/ 6923 w 574110"/>
              <a:gd name="T1" fmla="*/ 218813 h 219206"/>
              <a:gd name="T2" fmla="*/ 34609 w 574110"/>
              <a:gd name="T3" fmla="*/ 197974 h 219206"/>
              <a:gd name="T4" fmla="*/ 65758 w 574110"/>
              <a:gd name="T5" fmla="*/ 149349 h 219206"/>
              <a:gd name="T6" fmla="*/ 148820 w 574110"/>
              <a:gd name="T7" fmla="*/ 121562 h 219206"/>
              <a:gd name="T8" fmla="*/ 280333 w 574110"/>
              <a:gd name="T9" fmla="*/ 76410 h 219206"/>
              <a:gd name="T10" fmla="*/ 356473 w 574110"/>
              <a:gd name="T11" fmla="*/ 76410 h 219206"/>
              <a:gd name="T12" fmla="*/ 442996 w 574110"/>
              <a:gd name="T13" fmla="*/ 59046 h 219206"/>
              <a:gd name="T14" fmla="*/ 571050 w 574110"/>
              <a:gd name="T15" fmla="*/ 31258 h 219206"/>
              <a:gd name="T16" fmla="*/ 0 w 574110"/>
              <a:gd name="T17" fmla="*/ 0 h 219206"/>
              <a:gd name="T18" fmla="*/ 6923 w 574110"/>
              <a:gd name="T19" fmla="*/ 218813 h 219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110" h="219206">
                <a:moveTo>
                  <a:pt x="6959" y="219206"/>
                </a:moveTo>
                <a:lnTo>
                  <a:pt x="34795" y="198329"/>
                </a:lnTo>
                <a:lnTo>
                  <a:pt x="66110" y="149616"/>
                </a:lnTo>
                <a:lnTo>
                  <a:pt x="149617" y="121781"/>
                </a:lnTo>
                <a:lnTo>
                  <a:pt x="281836" y="76548"/>
                </a:lnTo>
                <a:lnTo>
                  <a:pt x="358384" y="76548"/>
                </a:lnTo>
                <a:lnTo>
                  <a:pt x="445370" y="59151"/>
                </a:lnTo>
                <a:lnTo>
                  <a:pt x="574110" y="31315"/>
                </a:lnTo>
                <a:lnTo>
                  <a:pt x="0" y="0"/>
                </a:lnTo>
                <a:lnTo>
                  <a:pt x="6959" y="21920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16616996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336" y="838200"/>
            <a:ext cx="8690264" cy="1143000"/>
          </a:xfrm>
        </p:spPr>
        <p:txBody>
          <a:bodyPr/>
          <a:lstStyle/>
          <a:p>
            <a:r>
              <a:rPr lang="en-US" dirty="0" smtClean="0"/>
              <a:t>CPWR surveyed 79 worker-trainers from 22 trades with an average of </a:t>
            </a:r>
            <a:r>
              <a:rPr lang="en-US" dirty="0" smtClean="0">
                <a:solidFill>
                  <a:srgbClr val="800000"/>
                </a:solidFill>
              </a:rPr>
              <a:t>30 years in the trade</a:t>
            </a:r>
            <a:r>
              <a:rPr lang="en-US" dirty="0" smtClean="0">
                <a:solidFill>
                  <a:srgbClr val="C00000"/>
                </a:solidFill>
              </a:rPr>
              <a:t> </a:t>
            </a:r>
            <a:r>
              <a:rPr lang="en-US" sz="2400" dirty="0" smtClean="0">
                <a:solidFill>
                  <a:srgbClr val="C00000"/>
                </a:solidFill>
              </a:rPr>
              <a:t>(2013</a:t>
            </a:r>
            <a:r>
              <a:rPr lang="en-US" sz="2400" dirty="0">
                <a:solidFill>
                  <a:srgbClr val="C00000"/>
                </a:solidFill>
              </a:rPr>
              <a:t>-</a:t>
            </a:r>
            <a:r>
              <a:rPr lang="en-US" sz="2400" dirty="0" smtClean="0">
                <a:solidFill>
                  <a:srgbClr val="C00000"/>
                </a:solidFill>
              </a:rPr>
              <a:t>2014)</a:t>
            </a:r>
            <a:r>
              <a:rPr lang="en-US" dirty="0" smtClean="0">
                <a:solidFill>
                  <a:srgbClr val="C00000"/>
                </a:solidFill>
              </a:rPr>
              <a:t> </a:t>
            </a:r>
            <a:endParaRPr lang="en-US" dirty="0">
              <a:solidFill>
                <a:srgbClr val="C00000"/>
              </a:solidFill>
            </a:endParaRPr>
          </a:p>
        </p:txBody>
      </p:sp>
      <p:graphicFrame>
        <p:nvGraphicFramePr>
          <p:cNvPr id="5" name="Table 4"/>
          <p:cNvGraphicFramePr>
            <a:graphicFrameLocks noGrp="1"/>
          </p:cNvGraphicFramePr>
          <p:nvPr>
            <p:extLst/>
          </p:nvPr>
        </p:nvGraphicFramePr>
        <p:xfrm>
          <a:off x="533400" y="2895600"/>
          <a:ext cx="7772398" cy="2667000"/>
        </p:xfrm>
        <a:graphic>
          <a:graphicData uri="http://schemas.openxmlformats.org/drawingml/2006/table">
            <a:tbl>
              <a:tblPr>
                <a:tableStyleId>{5C22544A-7EE6-4342-B048-85BDC9FD1C3A}</a:tableStyleId>
              </a:tblPr>
              <a:tblGrid>
                <a:gridCol w="3636770"/>
                <a:gridCol w="1033907"/>
                <a:gridCol w="1033907"/>
                <a:gridCol w="1033907"/>
                <a:gridCol w="1033907"/>
              </a:tblGrid>
              <a:tr h="1248384">
                <a:tc>
                  <a:txBody>
                    <a:bodyPr/>
                    <a:lstStyle/>
                    <a:p>
                      <a:pPr algn="ctr" fontAlgn="t"/>
                      <a:r>
                        <a:rPr lang="en-US" sz="2400" b="1" u="none" strike="noStrike" dirty="0">
                          <a:solidFill>
                            <a:schemeClr val="accent6">
                              <a:lumMod val="75000"/>
                            </a:schemeClr>
                          </a:solidFill>
                          <a:effectLst/>
                        </a:rPr>
                        <a:t>Survey Respondent Characteristics</a:t>
                      </a:r>
                      <a:endParaRPr lang="en-US" sz="2400" b="1" i="0" u="none" strike="noStrike" dirty="0">
                        <a:solidFill>
                          <a:schemeClr val="accent6">
                            <a:lumMod val="75000"/>
                          </a:schemeClr>
                        </a:solidFill>
                        <a:effectLst/>
                        <a:latin typeface="Calibri" panose="020F0502020204030204" pitchFamily="34" charset="0"/>
                      </a:endParaRPr>
                    </a:p>
                  </a:txBody>
                  <a:tcPr marL="0" marR="0" marT="0" marB="0"/>
                </a:tc>
                <a:tc>
                  <a:txBody>
                    <a:bodyPr/>
                    <a:lstStyle/>
                    <a:p>
                      <a:pPr algn="ctr" fontAlgn="t"/>
                      <a:r>
                        <a:rPr lang="en-US" sz="2800" b="1" u="none" strike="noStrike">
                          <a:solidFill>
                            <a:schemeClr val="accent6">
                              <a:lumMod val="75000"/>
                            </a:schemeClr>
                          </a:solidFill>
                          <a:effectLst/>
                        </a:rPr>
                        <a:t>N</a:t>
                      </a:r>
                      <a:endParaRPr lang="en-US" sz="2800" b="1" i="0" u="none" strike="noStrike">
                        <a:solidFill>
                          <a:schemeClr val="accent6">
                            <a:lumMod val="75000"/>
                          </a:schemeClr>
                        </a:solidFill>
                        <a:effectLst/>
                        <a:latin typeface="Calibri" panose="020F0502020204030204" pitchFamily="34" charset="0"/>
                      </a:endParaRPr>
                    </a:p>
                  </a:txBody>
                  <a:tcPr marL="0" marR="0" marT="0" marB="0"/>
                </a:tc>
                <a:tc>
                  <a:txBody>
                    <a:bodyPr/>
                    <a:lstStyle/>
                    <a:p>
                      <a:pPr algn="ctr" fontAlgn="t"/>
                      <a:r>
                        <a:rPr lang="en-US" sz="2800" b="1" u="none" strike="noStrike">
                          <a:solidFill>
                            <a:schemeClr val="accent6">
                              <a:lumMod val="75000"/>
                            </a:schemeClr>
                          </a:solidFill>
                          <a:effectLst/>
                        </a:rPr>
                        <a:t>Mean</a:t>
                      </a:r>
                      <a:endParaRPr lang="en-US" sz="2800" b="1" i="0" u="none" strike="noStrike">
                        <a:solidFill>
                          <a:schemeClr val="accent6">
                            <a:lumMod val="75000"/>
                          </a:schemeClr>
                        </a:solidFill>
                        <a:effectLst/>
                        <a:latin typeface="Calibri" panose="020F0502020204030204" pitchFamily="34" charset="0"/>
                      </a:endParaRPr>
                    </a:p>
                  </a:txBody>
                  <a:tcPr marL="0" marR="0" marT="0" marB="0"/>
                </a:tc>
                <a:tc>
                  <a:txBody>
                    <a:bodyPr/>
                    <a:lstStyle/>
                    <a:p>
                      <a:pPr algn="ctr" fontAlgn="t"/>
                      <a:r>
                        <a:rPr lang="en-US" sz="2800" b="1" u="none" strike="noStrike">
                          <a:solidFill>
                            <a:schemeClr val="accent6">
                              <a:lumMod val="75000"/>
                            </a:schemeClr>
                          </a:solidFill>
                          <a:effectLst/>
                        </a:rPr>
                        <a:t>SD</a:t>
                      </a:r>
                      <a:endParaRPr lang="en-US" sz="2800" b="1" i="0" u="none" strike="noStrike">
                        <a:solidFill>
                          <a:schemeClr val="accent6">
                            <a:lumMod val="75000"/>
                          </a:schemeClr>
                        </a:solidFill>
                        <a:effectLst/>
                        <a:latin typeface="Calibri" panose="020F0502020204030204" pitchFamily="34" charset="0"/>
                      </a:endParaRPr>
                    </a:p>
                  </a:txBody>
                  <a:tcPr marL="0" marR="0" marT="0" marB="0"/>
                </a:tc>
                <a:tc>
                  <a:txBody>
                    <a:bodyPr/>
                    <a:lstStyle/>
                    <a:p>
                      <a:pPr algn="ctr" fontAlgn="t"/>
                      <a:r>
                        <a:rPr lang="en-US" sz="2800" b="1" i="0" u="none" strike="noStrike" dirty="0" smtClean="0">
                          <a:solidFill>
                            <a:schemeClr val="accent6">
                              <a:lumMod val="75000"/>
                            </a:schemeClr>
                          </a:solidFill>
                          <a:effectLst/>
                          <a:latin typeface="Calibri" panose="020F0502020204030204" pitchFamily="34" charset="0"/>
                        </a:rPr>
                        <a:t>Range</a:t>
                      </a:r>
                      <a:endParaRPr lang="en-US" sz="2800" b="1" i="0" u="none" strike="noStrike" dirty="0">
                        <a:solidFill>
                          <a:schemeClr val="accent6">
                            <a:lumMod val="75000"/>
                          </a:schemeClr>
                        </a:solidFill>
                        <a:effectLst/>
                        <a:latin typeface="Calibri" panose="020F0502020204030204" pitchFamily="34" charset="0"/>
                      </a:endParaRPr>
                    </a:p>
                  </a:txBody>
                  <a:tcPr marL="0" marR="0" marT="0" marB="0"/>
                </a:tc>
              </a:tr>
              <a:tr h="709308">
                <a:tc>
                  <a:txBody>
                    <a:bodyPr/>
                    <a:lstStyle/>
                    <a:p>
                      <a:pPr algn="ctr" fontAlgn="t"/>
                      <a:r>
                        <a:rPr lang="en-US" sz="2800" b="1" u="none" strike="noStrike" dirty="0">
                          <a:effectLst/>
                        </a:rPr>
                        <a:t>Years </a:t>
                      </a:r>
                      <a:r>
                        <a:rPr lang="en-US" sz="2800" b="1" u="none" strike="noStrike" dirty="0" smtClean="0">
                          <a:effectLst/>
                        </a:rPr>
                        <a:t>in </a:t>
                      </a:r>
                      <a:r>
                        <a:rPr lang="en-US" sz="2800" b="1" u="none" strike="noStrike" dirty="0">
                          <a:effectLst/>
                        </a:rPr>
                        <a:t>trade</a:t>
                      </a:r>
                      <a:endParaRPr lang="en-US" sz="2800" b="1"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US" sz="2800" b="1" u="none" strike="noStrike" dirty="0">
                          <a:effectLst/>
                        </a:rPr>
                        <a:t>78</a:t>
                      </a:r>
                      <a:endParaRPr lang="en-US" sz="2800" b="1"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US" sz="2800" b="1" u="none" strike="noStrike" dirty="0">
                          <a:solidFill>
                            <a:srgbClr val="800000"/>
                          </a:solidFill>
                          <a:effectLst/>
                        </a:rPr>
                        <a:t>30.5</a:t>
                      </a:r>
                      <a:endParaRPr lang="en-US" sz="2800" b="1" i="0" u="none" strike="noStrike" dirty="0">
                        <a:solidFill>
                          <a:srgbClr val="800000"/>
                        </a:solidFill>
                        <a:effectLst/>
                        <a:latin typeface="Calibri" panose="020F0502020204030204" pitchFamily="34" charset="0"/>
                      </a:endParaRPr>
                    </a:p>
                  </a:txBody>
                  <a:tcPr marL="0" marR="0" marT="0" marB="0"/>
                </a:tc>
                <a:tc>
                  <a:txBody>
                    <a:bodyPr/>
                    <a:lstStyle/>
                    <a:p>
                      <a:pPr algn="ctr" fontAlgn="t"/>
                      <a:r>
                        <a:rPr lang="en-US" sz="2800" b="1" u="none" strike="noStrike" dirty="0">
                          <a:effectLst/>
                        </a:rPr>
                        <a:t>9.4</a:t>
                      </a:r>
                      <a:endParaRPr lang="en-US" sz="2800" b="1"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US" sz="2800" b="1" i="0" u="none" strike="noStrike" dirty="0" smtClean="0">
                          <a:solidFill>
                            <a:srgbClr val="000000"/>
                          </a:solidFill>
                          <a:effectLst/>
                          <a:latin typeface="Calibri" panose="020F0502020204030204" pitchFamily="34" charset="0"/>
                        </a:rPr>
                        <a:t>9-55</a:t>
                      </a:r>
                      <a:endParaRPr lang="en-US" sz="2800" b="1" i="0" u="none" strike="noStrike" dirty="0">
                        <a:solidFill>
                          <a:srgbClr val="000000"/>
                        </a:solidFill>
                        <a:effectLst/>
                        <a:latin typeface="Calibri" panose="020F0502020204030204" pitchFamily="34" charset="0"/>
                      </a:endParaRPr>
                    </a:p>
                  </a:txBody>
                  <a:tcPr marL="0" marR="0" marT="0" marB="0"/>
                </a:tc>
              </a:tr>
              <a:tr h="709308">
                <a:tc>
                  <a:txBody>
                    <a:bodyPr/>
                    <a:lstStyle/>
                    <a:p>
                      <a:pPr algn="ctr" fontAlgn="t"/>
                      <a:r>
                        <a:rPr lang="en-US" sz="2800" b="1" u="none" strike="noStrike" dirty="0" smtClean="0">
                          <a:effectLst/>
                        </a:rPr>
                        <a:t>Years as a </a:t>
                      </a:r>
                      <a:r>
                        <a:rPr lang="en-US" sz="2800" b="1" u="none" strike="noStrike" dirty="0">
                          <a:effectLst/>
                        </a:rPr>
                        <a:t>trainer</a:t>
                      </a:r>
                      <a:endParaRPr lang="en-US" sz="2800" b="1"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US" sz="2800" b="1" u="none" strike="noStrike" dirty="0">
                          <a:effectLst/>
                        </a:rPr>
                        <a:t>79</a:t>
                      </a:r>
                      <a:endParaRPr lang="en-US" sz="2800" b="1"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US" sz="2800" b="1" u="none" strike="noStrike" dirty="0">
                          <a:solidFill>
                            <a:srgbClr val="800000"/>
                          </a:solidFill>
                          <a:effectLst/>
                        </a:rPr>
                        <a:t>13.3</a:t>
                      </a:r>
                      <a:endParaRPr lang="en-US" sz="2800" b="1" i="0" u="none" strike="noStrike" dirty="0">
                        <a:solidFill>
                          <a:srgbClr val="800000"/>
                        </a:solidFill>
                        <a:effectLst/>
                        <a:latin typeface="Calibri" panose="020F0502020204030204" pitchFamily="34" charset="0"/>
                      </a:endParaRPr>
                    </a:p>
                  </a:txBody>
                  <a:tcPr marL="0" marR="0" marT="0" marB="0"/>
                </a:tc>
                <a:tc>
                  <a:txBody>
                    <a:bodyPr/>
                    <a:lstStyle/>
                    <a:p>
                      <a:pPr algn="ctr" fontAlgn="t"/>
                      <a:r>
                        <a:rPr lang="en-US" sz="2800" b="1" u="none" strike="noStrike" dirty="0">
                          <a:effectLst/>
                        </a:rPr>
                        <a:t>7.8</a:t>
                      </a:r>
                      <a:endParaRPr lang="en-US" sz="2800" b="1"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US" sz="2800" b="1" i="0" u="none" strike="noStrike" dirty="0" smtClean="0">
                          <a:solidFill>
                            <a:srgbClr val="000000"/>
                          </a:solidFill>
                          <a:effectLst/>
                          <a:latin typeface="Calibri" panose="020F0502020204030204" pitchFamily="34" charset="0"/>
                        </a:rPr>
                        <a:t>1-34</a:t>
                      </a:r>
                      <a:endParaRPr lang="en-US" sz="2800" b="1" i="0" u="none" strike="noStrike" dirty="0">
                        <a:solidFill>
                          <a:srgbClr val="000000"/>
                        </a:solidFill>
                        <a:effectLst/>
                        <a:latin typeface="Calibri" panose="020F0502020204030204" pitchFamily="34" charset="0"/>
                      </a:endParaRPr>
                    </a:p>
                  </a:txBody>
                  <a:tcPr marL="0" marR="0" marT="0" marB="0"/>
                </a:tc>
              </a:tr>
            </a:tbl>
          </a:graphicData>
        </a:graphic>
      </p:graphicFrame>
    </p:spTree>
    <p:extLst>
      <p:ext uri="{BB962C8B-B14F-4D97-AF65-F5344CB8AC3E}">
        <p14:creationId xmlns:p14="http://schemas.microsoft.com/office/powerpoint/2010/main" val="10818669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solidFill>
                  <a:srgbClr val="800000"/>
                </a:solidFill>
              </a:rPr>
              <a:t>Nearly half</a:t>
            </a:r>
            <a:r>
              <a:rPr lang="en-US" dirty="0" smtClean="0"/>
              <a:t> were not aware that </a:t>
            </a:r>
            <a:r>
              <a:rPr lang="en-US" dirty="0" err="1" smtClean="0"/>
              <a:t>nano</a:t>
            </a:r>
            <a:r>
              <a:rPr lang="en-US" dirty="0" smtClean="0"/>
              <a:t> had been applied to construction materials</a:t>
            </a:r>
            <a:endParaRPr lang="en-US" dirty="0"/>
          </a:p>
        </p:txBody>
      </p:sp>
      <p:graphicFrame>
        <p:nvGraphicFramePr>
          <p:cNvPr id="4" name="Table 3"/>
          <p:cNvGraphicFramePr>
            <a:graphicFrameLocks noGrp="1"/>
          </p:cNvGraphicFramePr>
          <p:nvPr>
            <p:extLst/>
          </p:nvPr>
        </p:nvGraphicFramePr>
        <p:xfrm>
          <a:off x="685810" y="2971803"/>
          <a:ext cx="8001001" cy="2918294"/>
        </p:xfrm>
        <a:graphic>
          <a:graphicData uri="http://schemas.openxmlformats.org/drawingml/2006/table">
            <a:tbl>
              <a:tblPr>
                <a:tableStyleId>{5C22544A-7EE6-4342-B048-85BDC9FD1C3A}</a:tableStyleId>
              </a:tblPr>
              <a:tblGrid>
                <a:gridCol w="5690524"/>
                <a:gridCol w="1237526"/>
                <a:gridCol w="1006625"/>
                <a:gridCol w="66326"/>
              </a:tblGrid>
              <a:tr h="426649">
                <a:tc>
                  <a:txBody>
                    <a:bodyPr/>
                    <a:lstStyle/>
                    <a:p>
                      <a:pPr algn="l" fontAlgn="b"/>
                      <a:r>
                        <a:rPr lang="en-US" sz="2400" u="none" strike="noStrike" dirty="0">
                          <a:effectLst/>
                        </a:rPr>
                        <a:t> </a:t>
                      </a:r>
                      <a:endParaRPr lang="en-US" sz="24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400" b="1" u="none" strike="noStrike" dirty="0">
                          <a:solidFill>
                            <a:schemeClr val="accent6">
                              <a:lumMod val="75000"/>
                            </a:schemeClr>
                          </a:solidFill>
                          <a:effectLst/>
                        </a:rPr>
                        <a:t>Yes</a:t>
                      </a:r>
                      <a:endParaRPr lang="en-US" sz="2400" b="1" i="0" u="none" strike="noStrike" dirty="0">
                        <a:solidFill>
                          <a:schemeClr val="accent6">
                            <a:lumMod val="75000"/>
                          </a:schemeClr>
                        </a:solidFill>
                        <a:effectLst/>
                        <a:latin typeface="Arial" panose="020B0604020202020204" pitchFamily="34" charset="0"/>
                      </a:endParaRPr>
                    </a:p>
                  </a:txBody>
                  <a:tcPr marL="0" marR="0" marT="0" marB="0" anchor="b"/>
                </a:tc>
                <a:tc>
                  <a:txBody>
                    <a:bodyPr/>
                    <a:lstStyle/>
                    <a:p>
                      <a:pPr algn="ctr" fontAlgn="b"/>
                      <a:r>
                        <a:rPr lang="en-US" sz="2400" b="1" u="none" strike="noStrike" dirty="0">
                          <a:solidFill>
                            <a:schemeClr val="accent6">
                              <a:lumMod val="75000"/>
                            </a:schemeClr>
                          </a:solidFill>
                          <a:effectLst/>
                        </a:rPr>
                        <a:t>No</a:t>
                      </a:r>
                      <a:endParaRPr lang="en-US" sz="2400" b="1" i="0" u="none" strike="noStrike" dirty="0">
                        <a:solidFill>
                          <a:schemeClr val="accent6">
                            <a:lumMod val="75000"/>
                          </a:schemeClr>
                        </a:solidFill>
                        <a:effectLst/>
                        <a:latin typeface="Arial" panose="020B0604020202020204" pitchFamily="34" charset="0"/>
                      </a:endParaRPr>
                    </a:p>
                  </a:txBody>
                  <a:tcPr marL="0" marR="0" marT="0" marB="0"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0" marR="0" marT="0" marB="0" anchor="b"/>
                </a:tc>
              </a:tr>
              <a:tr h="1028605">
                <a:tc>
                  <a:txBody>
                    <a:bodyPr/>
                    <a:lstStyle/>
                    <a:p>
                      <a:pPr algn="l" fontAlgn="t"/>
                      <a:r>
                        <a:rPr lang="en-US" sz="2400" u="none" strike="noStrike" dirty="0" smtClean="0">
                          <a:effectLst/>
                        </a:rPr>
                        <a:t>Aware </a:t>
                      </a:r>
                      <a:r>
                        <a:rPr lang="en-US" sz="2400" u="none" strike="noStrike" dirty="0">
                          <a:effectLst/>
                        </a:rPr>
                        <a:t>that </a:t>
                      </a:r>
                      <a:r>
                        <a:rPr lang="en-US" sz="2400" u="none" strike="noStrike" dirty="0">
                          <a:solidFill>
                            <a:schemeClr val="tx1"/>
                          </a:solidFill>
                          <a:effectLst/>
                        </a:rPr>
                        <a:t>nanotechnology has been </a:t>
                      </a:r>
                      <a:r>
                        <a:rPr lang="en-US" sz="2400" u="none" strike="noStrike" dirty="0">
                          <a:solidFill>
                            <a:srgbClr val="C00000"/>
                          </a:solidFill>
                          <a:effectLst/>
                        </a:rPr>
                        <a:t>applied to construction materials</a:t>
                      </a:r>
                      <a:r>
                        <a:rPr lang="en-US" sz="2400" u="none" strike="noStrike" dirty="0">
                          <a:effectLst/>
                        </a:rPr>
                        <a:t>?</a:t>
                      </a:r>
                      <a:endParaRPr lang="en-US" sz="2400" b="0" i="0" u="none" strike="noStrike" dirty="0">
                        <a:solidFill>
                          <a:srgbClr val="000000"/>
                        </a:solidFill>
                        <a:effectLst/>
                        <a:latin typeface="Arial" panose="020B0604020202020204" pitchFamily="34" charset="0"/>
                      </a:endParaRPr>
                    </a:p>
                  </a:txBody>
                  <a:tcPr marL="0" marR="0" marT="0" marB="0"/>
                </a:tc>
                <a:tc>
                  <a:txBody>
                    <a:bodyPr/>
                    <a:lstStyle/>
                    <a:p>
                      <a:pPr algn="ctr" fontAlgn="ctr"/>
                      <a:r>
                        <a:rPr lang="en-US" sz="2400" b="1" u="none" strike="noStrike" dirty="0">
                          <a:effectLst/>
                        </a:rPr>
                        <a:t>41 </a:t>
                      </a:r>
                      <a:endParaRPr lang="en-US" sz="2400" b="1" u="none" strike="noStrike" dirty="0" smtClean="0">
                        <a:effectLst/>
                      </a:endParaRPr>
                    </a:p>
                    <a:p>
                      <a:pPr algn="ctr" fontAlgn="ctr"/>
                      <a:r>
                        <a:rPr lang="en-US" sz="2400" b="1" u="none" strike="noStrike" dirty="0" smtClean="0">
                          <a:effectLst/>
                        </a:rPr>
                        <a:t>(</a:t>
                      </a:r>
                      <a:r>
                        <a:rPr lang="en-US" sz="2400" b="1" u="none" strike="noStrike" dirty="0">
                          <a:effectLst/>
                        </a:rPr>
                        <a:t>52%)</a:t>
                      </a:r>
                      <a:endParaRPr lang="en-US" sz="2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2400" b="1" u="none" strike="noStrike" dirty="0">
                          <a:effectLst/>
                        </a:rPr>
                        <a:t>38 </a:t>
                      </a:r>
                      <a:r>
                        <a:rPr lang="en-US" sz="2400" b="1" u="none" strike="noStrike" dirty="0">
                          <a:solidFill>
                            <a:srgbClr val="FF0000"/>
                          </a:solidFill>
                          <a:effectLst/>
                        </a:rPr>
                        <a:t>(48%)</a:t>
                      </a:r>
                      <a:endParaRPr lang="en-US" sz="2400" b="1" i="0" u="none" strike="noStrike" dirty="0">
                        <a:solidFill>
                          <a:srgbClr val="FF0000"/>
                        </a:solidFill>
                        <a:effectLst/>
                        <a:latin typeface="Arial" panose="020B0604020202020204" pitchFamily="34" charset="0"/>
                      </a:endParaRPr>
                    </a:p>
                  </a:txBody>
                  <a:tcPr marL="0" marR="0" marT="0" marB="0" anchor="ct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0" marR="0" marT="0" marB="0" anchor="b"/>
                </a:tc>
              </a:tr>
              <a:tr h="1463040">
                <a:tc>
                  <a:txBody>
                    <a:bodyPr/>
                    <a:lstStyle/>
                    <a:p>
                      <a:pPr algn="l" fontAlgn="t"/>
                      <a:r>
                        <a:rPr lang="en-US" sz="2400" u="none" strike="noStrike" dirty="0" smtClean="0">
                          <a:effectLst/>
                        </a:rPr>
                        <a:t>Aware </a:t>
                      </a:r>
                      <a:r>
                        <a:rPr lang="en-US" sz="2400" u="none" strike="noStrike" dirty="0">
                          <a:effectLst/>
                        </a:rPr>
                        <a:t>that construction products containing nanomaterials are </a:t>
                      </a:r>
                      <a:r>
                        <a:rPr lang="en-US" sz="2400" u="none" strike="noStrike" dirty="0">
                          <a:solidFill>
                            <a:srgbClr val="C00000"/>
                          </a:solidFill>
                          <a:effectLst/>
                        </a:rPr>
                        <a:t>commercially available in the USA</a:t>
                      </a:r>
                      <a:r>
                        <a:rPr lang="en-US" sz="2400" u="none" strike="noStrike" dirty="0" smtClean="0">
                          <a:effectLst/>
                        </a:rPr>
                        <a:t>?</a:t>
                      </a:r>
                    </a:p>
                    <a:p>
                      <a:pPr algn="l" fontAlgn="t"/>
                      <a:endParaRPr lang="en-US" sz="2400" b="0" i="0" u="none" strike="noStrike" dirty="0">
                        <a:solidFill>
                          <a:srgbClr val="000000"/>
                        </a:solidFill>
                        <a:effectLst/>
                        <a:latin typeface="Arial" panose="020B0604020202020204" pitchFamily="34" charset="0"/>
                      </a:endParaRPr>
                    </a:p>
                  </a:txBody>
                  <a:tcPr marL="0" marR="0" marT="0" marB="0"/>
                </a:tc>
                <a:tc>
                  <a:txBody>
                    <a:bodyPr/>
                    <a:lstStyle/>
                    <a:p>
                      <a:pPr algn="ctr" fontAlgn="ctr"/>
                      <a:r>
                        <a:rPr lang="en-US" sz="2400" b="1" u="none" strike="noStrike" dirty="0">
                          <a:effectLst/>
                        </a:rPr>
                        <a:t>38 </a:t>
                      </a:r>
                      <a:endParaRPr lang="en-US" sz="2400" b="1" u="none" strike="noStrike" dirty="0" smtClean="0">
                        <a:effectLst/>
                      </a:endParaRPr>
                    </a:p>
                    <a:p>
                      <a:pPr algn="ctr" fontAlgn="ctr"/>
                      <a:r>
                        <a:rPr lang="en-US" sz="2400" b="1" u="none" strike="noStrike" dirty="0" smtClean="0">
                          <a:effectLst/>
                        </a:rPr>
                        <a:t>(</a:t>
                      </a:r>
                      <a:r>
                        <a:rPr lang="en-US" sz="2400" b="1" u="none" strike="noStrike" dirty="0">
                          <a:effectLst/>
                        </a:rPr>
                        <a:t>48%)</a:t>
                      </a:r>
                      <a:endParaRPr lang="en-US" sz="2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2400" b="1" u="none" strike="noStrike" dirty="0">
                          <a:effectLst/>
                        </a:rPr>
                        <a:t>41 </a:t>
                      </a:r>
                      <a:r>
                        <a:rPr lang="en-US" sz="2400" b="1" u="none" strike="noStrike" dirty="0">
                          <a:solidFill>
                            <a:srgbClr val="FF0000"/>
                          </a:solidFill>
                          <a:effectLst/>
                        </a:rPr>
                        <a:t>(52%)</a:t>
                      </a:r>
                      <a:endParaRPr lang="en-US" sz="2400" b="1" i="0" u="none" strike="noStrike" dirty="0">
                        <a:solidFill>
                          <a:srgbClr val="FF0000"/>
                        </a:solidFill>
                        <a:effectLst/>
                        <a:latin typeface="Arial" panose="020B0604020202020204" pitchFamily="34" charset="0"/>
                      </a:endParaRPr>
                    </a:p>
                  </a:txBody>
                  <a:tcPr marL="0" marR="0" marT="0" marB="0" anchor="ct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2438361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75000"/>
            <a:extLst>
              <a:ext uri="{28A0092B-C50C-407E-A947-70E740481C1C}">
                <a14:useLocalDpi xmlns:a14="http://schemas.microsoft.com/office/drawing/2010/main" val="0"/>
              </a:ext>
            </a:extLst>
          </a:blip>
          <a:srcRect l="29166" t="1234" r="29167" b="988"/>
          <a:stretch/>
        </p:blipFill>
        <p:spPr>
          <a:xfrm rot="1427828">
            <a:off x="6720699" y="4290021"/>
            <a:ext cx="1726661" cy="2279192"/>
          </a:xfrm>
          <a:prstGeom prst="rect">
            <a:avLst/>
          </a:prstGeom>
          <a:effectLst>
            <a:outerShdw blurRad="50800" dist="50800" dir="5400000" algn="ctr" rotWithShape="0">
              <a:srgbClr val="000000">
                <a:alpha val="44000"/>
              </a:srgbClr>
            </a:outerShdw>
          </a:effectLst>
        </p:spPr>
      </p:pic>
      <p:sp>
        <p:nvSpPr>
          <p:cNvPr id="2" name="Title 1"/>
          <p:cNvSpPr>
            <a:spLocks noGrp="1"/>
          </p:cNvSpPr>
          <p:nvPr>
            <p:ph type="title"/>
          </p:nvPr>
        </p:nvSpPr>
        <p:spPr>
          <a:xfrm>
            <a:off x="304800" y="152400"/>
            <a:ext cx="8686800" cy="1143000"/>
          </a:xfrm>
        </p:spPr>
        <p:txBody>
          <a:bodyPr/>
          <a:lstStyle/>
          <a:p>
            <a:r>
              <a:rPr lang="en-US" sz="3200" dirty="0" smtClean="0"/>
              <a:t>CPWR funded a Small Study focused on nanotechnology awareness</a:t>
            </a:r>
            <a:endParaRPr lang="en-US" sz="3200" dirty="0"/>
          </a:p>
        </p:txBody>
      </p:sp>
      <p:sp>
        <p:nvSpPr>
          <p:cNvPr id="3" name="Content Placeholder 2"/>
          <p:cNvSpPr>
            <a:spLocks noGrp="1"/>
          </p:cNvSpPr>
          <p:nvPr>
            <p:ph idx="1"/>
          </p:nvPr>
        </p:nvSpPr>
        <p:spPr>
          <a:xfrm>
            <a:off x="533400" y="1600199"/>
            <a:ext cx="7620000" cy="4526280"/>
          </a:xfrm>
        </p:spPr>
        <p:txBody>
          <a:bodyPr/>
          <a:lstStyle/>
          <a:p>
            <a:pPr marL="0" indent="0">
              <a:buNone/>
            </a:pPr>
            <a:r>
              <a:rPr lang="en-US" sz="2400" dirty="0" smtClean="0"/>
              <a:t>Laura Boatman and Debra Chapman, State Building and Construction Trades Council of CA </a:t>
            </a:r>
          </a:p>
          <a:p>
            <a:pPr marL="0" indent="0">
              <a:buNone/>
            </a:pPr>
            <a:r>
              <a:rPr lang="en-US" sz="2400" b="1" u="sng" dirty="0" smtClean="0"/>
              <a:t>Explore </a:t>
            </a:r>
            <a:r>
              <a:rPr lang="en-US" sz="2400" b="1" u="sng" dirty="0"/>
              <a:t>awareness among CA construction unions and employers about </a:t>
            </a:r>
            <a:r>
              <a:rPr lang="en-US" sz="2400" b="1" u="sng" dirty="0" err="1" smtClean="0"/>
              <a:t>nano</a:t>
            </a:r>
            <a:endParaRPr lang="en-US" sz="2400" b="1" u="sng" dirty="0" smtClean="0"/>
          </a:p>
          <a:p>
            <a:r>
              <a:rPr lang="en-US" sz="2400" dirty="0" smtClean="0"/>
              <a:t>Used questions from CPWR </a:t>
            </a:r>
            <a:r>
              <a:rPr lang="en-US" sz="2400" dirty="0" err="1" smtClean="0"/>
              <a:t>nano</a:t>
            </a:r>
            <a:r>
              <a:rPr lang="en-US" sz="2400" dirty="0" smtClean="0"/>
              <a:t> survey</a:t>
            </a:r>
          </a:p>
          <a:p>
            <a:r>
              <a:rPr lang="en-US" sz="2400" dirty="0" smtClean="0"/>
              <a:t>Received </a:t>
            </a:r>
            <a:r>
              <a:rPr lang="en-US" sz="2400" dirty="0" smtClean="0">
                <a:solidFill>
                  <a:srgbClr val="800000"/>
                </a:solidFill>
              </a:rPr>
              <a:t>253 written surveys </a:t>
            </a:r>
            <a:r>
              <a:rPr lang="en-US" sz="2400" dirty="0" smtClean="0"/>
              <a:t>from Survey Monkey</a:t>
            </a:r>
          </a:p>
          <a:p>
            <a:pPr marL="0" indent="0">
              <a:buNone/>
            </a:pPr>
            <a:endParaRPr lang="en-US" sz="2800" dirty="0"/>
          </a:p>
        </p:txBody>
      </p:sp>
    </p:spTree>
    <p:extLst>
      <p:ext uri="{BB962C8B-B14F-4D97-AF65-F5344CB8AC3E}">
        <p14:creationId xmlns:p14="http://schemas.microsoft.com/office/powerpoint/2010/main" val="8648644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447800"/>
            <a:ext cx="8077200" cy="1470025"/>
          </a:xfrm>
        </p:spPr>
        <p:txBody>
          <a:bodyPr/>
          <a:lstStyle/>
          <a:p>
            <a:r>
              <a:rPr lang="en-US" sz="4400" dirty="0"/>
              <a:t>“Comprehensive nanotechnology training is virtually non-existent.”</a:t>
            </a:r>
          </a:p>
        </p:txBody>
      </p:sp>
      <p:sp>
        <p:nvSpPr>
          <p:cNvPr id="2" name="Subtitle 1"/>
          <p:cNvSpPr>
            <a:spLocks noGrp="1"/>
          </p:cNvSpPr>
          <p:nvPr>
            <p:ph type="subTitle" idx="1"/>
          </p:nvPr>
        </p:nvSpPr>
        <p:spPr>
          <a:xfrm>
            <a:off x="1219200" y="4419600"/>
            <a:ext cx="6400800" cy="1752600"/>
          </a:xfrm>
        </p:spPr>
        <p:txBody>
          <a:bodyPr/>
          <a:lstStyle/>
          <a:p>
            <a:r>
              <a:rPr lang="en-US" dirty="0" smtClean="0">
                <a:solidFill>
                  <a:srgbClr val="800000"/>
                </a:solidFill>
              </a:rPr>
              <a:t>2% </a:t>
            </a:r>
            <a:r>
              <a:rPr lang="en-US" dirty="0" smtClean="0"/>
              <a:t>of respondents had received training </a:t>
            </a:r>
          </a:p>
          <a:p>
            <a:r>
              <a:rPr lang="en-US" dirty="0"/>
              <a:t>(</a:t>
            </a:r>
            <a:r>
              <a:rPr lang="en-US" dirty="0" smtClean="0"/>
              <a:t>Boatman and Chapman, 2018)</a:t>
            </a:r>
            <a:endParaRPr lang="en-US" dirty="0"/>
          </a:p>
        </p:txBody>
      </p:sp>
    </p:spTree>
    <p:extLst>
      <p:ext uri="{BB962C8B-B14F-4D97-AF65-F5344CB8AC3E}">
        <p14:creationId xmlns:p14="http://schemas.microsoft.com/office/powerpoint/2010/main" val="18264828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a:xfrm>
            <a:off x="381000" y="685800"/>
            <a:ext cx="8458200" cy="1143000"/>
          </a:xfrm>
        </p:spPr>
        <p:txBody>
          <a:bodyPr/>
          <a:lstStyle/>
          <a:p>
            <a:r>
              <a:rPr lang="en-US" dirty="0" smtClean="0"/>
              <a:t>Technology </a:t>
            </a:r>
            <a:r>
              <a:rPr lang="en-US" dirty="0"/>
              <a:t>Safety Data </a:t>
            </a:r>
            <a:r>
              <a:rPr lang="en-US" dirty="0" smtClean="0"/>
              <a:t>Sheets may have value for advanced manufacturing</a:t>
            </a:r>
            <a:endParaRPr lang="en-US" dirty="0"/>
          </a:p>
        </p:txBody>
      </p:sp>
      <p:sp>
        <p:nvSpPr>
          <p:cNvPr id="858115" name="Rectangle 3"/>
          <p:cNvSpPr>
            <a:spLocks noGrp="1" noChangeArrowheads="1"/>
          </p:cNvSpPr>
          <p:nvPr>
            <p:ph type="body" idx="1"/>
          </p:nvPr>
        </p:nvSpPr>
        <p:spPr>
          <a:xfrm>
            <a:off x="762000" y="2514600"/>
            <a:ext cx="7772400" cy="4114800"/>
          </a:xfrm>
        </p:spPr>
        <p:txBody>
          <a:bodyPr/>
          <a:lstStyle/>
          <a:p>
            <a:r>
              <a:rPr lang="en-US" sz="2800" b="1" dirty="0"/>
              <a:t>Conceived in 1994 as a tool for informing users </a:t>
            </a:r>
            <a:r>
              <a:rPr lang="en-US" sz="2800" b="1" dirty="0" smtClean="0"/>
              <a:t>of DOE remediation technologies </a:t>
            </a:r>
            <a:r>
              <a:rPr lang="en-US" sz="2800" b="1" dirty="0"/>
              <a:t>about hazards</a:t>
            </a:r>
          </a:p>
          <a:p>
            <a:r>
              <a:rPr lang="en-US" sz="2800" b="1" dirty="0" smtClean="0">
                <a:solidFill>
                  <a:schemeClr val="tx2"/>
                </a:solidFill>
              </a:rPr>
              <a:t>Presented at </a:t>
            </a:r>
            <a:r>
              <a:rPr lang="en-US" sz="2800" b="1" dirty="0" smtClean="0">
                <a:latin typeface="Arial" charset="0"/>
                <a:cs typeface="Times New Roman" pitchFamily="18" charset="0"/>
              </a:rPr>
              <a:t>International Environmental Nanotechnology Conference, Chicago October 7, 2008</a:t>
            </a:r>
          </a:p>
          <a:p>
            <a:pPr marL="0" indent="0">
              <a:buNone/>
            </a:pPr>
            <a:endParaRPr lang="en-US" sz="2400" i="1" dirty="0" smtClean="0">
              <a:solidFill>
                <a:srgbClr val="800000"/>
              </a:solidFill>
            </a:endParaRPr>
          </a:p>
          <a:p>
            <a:pPr marL="0" indent="0">
              <a:buNone/>
            </a:pPr>
            <a:r>
              <a:rPr lang="en-US" sz="2400" i="1" dirty="0">
                <a:solidFill>
                  <a:srgbClr val="800000"/>
                </a:solidFill>
              </a:rPr>
              <a:t>	</a:t>
            </a:r>
            <a:r>
              <a:rPr lang="en-US" sz="2400" i="1" dirty="0" smtClean="0">
                <a:solidFill>
                  <a:srgbClr val="800000"/>
                </a:solidFill>
              </a:rPr>
              <a:t>MSDSs </a:t>
            </a:r>
            <a:r>
              <a:rPr lang="en-US" sz="2400" i="1" dirty="0">
                <a:solidFill>
                  <a:srgbClr val="800000"/>
                </a:solidFill>
              </a:rPr>
              <a:t>Fail to Communicate the Hazards of </a:t>
            </a:r>
            <a:r>
              <a:rPr lang="en-US" sz="2400" i="1" dirty="0" smtClean="0">
                <a:solidFill>
                  <a:srgbClr val="800000"/>
                </a:solidFill>
              </a:rPr>
              <a:t>	Nanotechnology </a:t>
            </a:r>
            <a:r>
              <a:rPr lang="en-US" sz="2400" i="1" dirty="0">
                <a:solidFill>
                  <a:srgbClr val="800000"/>
                </a:solidFill>
              </a:rPr>
              <a:t>to Workers</a:t>
            </a:r>
            <a:endParaRPr lang="en-US" sz="2400" b="1" i="1" dirty="0">
              <a:solidFill>
                <a:srgbClr val="800000"/>
              </a:solidFill>
            </a:endParaRPr>
          </a:p>
          <a:p>
            <a:endParaRPr lang="en-US" sz="2800" b="1" dirty="0">
              <a:solidFill>
                <a:schemeClr val="tx2"/>
              </a:solidFill>
            </a:endParaRPr>
          </a:p>
          <a:p>
            <a:endParaRPr lang="en-US" sz="2800" b="1" dirty="0">
              <a:solidFill>
                <a:schemeClr val="tx2"/>
              </a:solidFill>
            </a:endParaRPr>
          </a:p>
        </p:txBody>
      </p:sp>
    </p:spTree>
    <p:extLst>
      <p:ext uri="{BB962C8B-B14F-4D97-AF65-F5344CB8AC3E}">
        <p14:creationId xmlns:p14="http://schemas.microsoft.com/office/powerpoint/2010/main" val="34681392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4"/>
          <p:cNvSpPr>
            <a:spLocks noGrp="1"/>
          </p:cNvSpPr>
          <p:nvPr>
            <p:ph type="ctrTitle"/>
          </p:nvPr>
        </p:nvSpPr>
        <p:spPr>
          <a:xfrm>
            <a:off x="304800" y="1600206"/>
            <a:ext cx="8534400" cy="1470025"/>
          </a:xfrm>
        </p:spPr>
        <p:txBody>
          <a:bodyPr/>
          <a:lstStyle/>
          <a:p>
            <a:r>
              <a:rPr lang="en-US" dirty="0" smtClean="0"/>
              <a:t>Why </a:t>
            </a:r>
            <a:r>
              <a:rPr lang="en-US" dirty="0"/>
              <a:t>are construction workers particularly vulnerable stakeholders?</a:t>
            </a:r>
          </a:p>
        </p:txBody>
      </p:sp>
      <p:sp>
        <p:nvSpPr>
          <p:cNvPr id="3" name="Subtitle 2"/>
          <p:cNvSpPr>
            <a:spLocks noGrp="1"/>
          </p:cNvSpPr>
          <p:nvPr>
            <p:ph type="subTitle" idx="1"/>
          </p:nvPr>
        </p:nvSpPr>
        <p:spPr>
          <a:ln>
            <a:miter lim="800000"/>
            <a:headEnd/>
            <a:tailEnd/>
          </a:ln>
        </p:spPr>
        <p:txBody>
          <a:bodyPr/>
          <a:lstStyle/>
          <a:p>
            <a:pPr>
              <a:defRPr/>
            </a:pPr>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Question 1</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p:txBody>
      </p:sp>
      <p:graphicFrame>
        <p:nvGraphicFramePr>
          <p:cNvPr id="6" name="Diagram 5"/>
          <p:cNvGraphicFramePr/>
          <p:nvPr>
            <p:extLst>
              <p:ext uri="{D42A27DB-BD31-4B8C-83A1-F6EECF244321}">
                <p14:modId xmlns:p14="http://schemas.microsoft.com/office/powerpoint/2010/main" val="631643551"/>
              </p:ext>
            </p:extLst>
          </p:nvPr>
        </p:nvGraphicFramePr>
        <p:xfrm>
          <a:off x="1042904" y="3606800"/>
          <a:ext cx="70582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3287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4"/>
          <p:cNvSpPr>
            <a:spLocks noGrp="1"/>
          </p:cNvSpPr>
          <p:nvPr>
            <p:ph type="ctrTitle"/>
          </p:nvPr>
        </p:nvSpPr>
        <p:spPr>
          <a:xfrm>
            <a:off x="342900" y="381006"/>
            <a:ext cx="8458200" cy="1470025"/>
          </a:xfrm>
        </p:spPr>
        <p:txBody>
          <a:bodyPr/>
          <a:lstStyle/>
          <a:p>
            <a:r>
              <a:rPr lang="en-US" sz="3200" dirty="0" smtClean="0">
                <a:latin typeface="Tahoma" panose="020B0604030504040204" pitchFamily="34" charset="0"/>
              </a:rPr>
              <a:t>The AIHA Nanotechnology Working Group is a valuable resource</a:t>
            </a:r>
          </a:p>
        </p:txBody>
      </p:sp>
      <p:sp>
        <p:nvSpPr>
          <p:cNvPr id="70658" name="Subtitle 5"/>
          <p:cNvSpPr>
            <a:spLocks noGrp="1"/>
          </p:cNvSpPr>
          <p:nvPr>
            <p:ph type="subTitle" idx="1"/>
          </p:nvPr>
        </p:nvSpPr>
        <p:spPr/>
        <p:txBody>
          <a:bodyPr/>
          <a:lstStyle/>
          <a:p>
            <a:endParaRPr lang="en-US" smtClean="0"/>
          </a:p>
        </p:txBody>
      </p:sp>
      <p:pic>
        <p:nvPicPr>
          <p:cNvPr id="993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93" r="6250" b="33972"/>
          <a:stretch/>
        </p:blipFill>
        <p:spPr bwMode="auto">
          <a:xfrm>
            <a:off x="9012" y="2286006"/>
            <a:ext cx="9144000" cy="429667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752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Title 3"/>
          <p:cNvSpPr>
            <a:spLocks noGrp="1"/>
          </p:cNvSpPr>
          <p:nvPr>
            <p:ph type="title"/>
          </p:nvPr>
        </p:nvSpPr>
        <p:spPr>
          <a:xfrm>
            <a:off x="609600" y="2286000"/>
            <a:ext cx="8229600" cy="1143000"/>
          </a:xfrm>
        </p:spPr>
        <p:txBody>
          <a:bodyPr/>
          <a:lstStyle/>
          <a:p>
            <a:r>
              <a:rPr lang="en-US" sz="6000" dirty="0" smtClean="0">
                <a:solidFill>
                  <a:srgbClr val="800000"/>
                </a:solidFill>
                <a:latin typeface="Tahoma" panose="020B0604030504040204" pitchFamily="34" charset="0"/>
              </a:rPr>
              <a:t>Thanks! Questions?</a:t>
            </a:r>
            <a:br>
              <a:rPr lang="en-US" sz="6000" dirty="0" smtClean="0">
                <a:solidFill>
                  <a:srgbClr val="800000"/>
                </a:solidFill>
                <a:latin typeface="Tahoma" panose="020B0604030504040204" pitchFamily="34" charset="0"/>
              </a:rPr>
            </a:br>
            <a:r>
              <a:rPr lang="en-US" sz="3200" dirty="0" smtClean="0">
                <a:solidFill>
                  <a:srgbClr val="4C4C4C"/>
                </a:solidFill>
                <a:latin typeface="Tahoma" panose="020B0604030504040204" pitchFamily="34" charset="0"/>
              </a:rPr>
              <a:t>Bruce Lippy, Ph.D., CIH, CSP</a:t>
            </a:r>
            <a:br>
              <a:rPr lang="en-US" sz="3200" dirty="0" smtClean="0">
                <a:solidFill>
                  <a:srgbClr val="4C4C4C"/>
                </a:solidFill>
                <a:latin typeface="Tahoma" panose="020B0604030504040204" pitchFamily="34" charset="0"/>
              </a:rPr>
            </a:br>
            <a:r>
              <a:rPr lang="en-US" sz="3200" dirty="0" smtClean="0">
                <a:solidFill>
                  <a:srgbClr val="4C4C4C"/>
                </a:solidFill>
                <a:latin typeface="Tahoma" panose="020B0604030504040204" pitchFamily="34" charset="0"/>
              </a:rPr>
              <a:t>Director of Safety Research</a:t>
            </a:r>
            <a:br>
              <a:rPr lang="en-US" sz="3200" dirty="0" smtClean="0">
                <a:solidFill>
                  <a:srgbClr val="4C4C4C"/>
                </a:solidFill>
                <a:latin typeface="Tahoma" panose="020B0604030504040204" pitchFamily="34" charset="0"/>
              </a:rPr>
            </a:br>
            <a:r>
              <a:rPr lang="en-US" sz="3200" dirty="0" smtClean="0">
                <a:solidFill>
                  <a:srgbClr val="4C4C4C"/>
                </a:solidFill>
                <a:latin typeface="Tahoma" panose="020B0604030504040204" pitchFamily="34" charset="0"/>
              </a:rPr>
              <a:t>blippy@cpwr.com </a:t>
            </a:r>
            <a:br>
              <a:rPr lang="en-US" sz="3200" dirty="0" smtClean="0">
                <a:solidFill>
                  <a:srgbClr val="4C4C4C"/>
                </a:solidFill>
                <a:latin typeface="Tahoma" panose="020B0604030504040204" pitchFamily="34" charset="0"/>
              </a:rPr>
            </a:br>
            <a:r>
              <a:rPr lang="en-US" sz="3200" dirty="0" smtClean="0">
                <a:solidFill>
                  <a:srgbClr val="4C4C4C"/>
                </a:solidFill>
                <a:latin typeface="Tahoma" panose="020B0604030504040204" pitchFamily="34" charset="0"/>
              </a:rPr>
              <a:t>301-495-8527</a:t>
            </a:r>
            <a:br>
              <a:rPr lang="en-US" sz="3200" dirty="0" smtClean="0">
                <a:solidFill>
                  <a:srgbClr val="4C4C4C"/>
                </a:solidFill>
                <a:latin typeface="Tahoma" panose="020B0604030504040204" pitchFamily="34" charset="0"/>
              </a:rPr>
            </a:br>
            <a:r>
              <a:rPr lang="en-US" sz="3200" dirty="0" smtClean="0">
                <a:solidFill>
                  <a:srgbClr val="4C4C4C"/>
                </a:solidFill>
                <a:latin typeface="Tahoma" panose="020B0604030504040204" pitchFamily="34" charset="0"/>
              </a:rPr>
              <a:t>410-916-0359 cell</a:t>
            </a:r>
            <a:br>
              <a:rPr lang="en-US" sz="3200" dirty="0" smtClean="0">
                <a:solidFill>
                  <a:srgbClr val="4C4C4C"/>
                </a:solidFill>
                <a:latin typeface="Tahoma" panose="020B0604030504040204" pitchFamily="34" charset="0"/>
              </a:rPr>
            </a:br>
            <a:r>
              <a:rPr lang="en-US" sz="3200" dirty="0" smtClean="0">
                <a:solidFill>
                  <a:srgbClr val="4C4C4C"/>
                </a:solidFill>
                <a:latin typeface="Tahoma" panose="020B0604030504040204" pitchFamily="34" charset="0"/>
              </a:rPr>
              <a:t>http://www.elcosh.org</a:t>
            </a:r>
            <a:br>
              <a:rPr lang="en-US" sz="3200" dirty="0" smtClean="0">
                <a:solidFill>
                  <a:srgbClr val="4C4C4C"/>
                </a:solidFill>
                <a:latin typeface="Tahoma" panose="020B0604030504040204" pitchFamily="34" charset="0"/>
              </a:rPr>
            </a:br>
            <a:r>
              <a:rPr lang="en-US" sz="3200" dirty="0" smtClean="0">
                <a:solidFill>
                  <a:srgbClr val="4C4C4C"/>
                </a:solidFill>
                <a:latin typeface="Tahoma" panose="020B0604030504040204" pitchFamily="34" charset="0"/>
              </a:rPr>
              <a:t/>
            </a:r>
            <a:br>
              <a:rPr lang="en-US" sz="3200" dirty="0" smtClean="0">
                <a:solidFill>
                  <a:srgbClr val="4C4C4C"/>
                </a:solidFill>
                <a:latin typeface="Tahoma" panose="020B0604030504040204" pitchFamily="34" charset="0"/>
              </a:rPr>
            </a:br>
            <a:endParaRPr lang="en-US" sz="3200" dirty="0" smtClean="0">
              <a:solidFill>
                <a:srgbClr val="4C4C4C"/>
              </a:solidFill>
              <a:latin typeface="Tahoma" panose="020B060403050404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6692"/>
            <a:ext cx="9564477" cy="2304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3019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268812" cy="1215905"/>
          </a:xfrm>
        </p:spPr>
        <p:txBody>
          <a:bodyPr>
            <a:noAutofit/>
          </a:bodyPr>
          <a:lstStyle/>
          <a:p>
            <a:pPr marL="914400" indent="-457200">
              <a:spcBef>
                <a:spcPts val="1200"/>
              </a:spcBef>
            </a:pPr>
            <a:r>
              <a:rPr lang="en-US" sz="3600" dirty="0" smtClean="0"/>
              <a:t>	Construction is dominated by small employers and a diverse workforce</a:t>
            </a:r>
          </a:p>
        </p:txBody>
      </p:sp>
      <p:sp>
        <p:nvSpPr>
          <p:cNvPr id="3" name="Content Placeholder 2"/>
          <p:cNvSpPr>
            <a:spLocks noGrp="1"/>
          </p:cNvSpPr>
          <p:nvPr>
            <p:ph idx="1"/>
          </p:nvPr>
        </p:nvSpPr>
        <p:spPr>
          <a:xfrm>
            <a:off x="228600" y="2123680"/>
            <a:ext cx="8528538" cy="4288080"/>
          </a:xfrm>
        </p:spPr>
        <p:txBody>
          <a:bodyPr>
            <a:normAutofit/>
          </a:bodyPr>
          <a:lstStyle/>
          <a:p>
            <a:pPr marL="800100" indent="-457200">
              <a:spcBef>
                <a:spcPts val="1200"/>
              </a:spcBef>
              <a:buFont typeface="Arial" charset="0"/>
              <a:buChar char="•"/>
            </a:pPr>
            <a:r>
              <a:rPr lang="en-US" b="1" dirty="0" smtClean="0"/>
              <a:t>90% have &lt;20 employees</a:t>
            </a:r>
          </a:p>
          <a:p>
            <a:pPr marL="800100" indent="-457200">
              <a:spcBef>
                <a:spcPts val="1200"/>
              </a:spcBef>
              <a:buFont typeface="Arial" charset="0"/>
              <a:buChar char="•"/>
            </a:pPr>
            <a:r>
              <a:rPr lang="en-US" b="1" dirty="0" smtClean="0"/>
              <a:t>About </a:t>
            </a:r>
            <a:r>
              <a:rPr lang="en-US" b="1" dirty="0"/>
              <a:t>80% </a:t>
            </a:r>
            <a:r>
              <a:rPr lang="en-US" b="1" dirty="0" smtClean="0"/>
              <a:t>have &lt;10 employees</a:t>
            </a:r>
          </a:p>
          <a:p>
            <a:pPr marL="800100" indent="-457200">
              <a:spcBef>
                <a:spcPts val="1200"/>
              </a:spcBef>
              <a:buFont typeface="Arial" charset="0"/>
              <a:buChar char="•"/>
            </a:pPr>
            <a:r>
              <a:rPr lang="en-US" b="1" dirty="0" smtClean="0"/>
              <a:t>30% of workers are Hispanic</a:t>
            </a:r>
          </a:p>
          <a:p>
            <a:pPr marL="800100" indent="-457200">
              <a:spcBef>
                <a:spcPts val="1200"/>
              </a:spcBef>
              <a:buFont typeface="Arial" charset="0"/>
              <a:buChar char="•"/>
            </a:pPr>
            <a:r>
              <a:rPr lang="en-US" b="1" dirty="0" smtClean="0"/>
              <a:t>14% are employed by temp agencies</a:t>
            </a:r>
          </a:p>
        </p:txBody>
      </p:sp>
      <p:sp>
        <p:nvSpPr>
          <p:cNvPr id="4" name="TextBox 3"/>
          <p:cNvSpPr txBox="1"/>
          <p:nvPr/>
        </p:nvSpPr>
        <p:spPr>
          <a:xfrm>
            <a:off x="838200" y="6211705"/>
            <a:ext cx="4114799" cy="400110"/>
          </a:xfrm>
          <a:prstGeom prst="rect">
            <a:avLst/>
          </a:prstGeom>
          <a:noFill/>
        </p:spPr>
        <p:txBody>
          <a:bodyPr wrap="square" rtlCol="0">
            <a:spAutoFit/>
          </a:bodyPr>
          <a:lstStyle/>
          <a:p>
            <a:pPr>
              <a:buNone/>
            </a:pPr>
            <a:r>
              <a:rPr lang="en-US" sz="1000" dirty="0" smtClean="0">
                <a:latin typeface="Arial" panose="020B0604020202020204" pitchFamily="34" charset="0"/>
                <a:cs typeface="Arial" panose="020B0604020202020204" pitchFamily="34" charset="0"/>
              </a:rPr>
              <a:t>Sources:  U.S Census Bureau; CPWR Construction Chart Book 5</a:t>
            </a:r>
            <a:r>
              <a:rPr lang="en-US" sz="1000" baseline="30000" dirty="0" smtClean="0">
                <a:latin typeface="Arial" panose="020B0604020202020204" pitchFamily="34" charset="0"/>
                <a:cs typeface="Arial" panose="020B0604020202020204" pitchFamily="34" charset="0"/>
              </a:rPr>
              <a:t>th</a:t>
            </a:r>
            <a:r>
              <a:rPr lang="en-US" sz="1000" dirty="0" smtClean="0">
                <a:latin typeface="Arial" panose="020B0604020202020204" pitchFamily="34" charset="0"/>
                <a:cs typeface="Arial" panose="020B0604020202020204" pitchFamily="34" charset="0"/>
              </a:rPr>
              <a:t> Edition; CPWR 2</a:t>
            </a:r>
            <a:r>
              <a:rPr lang="en-US" sz="1000" baseline="30000" dirty="0" smtClean="0">
                <a:latin typeface="Arial" panose="020B0604020202020204" pitchFamily="34" charset="0"/>
                <a:cs typeface="Arial" panose="020B0604020202020204" pitchFamily="34" charset="0"/>
              </a:rPr>
              <a:t>nd</a:t>
            </a:r>
            <a:r>
              <a:rPr lang="en-US" sz="1000" dirty="0" smtClean="0">
                <a:latin typeface="Arial" panose="020B0604020202020204" pitchFamily="34" charset="0"/>
                <a:cs typeface="Arial" panose="020B0604020202020204" pitchFamily="34" charset="0"/>
              </a:rPr>
              <a:t> Quarter 2015 Quarterly Data Report</a:t>
            </a:r>
            <a:endParaRPr lang="en-US" sz="1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943600" y="4884174"/>
            <a:ext cx="3166241" cy="1998963"/>
          </a:xfrm>
          <a:prstGeom prst="rect">
            <a:avLst/>
          </a:prstGeom>
        </p:spPr>
      </p:pic>
    </p:spTree>
    <p:extLst>
      <p:ext uri="{BB962C8B-B14F-4D97-AF65-F5344CB8AC3E}">
        <p14:creationId xmlns:p14="http://schemas.microsoft.com/office/powerpoint/2010/main" val="11935961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3"/>
          <p:cNvGraphicFramePr>
            <a:graphicFrameLocks noChangeAspect="1"/>
          </p:cNvGraphicFramePr>
          <p:nvPr>
            <p:extLst/>
          </p:nvPr>
        </p:nvGraphicFramePr>
        <p:xfrm>
          <a:off x="0" y="1608022"/>
          <a:ext cx="9144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381000"/>
            <a:ext cx="8839200" cy="1143000"/>
          </a:xfrm>
        </p:spPr>
        <p:txBody>
          <a:bodyPr/>
          <a:lstStyle/>
          <a:p>
            <a:r>
              <a:rPr lang="en-US" sz="3200" dirty="0">
                <a:solidFill>
                  <a:srgbClr val="C00000"/>
                </a:solidFill>
              </a:rPr>
              <a:t>Small firms </a:t>
            </a:r>
            <a:r>
              <a:rPr lang="en-US" sz="3200" dirty="0"/>
              <a:t>represent a disproportionate </a:t>
            </a:r>
            <a:r>
              <a:rPr lang="en-US" sz="3200" dirty="0" smtClean="0"/>
              <a:t>percentage of construction fatalities (2015)</a:t>
            </a:r>
            <a:endParaRPr lang="en-US" sz="3200" dirty="0"/>
          </a:p>
        </p:txBody>
      </p:sp>
      <p:sp>
        <p:nvSpPr>
          <p:cNvPr id="3" name="TextBox 2"/>
          <p:cNvSpPr txBox="1"/>
          <p:nvPr/>
        </p:nvSpPr>
        <p:spPr>
          <a:xfrm>
            <a:off x="304800" y="6182380"/>
            <a:ext cx="7391400" cy="523220"/>
          </a:xfrm>
          <a:prstGeom prst="rect">
            <a:avLst/>
          </a:prstGeom>
          <a:noFill/>
        </p:spPr>
        <p:txBody>
          <a:bodyPr wrap="square" rtlCol="0">
            <a:spAutoFit/>
          </a:bodyPr>
          <a:lstStyle/>
          <a:p>
            <a:r>
              <a:rPr lang="en-US" sz="2800" dirty="0" smtClean="0"/>
              <a:t>CPWR </a:t>
            </a:r>
            <a:r>
              <a:rPr lang="en-US" sz="2800" smtClean="0"/>
              <a:t>The Construction Chart </a:t>
            </a:r>
            <a:r>
              <a:rPr lang="en-US" sz="2800" dirty="0" smtClean="0"/>
              <a:t>Book 2018</a:t>
            </a:r>
            <a:endParaRPr lang="en-US" sz="2800" dirty="0"/>
          </a:p>
        </p:txBody>
      </p:sp>
    </p:spTree>
    <p:extLst>
      <p:ext uri="{BB962C8B-B14F-4D97-AF65-F5344CB8AC3E}">
        <p14:creationId xmlns:p14="http://schemas.microsoft.com/office/powerpoint/2010/main" val="1840207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3601"/>
            <a:ext cx="3892062" cy="1317625"/>
          </a:xfrm>
        </p:spPr>
        <p:txBody>
          <a:bodyPr/>
          <a:lstStyle/>
          <a:p>
            <a:pPr algn="r"/>
            <a:r>
              <a:rPr lang="en-US" sz="3200" dirty="0" smtClean="0"/>
              <a:t>In 2010, </a:t>
            </a:r>
            <a:r>
              <a:rPr lang="en-US" sz="3200" dirty="0" smtClean="0">
                <a:solidFill>
                  <a:srgbClr val="EA5316"/>
                </a:solidFill>
              </a:rPr>
              <a:t>more than half</a:t>
            </a:r>
            <a:r>
              <a:rPr lang="en-US" sz="3200" dirty="0" smtClean="0"/>
              <a:t> of U.S. construction workers reported exposure to vapors, gas, dust or fumes </a:t>
            </a:r>
            <a:r>
              <a:rPr lang="en-US" sz="3200" dirty="0" smtClean="0">
                <a:solidFill>
                  <a:srgbClr val="EA5316"/>
                </a:solidFill>
              </a:rPr>
              <a:t>twice a week or more</a:t>
            </a:r>
            <a:r>
              <a:rPr lang="en-US" sz="3200" dirty="0" smtClean="0"/>
              <a:t/>
            </a:r>
            <a:br>
              <a:rPr lang="en-US" sz="3200" dirty="0" smtClean="0"/>
            </a:br>
            <a:r>
              <a:rPr lang="en-US" sz="3200" dirty="0"/>
              <a:t/>
            </a:r>
            <a:br>
              <a:rPr lang="en-US" sz="3200" dirty="0"/>
            </a:br>
            <a:endParaRPr lang="en-US" sz="3200" dirty="0"/>
          </a:p>
        </p:txBody>
      </p:sp>
      <p:sp>
        <p:nvSpPr>
          <p:cNvPr id="4" name="Subtitle 3"/>
          <p:cNvSpPr>
            <a:spLocks noGrp="1"/>
          </p:cNvSpPr>
          <p:nvPr>
            <p:ph type="subTitle" idx="1"/>
          </p:nvPr>
        </p:nvSpPr>
        <p:spPr>
          <a:xfrm>
            <a:off x="1371600" y="5969006"/>
            <a:ext cx="7696200" cy="781487"/>
          </a:xfrm>
        </p:spPr>
        <p:txBody>
          <a:bodyPr/>
          <a:lstStyle/>
          <a:p>
            <a:pPr algn="l"/>
            <a:r>
              <a:rPr lang="en-US" sz="2000" kern="1200" dirty="0">
                <a:latin typeface="Arial" charset="0"/>
              </a:rPr>
              <a:t>Liss GM, Petsonk EL, Linch KD [2010, Nov]. The construction industry. In: Occupational and Environmental Lung Diseases</a:t>
            </a:r>
            <a:endParaRPr lang="en-US" sz="2000" dirty="0"/>
          </a:p>
        </p:txBody>
      </p:sp>
      <p:pic>
        <p:nvPicPr>
          <p:cNvPr id="5" name="Picture 4"/>
          <p:cNvPicPr>
            <a:picLocks noChangeAspect="1"/>
          </p:cNvPicPr>
          <p:nvPr/>
        </p:nvPicPr>
        <p:blipFill rotWithShape="1">
          <a:blip r:embed="rId3"/>
          <a:srcRect l="11134" r="8769" b="9059"/>
          <a:stretch/>
        </p:blipFill>
        <p:spPr>
          <a:xfrm>
            <a:off x="4343400" y="498881"/>
            <a:ext cx="4648200" cy="5368521"/>
          </a:xfrm>
          <a:prstGeom prst="rect">
            <a:avLst/>
          </a:prstGeom>
        </p:spPr>
      </p:pic>
      <p:sp>
        <p:nvSpPr>
          <p:cNvPr id="6" name="TextBox 5"/>
          <p:cNvSpPr txBox="1"/>
          <p:nvPr/>
        </p:nvSpPr>
        <p:spPr>
          <a:xfrm>
            <a:off x="7239002" y="533400"/>
            <a:ext cx="811741" cy="1077218"/>
          </a:xfrm>
          <a:prstGeom prst="rect">
            <a:avLst/>
          </a:prstGeom>
          <a:noFill/>
        </p:spPr>
        <p:txBody>
          <a:bodyPr wrap="none" rtlCol="0">
            <a:spAutoFit/>
          </a:bodyPr>
          <a:lstStyle/>
          <a:p>
            <a:r>
              <a:rPr lang="en-US" sz="1600" b="1" dirty="0" smtClean="0">
                <a:solidFill>
                  <a:schemeClr val="bg1"/>
                </a:solidFill>
              </a:rPr>
              <a:t>Photo </a:t>
            </a:r>
          </a:p>
          <a:p>
            <a:r>
              <a:rPr lang="en-US" sz="1600" b="1" dirty="0" smtClean="0">
                <a:solidFill>
                  <a:schemeClr val="bg1"/>
                </a:solidFill>
              </a:rPr>
              <a:t>credit: </a:t>
            </a:r>
          </a:p>
          <a:p>
            <a:r>
              <a:rPr lang="en-US" sz="1600" b="1" dirty="0" smtClean="0">
                <a:solidFill>
                  <a:schemeClr val="bg1"/>
                </a:solidFill>
              </a:rPr>
              <a:t>Bruce </a:t>
            </a:r>
          </a:p>
          <a:p>
            <a:r>
              <a:rPr lang="en-US" sz="1600" b="1" dirty="0" smtClean="0">
                <a:solidFill>
                  <a:schemeClr val="bg1"/>
                </a:solidFill>
              </a:rPr>
              <a:t>Lippy</a:t>
            </a:r>
            <a:endParaRPr lang="en-US" sz="1600" b="1" dirty="0">
              <a:solidFill>
                <a:schemeClr val="bg1"/>
              </a:solidFill>
            </a:endParaRPr>
          </a:p>
        </p:txBody>
      </p:sp>
    </p:spTree>
    <p:extLst>
      <p:ext uri="{BB962C8B-B14F-4D97-AF65-F5344CB8AC3E}">
        <p14:creationId xmlns:p14="http://schemas.microsoft.com/office/powerpoint/2010/main" val="18127752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342900" y="381000"/>
            <a:ext cx="8458200" cy="1143000"/>
          </a:xfrm>
        </p:spPr>
        <p:txBody>
          <a:bodyPr/>
          <a:lstStyle/>
          <a:p>
            <a:r>
              <a:rPr lang="en-US" altLang="en-US" dirty="0">
                <a:latin typeface="Tahoma" charset="0"/>
                <a:ea typeface="MS PGothic" charset="-128"/>
              </a:rPr>
              <a:t>Bystander exposures </a:t>
            </a:r>
            <a:r>
              <a:rPr lang="en-US" altLang="en-US" dirty="0" smtClean="0">
                <a:latin typeface="Tahoma" charset="0"/>
                <a:ea typeface="MS PGothic" charset="-128"/>
              </a:rPr>
              <a:t>can be significant in </a:t>
            </a:r>
            <a:r>
              <a:rPr lang="en-US" altLang="en-US" dirty="0">
                <a:latin typeface="Tahoma" charset="0"/>
                <a:ea typeface="MS PGothic" charset="-128"/>
              </a:rPr>
              <a:t>construction</a:t>
            </a:r>
          </a:p>
        </p:txBody>
      </p:sp>
      <p:pic>
        <p:nvPicPr>
          <p:cNvPr id="74754" name="Picture 2" descr="http://www.silica-safe.org/whats-working/body/B-Walk-Behind-Concrete-Saw-no-control-2.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bwMode="auto">
          <a:xfrm>
            <a:off x="1371600" y="1752600"/>
            <a:ext cx="6096000" cy="4572000"/>
          </a:xfrm>
          <a:prstGeom prst="rect">
            <a:avLst/>
          </a:prstGeom>
          <a:ln>
            <a:noFill/>
          </a:ln>
          <a:effectLst>
            <a:softEdge rad="112500"/>
          </a:effectLst>
        </p:spPr>
      </p:pic>
      <p:sp>
        <p:nvSpPr>
          <p:cNvPr id="5" name="TextBox 4"/>
          <p:cNvSpPr txBox="1"/>
          <p:nvPr/>
        </p:nvSpPr>
        <p:spPr>
          <a:xfrm>
            <a:off x="1905002" y="6400800"/>
            <a:ext cx="5332423" cy="215444"/>
          </a:xfrm>
          <a:prstGeom prst="rect">
            <a:avLst/>
          </a:prstGeom>
          <a:noFill/>
        </p:spPr>
        <p:txBody>
          <a:bodyPr wrap="none" rtlCol="0">
            <a:spAutoFit/>
          </a:bodyPr>
          <a:lstStyle/>
          <a:p>
            <a:r>
              <a:rPr lang="en-US" sz="800" i="1" dirty="0" smtClean="0"/>
              <a:t>Photo courtesy of the NJ Department of Health and Senior Services' NIOSH-funded Silicosis Surveillance Project</a:t>
            </a:r>
            <a:endParaRPr lang="en-US" sz="800" dirty="0"/>
          </a:p>
        </p:txBody>
      </p:sp>
    </p:spTree>
    <p:extLst>
      <p:ext uri="{BB962C8B-B14F-4D97-AF65-F5344CB8AC3E}">
        <p14:creationId xmlns:p14="http://schemas.microsoft.com/office/powerpoint/2010/main" val="42190467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p:cNvSpPr>
            <a:spLocks noGrp="1"/>
          </p:cNvSpPr>
          <p:nvPr>
            <p:ph type="ctrTitle"/>
          </p:nvPr>
        </p:nvSpPr>
        <p:spPr>
          <a:xfrm>
            <a:off x="228600" y="1295406"/>
            <a:ext cx="8686800" cy="1470025"/>
          </a:xfrm>
        </p:spPr>
        <p:txBody>
          <a:bodyPr/>
          <a:lstStyle/>
          <a:p>
            <a:pPr marL="514350" indent="-514350"/>
            <a:r>
              <a:rPr lang="en-US" sz="3600" dirty="0" smtClean="0"/>
              <a:t>	What can we say about construction workers’ exposure to engineered nanomaterials?</a:t>
            </a:r>
            <a:endParaRPr lang="en-US" sz="3600" dirty="0"/>
          </a:p>
        </p:txBody>
      </p:sp>
      <p:sp>
        <p:nvSpPr>
          <p:cNvPr id="3" name="Subtitle 2"/>
          <p:cNvSpPr>
            <a:spLocks noGrp="1"/>
          </p:cNvSpPr>
          <p:nvPr>
            <p:ph type="subTitle" idx="1"/>
          </p:nvPr>
        </p:nvSpPr>
        <p:spPr>
          <a:xfrm>
            <a:off x="1371600" y="3505200"/>
            <a:ext cx="6400800" cy="1752600"/>
          </a:xfrm>
          <a:ln>
            <a:miter lim="800000"/>
            <a:headEnd/>
            <a:tailEnd/>
          </a:ln>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Question 2</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extLst>
              <p:ext uri="{D42A27DB-BD31-4B8C-83A1-F6EECF244321}">
                <p14:modId xmlns:p14="http://schemas.microsoft.com/office/powerpoint/2010/main" val="2566924808"/>
              </p:ext>
            </p:extLst>
          </p:nvPr>
        </p:nvGraphicFramePr>
        <p:xfrm>
          <a:off x="1676400" y="3505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14175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349375"/>
            <a:ext cx="8001000" cy="1470025"/>
          </a:xfrm>
        </p:spPr>
        <p:txBody>
          <a:bodyPr/>
          <a:lstStyle/>
          <a:p>
            <a:r>
              <a:rPr lang="en-US" dirty="0" smtClean="0"/>
              <a:t>Multiple studies have evaluated release of ENPs from coatings during sanding</a:t>
            </a:r>
            <a:br>
              <a:rPr lang="en-US" dirty="0" smtClean="0"/>
            </a:br>
            <a:r>
              <a:rPr lang="en-US" dirty="0" smtClean="0"/>
              <a:t/>
            </a:r>
            <a:br>
              <a:rPr lang="en-US" dirty="0" smtClean="0"/>
            </a:br>
            <a:r>
              <a:rPr lang="en-US" sz="2800" dirty="0" smtClean="0"/>
              <a:t>(Dylla and Hassan, 2012; Vaquero, </a:t>
            </a:r>
            <a:r>
              <a:rPr lang="en-US" sz="2800" dirty="0" err="1" smtClean="0"/>
              <a:t>Gelarza</a:t>
            </a:r>
            <a:r>
              <a:rPr lang="en-US" sz="2800" dirty="0" smtClean="0"/>
              <a:t> and </a:t>
            </a:r>
            <a:r>
              <a:rPr lang="en-US" sz="2800" dirty="0" err="1" smtClean="0"/>
              <a:t>Ipina</a:t>
            </a:r>
            <a:r>
              <a:rPr lang="en-US" sz="2800" dirty="0" smtClean="0"/>
              <a:t>, 2015; West et al. 2016)</a:t>
            </a:r>
            <a:endParaRPr lang="en-US" sz="2800" dirty="0"/>
          </a:p>
        </p:txBody>
      </p:sp>
      <p:sp>
        <p:nvSpPr>
          <p:cNvPr id="6" name="Subtitle 5"/>
          <p:cNvSpPr>
            <a:spLocks noGrp="1"/>
          </p:cNvSpPr>
          <p:nvPr>
            <p:ph type="subTitle" idx="1"/>
          </p:nvPr>
        </p:nvSpPr>
        <p:spPr>
          <a:xfrm>
            <a:off x="1295400" y="4343400"/>
            <a:ext cx="6400800" cy="1752600"/>
          </a:xfrm>
        </p:spPr>
        <p:txBody>
          <a:bodyPr/>
          <a:lstStyle/>
          <a:p>
            <a:r>
              <a:rPr lang="en-US" smtClean="0"/>
              <a:t>“Results </a:t>
            </a:r>
            <a:r>
              <a:rPr lang="en-US" dirty="0" smtClean="0"/>
              <a:t>are mostly encouraging with regard to worker </a:t>
            </a:r>
            <a:r>
              <a:rPr lang="en-US" smtClean="0"/>
              <a:t>health.”</a:t>
            </a:r>
            <a:endParaRPr lang="en-US" dirty="0"/>
          </a:p>
        </p:txBody>
      </p:sp>
    </p:spTree>
    <p:extLst>
      <p:ext uri="{BB962C8B-B14F-4D97-AF65-F5344CB8AC3E}">
        <p14:creationId xmlns:p14="http://schemas.microsoft.com/office/powerpoint/2010/main" val="3501342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114967</TotalTime>
  <Words>4294</Words>
  <Application>Microsoft Macintosh PowerPoint</Application>
  <PresentationFormat>On-screen Show (4:3)</PresentationFormat>
  <Paragraphs>279</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PowerPoint Presentation</vt:lpstr>
      <vt:lpstr>Here are the questions I’d like to tackle:</vt:lpstr>
      <vt:lpstr>Why are construction workers particularly vulnerable stakeholders?</vt:lpstr>
      <vt:lpstr> Construction is dominated by small employers and a diverse workforce</vt:lpstr>
      <vt:lpstr>Small firms represent a disproportionate percentage of construction fatalities (2015)</vt:lpstr>
      <vt:lpstr>In 2010, more than half of U.S. construction workers reported exposure to vapors, gas, dust or fumes twice a week or more  </vt:lpstr>
      <vt:lpstr>Bystander exposures can be significant in construction</vt:lpstr>
      <vt:lpstr> What can we say about construction workers’ exposure to engineered nanomaterials?</vt:lpstr>
      <vt:lpstr>Multiple studies have evaluated release of ENPs from coatings during sanding  (Dylla and Hassan, 2012; Vaquero, Gelarza and Ipina, 2015; West et al. 2016)</vt:lpstr>
      <vt:lpstr>April 2017, we sampled exposures during spraying paint containing nano titanium dioxide, with subsequent sanding </vt:lpstr>
      <vt:lpstr>We used the same 3-pronged sampling approach</vt:lpstr>
      <vt:lpstr>Prong 2: standard industrial hygiene sampling for dust and metals</vt:lpstr>
      <vt:lpstr>Prong 3: electron microscopy of bulk and airborne particles</vt:lpstr>
      <vt:lpstr>We used an environmental chamber with HEPA-filtered air</vt:lpstr>
      <vt:lpstr>We sprayed and then sanded plywood sheets</vt:lpstr>
      <vt:lpstr>We again demonstrated local exhaust can significantly reduce nanoparticle release</vt:lpstr>
      <vt:lpstr>“This study may be the first to provide evidence suggesting potential for overexposure to nano-TiO2 during routine construction activity in reference to the NIOSH REL for ultrafine TiO2 (0.3 mg/m3 as a 10-hour TWA)”</vt:lpstr>
      <vt:lpstr>What are we doing to understand the hazard posed by construction nanomaterials?</vt:lpstr>
      <vt:lpstr>Our site currently features 583 commercial construction products reported to be nano-enabled and 265 articles</vt:lpstr>
      <vt:lpstr>Paints and coatings still dominate</vt:lpstr>
      <vt:lpstr>NIOSH collected aerosol samples of nano ZnO coating (June 2015)</vt:lpstr>
      <vt:lpstr>In 2017, Dr. Jenny Roberts from NIOSH again collected dust from TiO2 painting and sanding</vt:lpstr>
      <vt:lpstr>How are we doing communicating risk to construction workers? </vt:lpstr>
      <vt:lpstr>Safe Work Australia found SDSs lacking (2010)</vt:lpstr>
      <vt:lpstr>CPWR surveyed 79 worker-trainers from 22 trades with an average of 30 years in the trade (2013-2014) </vt:lpstr>
      <vt:lpstr>Nearly half were not aware that nano had been applied to construction materials</vt:lpstr>
      <vt:lpstr>CPWR funded a Small Study focused on nanotechnology awareness</vt:lpstr>
      <vt:lpstr>“Comprehensive nanotechnology training is virtually non-existent.”</vt:lpstr>
      <vt:lpstr>Technology Safety Data Sheets may have value for advanced manufacturing</vt:lpstr>
      <vt:lpstr>The AIHA Nanotechnology Working Group is a valuable resource</vt:lpstr>
      <vt:lpstr>Thanks! Questions? Bruce Lippy, Ph.D., CIH, CSP Director of Safety Research blippy@cpwr.com  301-495-8527 410-916-0359 cell http://www.elcosh.org  </vt:lpstr>
    </vt:vector>
  </TitlesOfParts>
  <Company>AFSCME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Lippy</dc:creator>
  <cp:lastModifiedBy>Bruce Lippy</cp:lastModifiedBy>
  <cp:revision>1080</cp:revision>
  <dcterms:created xsi:type="dcterms:W3CDTF">2010-09-04T13:10:27Z</dcterms:created>
  <dcterms:modified xsi:type="dcterms:W3CDTF">2018-10-09T18:33:57Z</dcterms:modified>
</cp:coreProperties>
</file>