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0"/>
  </p:notesMasterIdLst>
  <p:sldIdLst>
    <p:sldId id="323" r:id="rId2"/>
    <p:sldId id="335" r:id="rId3"/>
    <p:sldId id="334" r:id="rId4"/>
    <p:sldId id="336" r:id="rId5"/>
    <p:sldId id="330" r:id="rId6"/>
    <p:sldId id="320" r:id="rId7"/>
    <p:sldId id="257" r:id="rId8"/>
    <p:sldId id="33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970"/>
  </p:normalViewPr>
  <p:slideViewPr>
    <p:cSldViewPr snapToGrid="0" snapToObjects="1" showGuides="1">
      <p:cViewPr varScale="1">
        <p:scale>
          <a:sx n="112" d="100"/>
          <a:sy n="112" d="100"/>
        </p:scale>
        <p:origin x="12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6"/>
    </p:cViewPr>
  </p:sorterViewPr>
  <p:notesViewPr>
    <p:cSldViewPr snapToGrid="0" snapToObjects="1">
      <p:cViewPr varScale="1">
        <p:scale>
          <a:sx n="94" d="100"/>
          <a:sy n="94" d="100"/>
        </p:scale>
        <p:origin x="368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cat>
            <c:strRef>
              <c:f>'UF and spec'!$C$3:$C$21</c:f>
              <c:strCache>
                <c:ptCount val="19"/>
                <c:pt idx="0">
                  <c:v>Mass</c:v>
                </c:pt>
                <c:pt idx="1">
                  <c:v>Cu</c:v>
                </c:pt>
                <c:pt idx="2">
                  <c:v>Fe</c:v>
                </c:pt>
                <c:pt idx="3">
                  <c:v>Mn</c:v>
                </c:pt>
                <c:pt idx="4">
                  <c:v>EC</c:v>
                </c:pt>
                <c:pt idx="5">
                  <c:v>OC</c:v>
                </c:pt>
                <c:pt idx="6">
                  <c:v>Other Comps</c:v>
                </c:pt>
                <c:pt idx="7">
                  <c:v>Other Metals</c:v>
                </c:pt>
                <c:pt idx="8">
                  <c:v>SOA_biog</c:v>
                </c:pt>
                <c:pt idx="9">
                  <c:v>SOA_anthro</c:v>
                </c:pt>
                <c:pt idx="11">
                  <c:v>On road gas</c:v>
                </c:pt>
                <c:pt idx="12">
                  <c:v>Off road gas</c:v>
                </c:pt>
                <c:pt idx="13">
                  <c:v>On road diesel</c:v>
                </c:pt>
                <c:pt idx="14">
                  <c:v>Off road diesel</c:v>
                </c:pt>
                <c:pt idx="15">
                  <c:v>Wood smoke</c:v>
                </c:pt>
                <c:pt idx="16">
                  <c:v>Meat cooking</c:v>
                </c:pt>
                <c:pt idx="17">
                  <c:v>High sulfur fuel comb</c:v>
                </c:pt>
                <c:pt idx="18">
                  <c:v>Other sources</c:v>
                </c:pt>
              </c:strCache>
            </c:strRef>
          </c:cat>
          <c:val>
            <c:numRef>
              <c:f>'UF and spec'!$D$3:$D$21</c:f>
              <c:numCache>
                <c:formatCode>General</c:formatCode>
                <c:ptCount val="19"/>
                <c:pt idx="0">
                  <c:v>1.18</c:v>
                </c:pt>
                <c:pt idx="1">
                  <c:v>1.0900000000000001</c:v>
                </c:pt>
                <c:pt idx="2">
                  <c:v>1.06</c:v>
                </c:pt>
                <c:pt idx="3">
                  <c:v>1.01</c:v>
                </c:pt>
                <c:pt idx="4">
                  <c:v>1.26</c:v>
                </c:pt>
                <c:pt idx="5">
                  <c:v>1.1499999999999999</c:v>
                </c:pt>
                <c:pt idx="6">
                  <c:v>1.1599999999999999</c:v>
                </c:pt>
                <c:pt idx="7">
                  <c:v>1.21</c:v>
                </c:pt>
                <c:pt idx="8">
                  <c:v>1.19</c:v>
                </c:pt>
                <c:pt idx="9">
                  <c:v>1.39</c:v>
                </c:pt>
                <c:pt idx="11">
                  <c:v>1.22</c:v>
                </c:pt>
                <c:pt idx="12">
                  <c:v>1.24</c:v>
                </c:pt>
                <c:pt idx="13">
                  <c:v>1.24</c:v>
                </c:pt>
                <c:pt idx="14">
                  <c:v>1.23</c:v>
                </c:pt>
                <c:pt idx="15">
                  <c:v>1.02</c:v>
                </c:pt>
                <c:pt idx="16">
                  <c:v>1.2</c:v>
                </c:pt>
                <c:pt idx="17">
                  <c:v>1.1200000000000001</c:v>
                </c:pt>
                <c:pt idx="18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B-4574-8566-84F233A8D3B5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cat>
            <c:strRef>
              <c:f>'UF and spec'!$C$3:$C$21</c:f>
              <c:strCache>
                <c:ptCount val="19"/>
                <c:pt idx="0">
                  <c:v>Mass</c:v>
                </c:pt>
                <c:pt idx="1">
                  <c:v>Cu</c:v>
                </c:pt>
                <c:pt idx="2">
                  <c:v>Fe</c:v>
                </c:pt>
                <c:pt idx="3">
                  <c:v>Mn</c:v>
                </c:pt>
                <c:pt idx="4">
                  <c:v>EC</c:v>
                </c:pt>
                <c:pt idx="5">
                  <c:v>OC</c:v>
                </c:pt>
                <c:pt idx="6">
                  <c:v>Other Comps</c:v>
                </c:pt>
                <c:pt idx="7">
                  <c:v>Other Metals</c:v>
                </c:pt>
                <c:pt idx="8">
                  <c:v>SOA_biog</c:v>
                </c:pt>
                <c:pt idx="9">
                  <c:v>SOA_anthro</c:v>
                </c:pt>
                <c:pt idx="11">
                  <c:v>On road gas</c:v>
                </c:pt>
                <c:pt idx="12">
                  <c:v>Off road gas</c:v>
                </c:pt>
                <c:pt idx="13">
                  <c:v>On road diesel</c:v>
                </c:pt>
                <c:pt idx="14">
                  <c:v>Off road diesel</c:v>
                </c:pt>
                <c:pt idx="15">
                  <c:v>Wood smoke</c:v>
                </c:pt>
                <c:pt idx="16">
                  <c:v>Meat cooking</c:v>
                </c:pt>
                <c:pt idx="17">
                  <c:v>High sulfur fuel comb</c:v>
                </c:pt>
                <c:pt idx="18">
                  <c:v>Other sources</c:v>
                </c:pt>
              </c:strCache>
            </c:strRef>
          </c:cat>
          <c:val>
            <c:numRef>
              <c:f>'UF and spec'!$E$3:$E$21</c:f>
              <c:numCache>
                <c:formatCode>General</c:formatCode>
                <c:ptCount val="19"/>
                <c:pt idx="0">
                  <c:v>1.02</c:v>
                </c:pt>
                <c:pt idx="1">
                  <c:v>1.03</c:v>
                </c:pt>
                <c:pt idx="2">
                  <c:v>1</c:v>
                </c:pt>
                <c:pt idx="3">
                  <c:v>0.99</c:v>
                </c:pt>
                <c:pt idx="4">
                  <c:v>1.06</c:v>
                </c:pt>
                <c:pt idx="5">
                  <c:v>1.01</c:v>
                </c:pt>
                <c:pt idx="6">
                  <c:v>1.04</c:v>
                </c:pt>
                <c:pt idx="7">
                  <c:v>1.05</c:v>
                </c:pt>
                <c:pt idx="8">
                  <c:v>1.02</c:v>
                </c:pt>
                <c:pt idx="9">
                  <c:v>1.1299999999999999</c:v>
                </c:pt>
                <c:pt idx="11">
                  <c:v>1.04</c:v>
                </c:pt>
                <c:pt idx="12">
                  <c:v>1.04</c:v>
                </c:pt>
                <c:pt idx="13">
                  <c:v>1.03</c:v>
                </c:pt>
                <c:pt idx="14">
                  <c:v>1.05</c:v>
                </c:pt>
                <c:pt idx="15">
                  <c:v>0.89</c:v>
                </c:pt>
                <c:pt idx="16">
                  <c:v>1.03</c:v>
                </c:pt>
                <c:pt idx="17">
                  <c:v>1.04</c:v>
                </c:pt>
                <c:pt idx="18">
                  <c:v>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B-4574-8566-84F233A8D3B5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tx1"/>
              </a:solidFill>
              <a:ln w="22225">
                <a:solidFill>
                  <a:schemeClr val="tx1"/>
                </a:solidFill>
              </a:ln>
            </c:spPr>
          </c:marker>
          <c:cat>
            <c:strRef>
              <c:f>'UF and spec'!$C$3:$C$21</c:f>
              <c:strCache>
                <c:ptCount val="19"/>
                <c:pt idx="0">
                  <c:v>Mass</c:v>
                </c:pt>
                <c:pt idx="1">
                  <c:v>Cu</c:v>
                </c:pt>
                <c:pt idx="2">
                  <c:v>Fe</c:v>
                </c:pt>
                <c:pt idx="3">
                  <c:v>Mn</c:v>
                </c:pt>
                <c:pt idx="4">
                  <c:v>EC</c:v>
                </c:pt>
                <c:pt idx="5">
                  <c:v>OC</c:v>
                </c:pt>
                <c:pt idx="6">
                  <c:v>Other Comps</c:v>
                </c:pt>
                <c:pt idx="7">
                  <c:v>Other Metals</c:v>
                </c:pt>
                <c:pt idx="8">
                  <c:v>SOA_biog</c:v>
                </c:pt>
                <c:pt idx="9">
                  <c:v>SOA_anthro</c:v>
                </c:pt>
                <c:pt idx="11">
                  <c:v>On road gas</c:v>
                </c:pt>
                <c:pt idx="12">
                  <c:v>Off road gas</c:v>
                </c:pt>
                <c:pt idx="13">
                  <c:v>On road diesel</c:v>
                </c:pt>
                <c:pt idx="14">
                  <c:v>Off road diesel</c:v>
                </c:pt>
                <c:pt idx="15">
                  <c:v>Wood smoke</c:v>
                </c:pt>
                <c:pt idx="16">
                  <c:v>Meat cooking</c:v>
                </c:pt>
                <c:pt idx="17">
                  <c:v>High sulfur fuel comb</c:v>
                </c:pt>
                <c:pt idx="18">
                  <c:v>Other sources</c:v>
                </c:pt>
              </c:strCache>
            </c:strRef>
          </c:cat>
          <c:val>
            <c:numRef>
              <c:f>'UF and spec'!$F$3:$F$21</c:f>
              <c:numCache>
                <c:formatCode>General</c:formatCode>
                <c:ptCount val="19"/>
                <c:pt idx="0">
                  <c:v>1.1000000000000001</c:v>
                </c:pt>
                <c:pt idx="1">
                  <c:v>1.06</c:v>
                </c:pt>
                <c:pt idx="2">
                  <c:v>1.03</c:v>
                </c:pt>
                <c:pt idx="3">
                  <c:v>1</c:v>
                </c:pt>
                <c:pt idx="4">
                  <c:v>1.1499999999999999</c:v>
                </c:pt>
                <c:pt idx="5">
                  <c:v>1.08</c:v>
                </c:pt>
                <c:pt idx="6">
                  <c:v>1.1000000000000001</c:v>
                </c:pt>
                <c:pt idx="7">
                  <c:v>1.1299999999999999</c:v>
                </c:pt>
                <c:pt idx="8">
                  <c:v>1.1000000000000001</c:v>
                </c:pt>
                <c:pt idx="9">
                  <c:v>1.25</c:v>
                </c:pt>
                <c:pt idx="11">
                  <c:v>1.1200000000000001</c:v>
                </c:pt>
                <c:pt idx="12">
                  <c:v>1.1399999999999999</c:v>
                </c:pt>
                <c:pt idx="13">
                  <c:v>1.1299999999999999</c:v>
                </c:pt>
                <c:pt idx="14">
                  <c:v>1.1399999999999999</c:v>
                </c:pt>
                <c:pt idx="15">
                  <c:v>0.95</c:v>
                </c:pt>
                <c:pt idx="16">
                  <c:v>1.1100000000000001</c:v>
                </c:pt>
                <c:pt idx="17">
                  <c:v>1.08</c:v>
                </c:pt>
                <c:pt idx="18">
                  <c:v>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0B-4574-8566-84F233A8D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8100">
              <a:solidFill>
                <a:schemeClr val="accent2"/>
              </a:solidFill>
              <a:prstDash val="solid"/>
            </a:ln>
          </c:spPr>
        </c:hiLowLines>
        <c:axId val="1164043504"/>
        <c:axId val="1164050576"/>
      </c:stockChart>
      <c:catAx>
        <c:axId val="116404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164050576"/>
        <c:crosses val="autoZero"/>
        <c:auto val="1"/>
        <c:lblAlgn val="ctr"/>
        <c:lblOffset val="100"/>
        <c:noMultiLvlLbl val="0"/>
      </c:catAx>
      <c:valAx>
        <c:axId val="1164050576"/>
        <c:scaling>
          <c:orientation val="minMax"/>
          <c:max val="1.4"/>
          <c:min val="0.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4043504"/>
        <c:crosses val="autoZero"/>
        <c:crossBetween val="between"/>
        <c:majorUnit val="5.000000000000001E-2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3186DA-F8FA-8F42-99E4-09401C873EC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BE11EB-81BF-2748-A5FD-17A6A6F7B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4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71135"/>
            <a:ext cx="6858000" cy="133882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41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70A4-789B-6240-A042-1264AEBC1284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56A3-0B47-F24C-A729-C9D87CE92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8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4767"/>
            <a:ext cx="7886700" cy="4662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9005" y="1825625"/>
            <a:ext cx="163634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08F3-F459-314C-80BF-70D24BA12B3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957D-17A7-9948-990B-9221B2FAF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0205" y="365125"/>
            <a:ext cx="55861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3030" y="365125"/>
            <a:ext cx="163634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80FC-0438-5541-B125-B51DB6A554C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D0E-D79D-5348-88A8-63CDAC2F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4767"/>
            <a:ext cx="7886700" cy="4662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44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41D2-4E5C-9E44-903A-B7BFBAA898B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991A-064A-CE4A-B518-ADBA70FA0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7693176" y="6377516"/>
            <a:ext cx="1450824" cy="510460"/>
            <a:chOff x="7607433" y="3806528"/>
            <a:chExt cx="2372139" cy="83461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28" t="15741" r="4095" b="22372"/>
            <a:stretch/>
          </p:blipFill>
          <p:spPr>
            <a:xfrm>
              <a:off x="7607433" y="4105614"/>
              <a:ext cx="2313382" cy="39376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 userDrawn="1"/>
          </p:nvGrpSpPr>
          <p:grpSpPr>
            <a:xfrm>
              <a:off x="8777736" y="4208292"/>
              <a:ext cx="820345" cy="432854"/>
              <a:chOff x="10954998" y="6566711"/>
              <a:chExt cx="820345" cy="432854"/>
            </a:xfrm>
          </p:grpSpPr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408" t="22864" r="12288" b="30844"/>
              <a:stretch/>
            </p:blipFill>
            <p:spPr>
              <a:xfrm>
                <a:off x="11255081" y="6662691"/>
                <a:ext cx="520262" cy="20116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10954998" y="6566711"/>
                <a:ext cx="390178" cy="432854"/>
              </a:xfrm>
              <a:prstGeom prst="rect">
                <a:avLst/>
              </a:prstGeom>
            </p:spPr>
          </p:pic>
        </p:grpSp>
        <p:pic>
          <p:nvPicPr>
            <p:cNvPr id="10" name="Picture 4" descr="Image result for uc davis civil engineeri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3070"/>
            <a:stretch/>
          </p:blipFill>
          <p:spPr bwMode="auto">
            <a:xfrm>
              <a:off x="7607433" y="3806528"/>
              <a:ext cx="2372139" cy="30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328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846895"/>
            <a:ext cx="7886700" cy="7155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34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78D8-CB2A-4347-AF1F-34107C39868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10E9-29F9-C149-B0B1-F403037D6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4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4767"/>
            <a:ext cx="7886700" cy="4662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1544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544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E83F-F8E0-F941-9F7F-BA2EB0BCB89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82BD-B7FB-BF49-8087-6E31D769C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94767"/>
            <a:ext cx="7886700" cy="4662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63443"/>
            <a:ext cx="3868340" cy="341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18348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63443"/>
            <a:ext cx="3887391" cy="341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1544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75A8-8F8F-3447-81CF-F6D8BE34C58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3230-E3C7-BE43-BC4E-2B9AEDD10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8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4767"/>
            <a:ext cx="7886700" cy="4662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E224-9FD8-0849-924D-1C01C9A7942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77E2-D620-B047-A672-D6ACE96F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258F-A1F5-9F44-9F27-0E3D2A0D39E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9B19-9008-1047-97F4-4FD9B9528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00270"/>
            <a:ext cx="2949178" cy="75713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15855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58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7572-4602-A84D-B094-95076D173A5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31D9-F80B-FE4A-8147-92AAF9ED9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00270"/>
            <a:ext cx="2949178" cy="75713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2473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58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9CC2-6BC2-5046-A202-A84DD044B1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FBDE-1A49-DD47-B76E-B1DD92BF8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81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DDA89D-6500-6F47-83F2-2AA7E5AAD9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817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81751"/>
            <a:ext cx="1165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0AC7EB-9328-0843-B970-D0D03097A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94767"/>
            <a:ext cx="6235304" cy="46628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6"/>
            <a:ext cx="6235304" cy="1544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93176" y="6377516"/>
            <a:ext cx="1450824" cy="510460"/>
            <a:chOff x="7607433" y="3806528"/>
            <a:chExt cx="2372139" cy="83461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28" t="15741" r="4095" b="22372"/>
            <a:stretch/>
          </p:blipFill>
          <p:spPr>
            <a:xfrm>
              <a:off x="7607433" y="4105614"/>
              <a:ext cx="2313382" cy="393768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8777736" y="4208292"/>
              <a:ext cx="820345" cy="432854"/>
              <a:chOff x="10954998" y="6566711"/>
              <a:chExt cx="820345" cy="432854"/>
            </a:xfrm>
          </p:grpSpPr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408" t="22864" r="12288" b="30844"/>
              <a:stretch/>
            </p:blipFill>
            <p:spPr>
              <a:xfrm>
                <a:off x="11255081" y="6662691"/>
                <a:ext cx="520262" cy="20116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10954998" y="6566711"/>
                <a:ext cx="390178" cy="432854"/>
              </a:xfrm>
              <a:prstGeom prst="rect">
                <a:avLst/>
              </a:prstGeom>
            </p:spPr>
          </p:pic>
        </p:grpSp>
        <p:pic>
          <p:nvPicPr>
            <p:cNvPr id="15" name="Picture 4" descr="Image result for uc davis civil engineering"/>
            <p:cNvPicPr>
              <a:picLocks noChangeAspect="1" noChangeArrowheads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3070"/>
            <a:stretch/>
          </p:blipFill>
          <p:spPr bwMode="auto">
            <a:xfrm>
              <a:off x="7607433" y="3806528"/>
              <a:ext cx="2372139" cy="30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01F6D-46B3-4E93-8BD6-D99E1108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210" y="3266799"/>
            <a:ext cx="7886700" cy="10674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+mn-lt"/>
              </a:rPr>
              <a:t>Michael </a:t>
            </a:r>
            <a:r>
              <a:rPr lang="en-US" dirty="0">
                <a:latin typeface="+mn-lt"/>
              </a:rPr>
              <a:t>J. </a:t>
            </a:r>
            <a:r>
              <a:rPr lang="en-US" dirty="0" err="1" smtClean="0">
                <a:latin typeface="+mn-lt"/>
              </a:rPr>
              <a:t>Kleeman</a:t>
            </a:r>
            <a:r>
              <a:rPr lang="en-US" dirty="0" smtClean="0">
                <a:latin typeface="+mn-lt"/>
              </a:rPr>
              <a:t>, Department </a:t>
            </a:r>
            <a:r>
              <a:rPr lang="en-US" dirty="0">
                <a:latin typeface="+mn-lt"/>
              </a:rPr>
              <a:t>of Civil and Environmental Engineering, University of California Davis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7B4E77-3351-471E-B93D-8037B2D9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1310480"/>
            <a:ext cx="8271510" cy="103028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j-lt"/>
              </a:rPr>
              <a:t>Exposure Assessment for Ambient Nano-Particles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2" descr="Image result for uc davi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55435"/>
            <a:ext cx="2226365" cy="22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uc davis engineerin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13" y="4555434"/>
            <a:ext cx="2226365" cy="22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2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a-mean-moud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87" y="3671364"/>
            <a:ext cx="4123690" cy="31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07" y="141512"/>
            <a:ext cx="8711293" cy="84023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Atmospheric Aerosol Size Distribution below 1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 Measurements from Fresno 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Picture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40" y="1223005"/>
            <a:ext cx="5403999" cy="274637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3" descr="DSCN067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4" t="19985" r="29711" b="28480"/>
          <a:stretch/>
        </p:blipFill>
        <p:spPr bwMode="auto">
          <a:xfrm>
            <a:off x="236764" y="3753986"/>
            <a:ext cx="1616529" cy="313904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SCN067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t="14726" r="47568" b="34298"/>
          <a:stretch/>
        </p:blipFill>
        <p:spPr bwMode="auto">
          <a:xfrm>
            <a:off x="236763" y="1223005"/>
            <a:ext cx="1751729" cy="218966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8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03" y="334180"/>
            <a:ext cx="7886700" cy="466281"/>
          </a:xfrm>
        </p:spPr>
        <p:txBody>
          <a:bodyPr/>
          <a:lstStyle/>
          <a:p>
            <a:pPr algn="ctr"/>
            <a:r>
              <a:rPr lang="en-US" dirty="0" smtClean="0"/>
              <a:t>Molecular Markers for Particles &lt; 100 nm</a:t>
            </a:r>
            <a:endParaRPr lang="en-US" dirty="0"/>
          </a:p>
        </p:txBody>
      </p:sp>
      <p:pic>
        <p:nvPicPr>
          <p:cNvPr id="1026" name="Picture 2" descr="Coronene 200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6" y="1730798"/>
            <a:ext cx="159540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82" y="1730798"/>
            <a:ext cx="1722838" cy="16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20800"/>
            <a:ext cx="107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coronene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2752" y="1288534"/>
            <a:ext cx="20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benzo(</a:t>
            </a:r>
            <a:r>
              <a:rPr lang="en-US" dirty="0" err="1" smtClean="0"/>
              <a:t>ghi</a:t>
            </a:r>
            <a:r>
              <a:rPr lang="en-US" dirty="0" smtClean="0"/>
              <a:t>)</a:t>
            </a:r>
            <a:r>
              <a:rPr lang="en-US" dirty="0" err="1" smtClean="0"/>
              <a:t>perylene</a:t>
            </a:r>
            <a:endParaRPr lang="en-US" dirty="0"/>
          </a:p>
        </p:txBody>
      </p:sp>
      <p:pic>
        <p:nvPicPr>
          <p:cNvPr id="1030" name="Picture 6" descr="C29H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79" y="1762601"/>
            <a:ext cx="2485725" cy="15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1297094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norhopane</a:t>
            </a:r>
            <a:endParaRPr lang="en-US" dirty="0"/>
          </a:p>
        </p:txBody>
      </p:sp>
      <p:pic>
        <p:nvPicPr>
          <p:cNvPr id="1032" name="Picture 8" descr="Image result for levoglucos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36" y="1839283"/>
            <a:ext cx="1613039" cy="14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30526" y="1300484"/>
            <a:ext cx="139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levoglucosan</a:t>
            </a:r>
            <a:endParaRPr lang="en-US" dirty="0"/>
          </a:p>
        </p:txBody>
      </p:sp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15" y="4091356"/>
            <a:ext cx="3038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30115" y="3622016"/>
            <a:ext cx="12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4" y="4316264"/>
            <a:ext cx="3369004" cy="20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102"/>
            <a:ext cx="7886700" cy="840230"/>
          </a:xfrm>
        </p:spPr>
        <p:txBody>
          <a:bodyPr/>
          <a:lstStyle/>
          <a:p>
            <a:pPr algn="ctr"/>
            <a:r>
              <a:rPr lang="en-US" dirty="0" smtClean="0"/>
              <a:t>PM0.1 Chemical Mass Balance Source Apportionment Results in 2016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68693" y="204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10094"/>
              </p:ext>
            </p:extLst>
          </p:nvPr>
        </p:nvGraphicFramePr>
        <p:xfrm>
          <a:off x="1564640" y="985368"/>
          <a:ext cx="6120553" cy="587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9485722" imgH="9079756" progId="Visio.Drawing.11">
                  <p:embed/>
                </p:oleObj>
              </mc:Choice>
              <mc:Fallback>
                <p:oleObj r:id="rId3" imgW="9485722" imgH="907975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640" y="985368"/>
                        <a:ext cx="6120553" cy="5872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89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BE57-EDCC-48A4-A544-26029C5E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4848"/>
            <a:ext cx="7886700" cy="466281"/>
          </a:xfrm>
        </p:spPr>
        <p:txBody>
          <a:bodyPr/>
          <a:lstStyle/>
          <a:p>
            <a:pPr algn="ctr"/>
            <a:r>
              <a:rPr lang="en-US" dirty="0" smtClean="0"/>
              <a:t>PM0.1 Regional Chemical Transport Models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33D3E-DD84-4DA5-B247-C4FEA503B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" t="32535" r="-1008" b="8488"/>
          <a:stretch/>
        </p:blipFill>
        <p:spPr>
          <a:xfrm>
            <a:off x="90843" y="1478279"/>
            <a:ext cx="6801688" cy="5198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7089" y="1709530"/>
            <a:ext cx="28466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UCD/CIT air quality model</a:t>
            </a:r>
          </a:p>
          <a:p>
            <a:r>
              <a:rPr lang="en-US" dirty="0"/>
              <a:t>SAPRC11 chemistry</a:t>
            </a:r>
          </a:p>
          <a:p>
            <a:r>
              <a:rPr lang="en-US" dirty="0"/>
              <a:t>2-product SOA</a:t>
            </a:r>
          </a:p>
          <a:p>
            <a:r>
              <a:rPr lang="en-US" dirty="0"/>
              <a:t>ISORROPIA thermodynamics</a:t>
            </a:r>
          </a:p>
          <a:p>
            <a:endParaRPr lang="en-US" dirty="0"/>
          </a:p>
          <a:p>
            <a:r>
              <a:rPr lang="en-US" dirty="0"/>
              <a:t>WRF meteorology</a:t>
            </a:r>
          </a:p>
          <a:p>
            <a:r>
              <a:rPr lang="en-US" dirty="0"/>
              <a:t>CARB Emissions Inventory</a:t>
            </a:r>
          </a:p>
          <a:p>
            <a:r>
              <a:rPr lang="en-US" dirty="0"/>
              <a:t>MEGAN biogenic emissions</a:t>
            </a:r>
          </a:p>
          <a:p>
            <a:r>
              <a:rPr lang="en-US" dirty="0"/>
              <a:t>GFED wildfire emissions</a:t>
            </a:r>
          </a:p>
          <a:p>
            <a:endParaRPr lang="en-US" dirty="0"/>
          </a:p>
          <a:p>
            <a:r>
              <a:rPr lang="en-US" dirty="0"/>
              <a:t>2000-2016</a:t>
            </a:r>
          </a:p>
          <a:p>
            <a:r>
              <a:rPr lang="en-US" dirty="0" smtClean="0"/>
              <a:t>4km </a:t>
            </a:r>
            <a:r>
              <a:rPr lang="en-US" dirty="0"/>
              <a:t>spatial </a:t>
            </a:r>
            <a:r>
              <a:rPr lang="en-US" dirty="0" smtClean="0"/>
              <a:t>resolution</a:t>
            </a:r>
          </a:p>
          <a:p>
            <a:r>
              <a:rPr lang="en-US" dirty="0"/>
              <a:t>Hourly time resolution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7880" y="697362"/>
                <a:ext cx="750823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𝑝𝑎𝑟𝑡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𝑝h𝑎𝑠𝑒</m:t>
                              </m:r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0" y="697362"/>
                <a:ext cx="7508239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0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3F29E7D-B756-4461-9C87-8021D3FA9897}"/>
              </a:ext>
            </a:extLst>
          </p:cNvPr>
          <p:cNvSpPr txBox="1"/>
          <p:nvPr/>
        </p:nvSpPr>
        <p:spPr>
          <a:xfrm>
            <a:off x="2824892" y="52147"/>
            <a:ext cx="35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PM</a:t>
            </a:r>
            <a:r>
              <a:rPr lang="en-US" sz="3600" baseline="-25000" dirty="0" smtClean="0"/>
              <a:t>0.1 </a:t>
            </a:r>
            <a:r>
              <a:rPr lang="en-US" sz="3600" dirty="0" smtClean="0"/>
              <a:t>OC (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3600" dirty="0" smtClean="0"/>
              <a:t>gm</a:t>
            </a:r>
            <a:r>
              <a:rPr lang="en-US" sz="3600" baseline="30000" dirty="0" smtClean="0"/>
              <a:t>-3</a:t>
            </a:r>
            <a:r>
              <a:rPr lang="en-US" sz="360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8227AE-7026-474D-A0A8-B86FDCF278D4}"/>
              </a:ext>
            </a:extLst>
          </p:cNvPr>
          <p:cNvSpPr txBox="1"/>
          <p:nvPr/>
        </p:nvSpPr>
        <p:spPr>
          <a:xfrm>
            <a:off x="6682740" y="3177946"/>
            <a:ext cx="76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E743EF-E726-43F3-867B-4A9130CAC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45" r="12416" b="8266"/>
          <a:stretch/>
        </p:blipFill>
        <p:spPr>
          <a:xfrm>
            <a:off x="4810575" y="1146564"/>
            <a:ext cx="2910877" cy="2596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46BE68-D6E2-41D3-AB96-DC838B756E83}"/>
              </a:ext>
            </a:extLst>
          </p:cNvPr>
          <p:cNvSpPr txBox="1"/>
          <p:nvPr/>
        </p:nvSpPr>
        <p:spPr>
          <a:xfrm>
            <a:off x="6682740" y="1490014"/>
            <a:ext cx="76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82AD36-E257-4811-97C8-0E39F7805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12" r="12705" b="8266"/>
          <a:stretch/>
        </p:blipFill>
        <p:spPr>
          <a:xfrm>
            <a:off x="1048854" y="1146564"/>
            <a:ext cx="2840959" cy="2556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0E7D6C-60FE-40C2-81AE-37531F87F0BE}"/>
              </a:ext>
            </a:extLst>
          </p:cNvPr>
          <p:cNvSpPr txBox="1"/>
          <p:nvPr/>
        </p:nvSpPr>
        <p:spPr>
          <a:xfrm>
            <a:off x="2788920" y="1462862"/>
            <a:ext cx="76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B2F0A6-7659-47C8-B747-4AAF50EDB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12705" b="8265"/>
          <a:stretch/>
        </p:blipFill>
        <p:spPr>
          <a:xfrm>
            <a:off x="1048854" y="3480960"/>
            <a:ext cx="2854803" cy="25363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06906B-BEAA-49C4-A887-6AF8ADB3AA01}"/>
              </a:ext>
            </a:extLst>
          </p:cNvPr>
          <p:cNvSpPr txBox="1"/>
          <p:nvPr/>
        </p:nvSpPr>
        <p:spPr>
          <a:xfrm>
            <a:off x="2824892" y="3797258"/>
            <a:ext cx="76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04BCC9-5125-4AF0-AA48-8D9F952641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000" r="12992" b="8266"/>
          <a:stretch/>
        </p:blipFill>
        <p:spPr>
          <a:xfrm>
            <a:off x="4796731" y="3531060"/>
            <a:ext cx="2881929" cy="26070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C54800-604E-4749-B766-26A2CC26D4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448" t="44666" b="10556"/>
          <a:stretch/>
        </p:blipFill>
        <p:spPr>
          <a:xfrm>
            <a:off x="4080404" y="1716559"/>
            <a:ext cx="702483" cy="3528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8227AE-7026-474D-A0A8-B86FDCF278D4}"/>
              </a:ext>
            </a:extLst>
          </p:cNvPr>
          <p:cNvSpPr txBox="1"/>
          <p:nvPr/>
        </p:nvSpPr>
        <p:spPr>
          <a:xfrm>
            <a:off x="6835140" y="3910008"/>
            <a:ext cx="76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54117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D1485E0-7282-42C5-8832-7B40F64C1579}"/>
              </a:ext>
            </a:extLst>
          </p:cNvPr>
          <p:cNvGrpSpPr/>
          <p:nvPr/>
        </p:nvGrpSpPr>
        <p:grpSpPr>
          <a:xfrm>
            <a:off x="79474" y="1371715"/>
            <a:ext cx="4595893" cy="4995488"/>
            <a:chOff x="289551" y="425819"/>
            <a:chExt cx="5496583" cy="64321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60661B-44E1-407C-9833-4BEFA5722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258" y="425819"/>
              <a:ext cx="5469774" cy="24146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4F1A89-FF5D-4A35-B328-4A9938D48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51" y="2434423"/>
              <a:ext cx="5487487" cy="24153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FA9D0E-0518-4583-BBDC-60F583CC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258" y="4443777"/>
              <a:ext cx="5486876" cy="241422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F9CD07-0299-4789-9782-C7C33D5EE153}"/>
              </a:ext>
            </a:extLst>
          </p:cNvPr>
          <p:cNvSpPr/>
          <p:nvPr/>
        </p:nvSpPr>
        <p:spPr>
          <a:xfrm>
            <a:off x="1501140" y="103883"/>
            <a:ext cx="6850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Predicted source contributions to PM</a:t>
            </a:r>
            <a:r>
              <a:rPr lang="en-US" sz="2400" baseline="-25000" dirty="0"/>
              <a:t>0.1</a:t>
            </a:r>
            <a:r>
              <a:rPr lang="en-US" sz="2400" dirty="0"/>
              <a:t> and </a:t>
            </a:r>
            <a:endParaRPr lang="en-US" sz="2400" dirty="0" smtClean="0"/>
          </a:p>
          <a:p>
            <a:pPr algn="ctr"/>
            <a:r>
              <a:rPr lang="en-US" sz="2400" dirty="0" smtClean="0"/>
              <a:t>Particle </a:t>
            </a:r>
            <a:r>
              <a:rPr lang="en-US" sz="2400" dirty="0"/>
              <a:t>Number </a:t>
            </a:r>
            <a:r>
              <a:rPr lang="en-US" sz="2400" dirty="0" smtClean="0"/>
              <a:t>Concentration from </a:t>
            </a:r>
            <a:r>
              <a:rPr lang="en-US" sz="2400" dirty="0"/>
              <a:t>2000-2016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D7155-B1FB-4240-B2DA-2CB8170FC45F}"/>
              </a:ext>
            </a:extLst>
          </p:cNvPr>
          <p:cNvGrpSpPr/>
          <p:nvPr/>
        </p:nvGrpSpPr>
        <p:grpSpPr>
          <a:xfrm>
            <a:off x="4569681" y="1371716"/>
            <a:ext cx="4574319" cy="4995487"/>
            <a:chOff x="1714500" y="253347"/>
            <a:chExt cx="6126480" cy="71395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905F0F-DA3B-4C12-BCCE-1783E26E9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4500" y="253347"/>
              <a:ext cx="6126480" cy="26966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024CC1-C600-4E34-8C52-2B31B840A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6956" y="2481615"/>
              <a:ext cx="6094024" cy="26859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BBEAB5-1380-4FB7-BCEE-77415E83D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46956" y="4699154"/>
              <a:ext cx="6094024" cy="2693787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DF9CD07-0299-4789-9782-C7C33D5EE153}"/>
              </a:ext>
            </a:extLst>
          </p:cNvPr>
          <p:cNvSpPr/>
          <p:nvPr/>
        </p:nvSpPr>
        <p:spPr>
          <a:xfrm>
            <a:off x="436990" y="911148"/>
            <a:ext cx="3705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PM0.1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F9CD07-0299-4789-9782-C7C33D5EE153}"/>
              </a:ext>
            </a:extLst>
          </p:cNvPr>
          <p:cNvSpPr/>
          <p:nvPr/>
        </p:nvSpPr>
        <p:spPr>
          <a:xfrm>
            <a:off x="5104778" y="925124"/>
            <a:ext cx="3705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PNC </a:t>
            </a:r>
            <a:r>
              <a:rPr lang="en-US" dirty="0"/>
              <a:t>(k# cm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87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52400" y="907197"/>
          <a:ext cx="8915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762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Initial Epidemiological </a:t>
            </a:r>
            <a:r>
              <a:rPr lang="en-US" sz="2400" dirty="0"/>
              <a:t>Results: Hazard ratios (HR) and 95% </a:t>
            </a:r>
            <a:r>
              <a:rPr lang="en-US" sz="2400" dirty="0" smtClean="0"/>
              <a:t>CI </a:t>
            </a:r>
            <a:r>
              <a:rPr lang="en-US" sz="2400" dirty="0"/>
              <a:t>for </a:t>
            </a:r>
            <a:r>
              <a:rPr lang="en-US" sz="2400" dirty="0" smtClean="0"/>
              <a:t>IQRs of association </a:t>
            </a:r>
            <a:r>
              <a:rPr lang="en-US" sz="2400" dirty="0"/>
              <a:t>of </a:t>
            </a:r>
            <a:r>
              <a:rPr lang="en-US" sz="2400" dirty="0" smtClean="0"/>
              <a:t>PM0.1 </a:t>
            </a:r>
            <a:r>
              <a:rPr lang="en-US" sz="2400" dirty="0"/>
              <a:t>with Ischemic Heart Disease Mortality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172200"/>
            <a:ext cx="73949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Source:2015 B. </a:t>
            </a:r>
            <a:r>
              <a:rPr lang="en-US" sz="1400" dirty="0" err="1"/>
              <a:t>Ostro</a:t>
            </a:r>
            <a:r>
              <a:rPr lang="en-US" sz="1400" dirty="0"/>
              <a:t>, J. Hu, D. Goldberg, P. Reynolds, A. Hertz, L. Bernstein, and M.J. </a:t>
            </a:r>
            <a:r>
              <a:rPr lang="en-US" sz="1400" dirty="0" err="1"/>
              <a:t>Kleeman</a:t>
            </a:r>
            <a:r>
              <a:rPr lang="en-US" sz="1400" dirty="0"/>
              <a:t>.  Long-term exposures to fine and ultrafine particles, species and sources: Results from the California Teachers Study Cohort.  Environmental Health Perspectives, 123(6), </a:t>
            </a:r>
            <a:r>
              <a:rPr lang="en-US" sz="1400" dirty="0" smtClean="0"/>
              <a:t>pp549-556.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3734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also indicates that PM0.1 mass and each constituent and source provides better fit of the data than does corresponding PM2.5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QRC PPT template2.potx" id="{8B4D02A1-DC2D-4013-A5C8-BF939A157031}" vid="{FE9E14D4-44BD-4A9D-9BFC-BF870C3B66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AQRC PPT template2</Template>
  <TotalTime>9181</TotalTime>
  <Words>229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Proxima Nova</vt:lpstr>
      <vt:lpstr>Times New Roman</vt:lpstr>
      <vt:lpstr>Custom Design</vt:lpstr>
      <vt:lpstr>Visio.Drawing.11</vt:lpstr>
      <vt:lpstr>Exposure Assessment for Ambient Nano-Particles</vt:lpstr>
      <vt:lpstr>Typical Atmospheric Aerosol Size Distribution below 1 μm  Measurements from Fresno CA</vt:lpstr>
      <vt:lpstr>Molecular Markers for Particles &lt; 100 nm</vt:lpstr>
      <vt:lpstr>PM0.1 Chemical Mass Balance Source Apportionment Results in 2016</vt:lpstr>
      <vt:lpstr>PM0.1 Regional Chemical Transport Models</vt:lpstr>
      <vt:lpstr>PowerPoint Presentation</vt:lpstr>
      <vt:lpstr>PowerPoint Presentation</vt:lpstr>
      <vt:lpstr>PowerPoint Presentation</vt:lpstr>
    </vt:vector>
  </TitlesOfParts>
  <Manager/>
  <Company>COE, UC Davis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subject/>
  <dc:creator>MK</dc:creator>
  <cp:keywords/>
  <dc:description/>
  <cp:lastModifiedBy>Kristin Roy</cp:lastModifiedBy>
  <cp:revision>109</cp:revision>
  <dcterms:created xsi:type="dcterms:W3CDTF">2018-08-24T20:13:57Z</dcterms:created>
  <dcterms:modified xsi:type="dcterms:W3CDTF">2018-10-04T18:55:40Z</dcterms:modified>
  <cp:category/>
</cp:coreProperties>
</file>