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4"/>
  </p:notesMasterIdLst>
  <p:handoutMasterIdLst>
    <p:handoutMasterId r:id="rId35"/>
  </p:handoutMasterIdLst>
  <p:sldIdLst>
    <p:sldId id="256" r:id="rId3"/>
    <p:sldId id="257" r:id="rId4"/>
    <p:sldId id="366" r:id="rId5"/>
    <p:sldId id="382" r:id="rId6"/>
    <p:sldId id="361" r:id="rId7"/>
    <p:sldId id="396" r:id="rId8"/>
    <p:sldId id="397" r:id="rId9"/>
    <p:sldId id="375" r:id="rId10"/>
    <p:sldId id="383" r:id="rId11"/>
    <p:sldId id="398" r:id="rId12"/>
    <p:sldId id="399" r:id="rId13"/>
    <p:sldId id="403" r:id="rId14"/>
    <p:sldId id="367" r:id="rId15"/>
    <p:sldId id="369" r:id="rId16"/>
    <p:sldId id="371" r:id="rId17"/>
    <p:sldId id="372" r:id="rId18"/>
    <p:sldId id="376" r:id="rId19"/>
    <p:sldId id="377" r:id="rId20"/>
    <p:sldId id="378" r:id="rId21"/>
    <p:sldId id="379" r:id="rId22"/>
    <p:sldId id="388" r:id="rId23"/>
    <p:sldId id="387" r:id="rId24"/>
    <p:sldId id="380" r:id="rId25"/>
    <p:sldId id="381" r:id="rId26"/>
    <p:sldId id="385" r:id="rId27"/>
    <p:sldId id="390" r:id="rId28"/>
    <p:sldId id="391" r:id="rId29"/>
    <p:sldId id="392" r:id="rId30"/>
    <p:sldId id="393" r:id="rId31"/>
    <p:sldId id="394" r:id="rId32"/>
    <p:sldId id="34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15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FAC46"/>
    <a:srgbClr val="3333FF"/>
    <a:srgbClr val="0066FF"/>
    <a:srgbClr val="65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3" autoAdjust="0"/>
    <p:restoredTop sz="69483" autoAdjust="0"/>
  </p:normalViewPr>
  <p:slideViewPr>
    <p:cSldViewPr>
      <p:cViewPr varScale="1">
        <p:scale>
          <a:sx n="76" d="100"/>
          <a:sy n="76" d="100"/>
        </p:scale>
        <p:origin x="2754" y="96"/>
      </p:cViewPr>
      <p:guideLst>
        <p:guide orient="horz" pos="2928"/>
        <p:guide pos="1584"/>
      </p:guideLst>
    </p:cSldViewPr>
  </p:slideViewPr>
  <p:notesTextViewPr>
    <p:cViewPr>
      <p:scale>
        <a:sx n="3" d="2"/>
        <a:sy n="3" d="2"/>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36F98A07-0AF7-4DED-9EA7-06B3A00DB8B4}" type="datetimeFigureOut">
              <a:rPr lang="en-US" smtClean="0"/>
              <a:t>10/4/2018</a:t>
            </a:fld>
            <a:endParaRPr lang="en-US"/>
          </a:p>
        </p:txBody>
      </p:sp>
      <p:sp>
        <p:nvSpPr>
          <p:cNvPr id="4" name="Footer Placeholder 3"/>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5" y="8831160"/>
            <a:ext cx="3038319" cy="465240"/>
          </a:xfrm>
          <a:prstGeom prst="rect">
            <a:avLst/>
          </a:prstGeom>
        </p:spPr>
        <p:txBody>
          <a:bodyPr vert="horz" lIns="91440" tIns="45720" rIns="91440" bIns="45720" rtlCol="0" anchor="b"/>
          <a:lstStyle>
            <a:lvl1pPr algn="r">
              <a:defRPr sz="1200"/>
            </a:lvl1pPr>
          </a:lstStyle>
          <a:p>
            <a:fld id="{13C4E667-11A3-479E-B3B2-435F6E22E7B6}" type="slidenum">
              <a:rPr lang="en-US" smtClean="0"/>
              <a:t>‹#›</a:t>
            </a:fld>
            <a:endParaRPr lang="en-US"/>
          </a:p>
        </p:txBody>
      </p:sp>
    </p:spTree>
    <p:extLst>
      <p:ext uri="{BB962C8B-B14F-4D97-AF65-F5344CB8AC3E}">
        <p14:creationId xmlns:p14="http://schemas.microsoft.com/office/powerpoint/2010/main" val="2885161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B485C751-8593-4DA0-96FA-1860CAECDEA7}" type="datetimeFigureOut">
              <a:rPr lang="en-US" smtClean="0"/>
              <a:t>10/4/2018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1416268A-622E-4B12-B6DC-D82365E1E186}" type="slidenum">
              <a:rPr lang="en-US" smtClean="0"/>
              <a:t>‹#›</a:t>
            </a:fld>
            <a:endParaRPr lang="en-US"/>
          </a:p>
        </p:txBody>
      </p:sp>
    </p:spTree>
    <p:extLst>
      <p:ext uri="{BB962C8B-B14F-4D97-AF65-F5344CB8AC3E}">
        <p14:creationId xmlns:p14="http://schemas.microsoft.com/office/powerpoint/2010/main" val="29612113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Standards_organiz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n.wikipedia.org/wiki/Service_(economics)" TargetMode="External"/><Relationship Id="rId4" Type="http://schemas.openxmlformats.org/officeDocument/2006/relationships/hyperlink" Target="https://en.wikipedia.org/wiki/International_standar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lanl.gov/expertise/profiles/view/igal-brener" TargetMode="External"/><Relationship Id="rId3" Type="http://schemas.openxmlformats.org/officeDocument/2006/relationships/hyperlink" Target="https://science.energy.gov/leaving-office-of-science/?external_url=http://www.lanl.gov/&amp;external_title=Los+Alamos+National+Laboratory" TargetMode="External"/><Relationship Id="rId7" Type="http://schemas.openxmlformats.org/officeDocument/2006/relationships/hyperlink" Target="http://www.lanl.gov/expertise/profiles/view/stephen-doorn" TargetMode="External"/><Relationship Id="rId12" Type="http://schemas.openxmlformats.org/officeDocument/2006/relationships/hyperlink" Target="http://www.lanl.gov/expertise/profiles/view/jinkyoung-yoo"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lanl.gov/expertise/profiles/view/james-werner" TargetMode="External"/><Relationship Id="rId11" Type="http://schemas.openxmlformats.org/officeDocument/2006/relationships/hyperlink" Target="http://www.lanl.gov/expertise/profiles/view/%20michael-lilly" TargetMode="External"/><Relationship Id="rId5" Type="http://schemas.openxmlformats.org/officeDocument/2006/relationships/hyperlink" Target="http://www.lanl.gov/expertise/profiles/view/brian-swartzentruber" TargetMode="External"/><Relationship Id="rId10" Type="http://schemas.openxmlformats.org/officeDocument/2006/relationships/hyperlink" Target="http://www.lanl.gov/expertise/profiles/view/peter-goodwin" TargetMode="External"/><Relationship Id="rId4" Type="http://schemas.openxmlformats.org/officeDocument/2006/relationships/hyperlink" Target="https://science.energy.gov/leaving-office-of-science/?external_url=http://www.sandia.gov/&amp;external_title=Sandia+National+Laboratories" TargetMode="External"/><Relationship Id="rId9" Type="http://schemas.openxmlformats.org/officeDocument/2006/relationships/hyperlink" Target="http://www.lanl.gov/expertise/profiles/view/george-bachan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eutrons.ornl.gov/"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aps.anl.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When</a:t>
            </a:r>
            <a:r>
              <a:rPr lang="en-US" baseline="0" dirty="0" smtClean="0"/>
              <a:t> DOE established in 1977, the </a:t>
            </a:r>
            <a:r>
              <a:rPr lang="en-US" dirty="0" smtClean="0"/>
              <a:t>Department </a:t>
            </a:r>
            <a:r>
              <a:rPr lang="en-US" dirty="0"/>
              <a:t>was responsible for long-term, high-risk research and development of energy technology, federal power marketing, energy conservation, energy regulatory programs, a central energy data collection and analysis program, and nuclear weapons research, development and production.</a:t>
            </a:r>
          </a:p>
          <a:p>
            <a:endParaRPr lang="en-US" dirty="0"/>
          </a:p>
          <a:p>
            <a:r>
              <a:rPr lang="en-US" dirty="0"/>
              <a:t>The Department of Energy had 13,206 employees in 2015 </a:t>
            </a:r>
          </a:p>
          <a:p>
            <a:r>
              <a:rPr lang="en-US" dirty="0"/>
              <a:t>94,</a:t>
            </a:r>
            <a:r>
              <a:rPr lang="en-US" baseline="0" dirty="0"/>
              <a:t> 000 contractors</a:t>
            </a:r>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1</a:t>
            </a:fld>
            <a:endParaRPr lang="en-US"/>
          </a:p>
        </p:txBody>
      </p:sp>
    </p:spTree>
    <p:extLst>
      <p:ext uri="{BB962C8B-B14F-4D97-AF65-F5344CB8AC3E}">
        <p14:creationId xmlns:p14="http://schemas.microsoft.com/office/powerpoint/2010/main" val="137543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recommend </a:t>
            </a:r>
            <a:r>
              <a:rPr lang="en-US" dirty="0" err="1" smtClean="0"/>
              <a:t>Iding</a:t>
            </a:r>
            <a:r>
              <a:rPr lang="en-US" dirty="0" smtClean="0"/>
              <a:t> NP workers</a:t>
            </a:r>
          </a:p>
          <a:p>
            <a:r>
              <a:rPr lang="en-US" dirty="0" smtClean="0"/>
              <a:t>Provide baseline</a:t>
            </a:r>
            <a:r>
              <a:rPr lang="en-US" baseline="0" dirty="0" smtClean="0"/>
              <a:t> and periodic medical eval</a:t>
            </a:r>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12</a:t>
            </a:fld>
            <a:endParaRPr lang="en-US"/>
          </a:p>
        </p:txBody>
      </p:sp>
    </p:spTree>
    <p:extLst>
      <p:ext uri="{BB962C8B-B14F-4D97-AF65-F5344CB8AC3E}">
        <p14:creationId xmlns:p14="http://schemas.microsoft.com/office/powerpoint/2010/main" val="118175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Areas of Focus:</a:t>
            </a:r>
          </a:p>
          <a:p>
            <a:r>
              <a:rPr lang="en-US" dirty="0"/>
              <a:t>Perform medical surveillance on individuals working with these materials; </a:t>
            </a:r>
          </a:p>
          <a:p>
            <a:r>
              <a:rPr lang="en-US" dirty="0"/>
              <a:t>Monitor the workplace environment for exposure to airborne nanoscale materials; </a:t>
            </a:r>
          </a:p>
          <a:p>
            <a:r>
              <a:rPr lang="en-US" dirty="0"/>
              <a:t>Provide specific training in the safe handling of nanoscale materials; and, </a:t>
            </a:r>
          </a:p>
          <a:p>
            <a:r>
              <a:rPr lang="en-US" dirty="0"/>
              <a:t>Require that nanoscale materials research be performed in facilities equipped with all of the suggested engineering health and safety controls</a:t>
            </a:r>
          </a:p>
          <a:p>
            <a:endParaRPr lang="en-US" dirty="0"/>
          </a:p>
          <a:p>
            <a:r>
              <a:rPr lang="en-US" dirty="0"/>
              <a:t>Each separate laboratory was expected by the Department</a:t>
            </a:r>
            <a:r>
              <a:rPr lang="en-US" baseline="0" dirty="0"/>
              <a:t> </a:t>
            </a:r>
            <a:r>
              <a:rPr lang="en-US" dirty="0"/>
              <a:t>to develop</a:t>
            </a:r>
            <a:r>
              <a:rPr lang="en-US" baseline="0" dirty="0"/>
              <a:t> and implement nanoscale protective measures. IG concluded this was not working and that a comprehensive “guidance” across the department should be followed</a:t>
            </a:r>
            <a:r>
              <a:rPr lang="en-US" baseline="0" dirty="0" smtClean="0"/>
              <a:t>.</a:t>
            </a:r>
          </a:p>
          <a:p>
            <a:endParaRPr lang="en-US" baseline="0" dirty="0" smtClean="0"/>
          </a:p>
          <a:p>
            <a:pPr lvl="1"/>
            <a:r>
              <a:rPr lang="en-US" dirty="0" smtClean="0"/>
              <a:t>IG referenced the NSRC’s Approach to Nanomaterial ES&amp;H, first created in 2006 as guidance</a:t>
            </a:r>
          </a:p>
          <a:p>
            <a:pPr lvl="1"/>
            <a:endParaRPr lang="en-US" dirty="0" smtClean="0"/>
          </a:p>
          <a:p>
            <a:pPr lvl="1"/>
            <a:r>
              <a:rPr lang="en-US" dirty="0" smtClean="0"/>
              <a:t>Then we have: DOE</a:t>
            </a:r>
            <a:r>
              <a:rPr lang="en-US" baseline="0" dirty="0" smtClean="0"/>
              <a:t> Policy (issued 9/15/2005) – recertified every four years, due this year.</a:t>
            </a:r>
          </a:p>
          <a:p>
            <a:pPr lvl="1"/>
            <a:endParaRPr lang="en-US" baseline="0" dirty="0" smtClean="0"/>
          </a:p>
          <a:p>
            <a:pPr lvl="1"/>
            <a:r>
              <a:rPr lang="en-US" baseline="0" dirty="0" smtClean="0"/>
              <a:t>DOE N 456.1 (</a:t>
            </a:r>
            <a:r>
              <a:rPr lang="en-US" dirty="0" smtClean="0"/>
              <a:t>Approved: 1-5-09 , expired one year later)</a:t>
            </a:r>
          </a:p>
          <a:p>
            <a:pPr lvl="1"/>
            <a:r>
              <a:rPr lang="en-US" baseline="0" dirty="0" smtClean="0"/>
              <a:t> DOE Order 456.1  5/31/11; admin </a:t>
            </a:r>
            <a:r>
              <a:rPr lang="en-US" baseline="0" dirty="0" err="1" smtClean="0"/>
              <a:t>chg</a:t>
            </a:r>
            <a:r>
              <a:rPr lang="en-US" baseline="0" dirty="0" smtClean="0"/>
              <a:t> 2013</a:t>
            </a:r>
          </a:p>
          <a:p>
            <a:pPr lvl="1"/>
            <a:r>
              <a:rPr lang="en-US" baseline="0" dirty="0" smtClean="0"/>
              <a:t>Revised 2016</a:t>
            </a:r>
          </a:p>
          <a:p>
            <a:pPr lvl="1"/>
            <a:endParaRPr lang="en-US" baseline="0" dirty="0" smtClean="0"/>
          </a:p>
          <a:p>
            <a:pPr lvl="1"/>
            <a:r>
              <a:rPr lang="en-US" dirty="0" smtClean="0"/>
              <a:t>Public Law 108-153, 21st Century Nanotechnology Research and Development Act, 15 </a:t>
            </a:r>
            <a:r>
              <a:rPr lang="en-US" dirty="0" err="1" smtClean="0"/>
              <a:t>U.s.c</a:t>
            </a:r>
            <a:r>
              <a:rPr lang="en-US" dirty="0" smtClean="0"/>
              <a:t>. 7501, assigns DOE the mission of providing the physics, chemistry, and computational tools needed to make nanotechnology possible. In keeping with this mission, DOE supports research activities spanning a broad range of nanoscale activities. These activities are carried out at the Department's five Nanoscale Science Research Centers, as well as at a number of other facilities throughout the complex. The work includes research sponsored directly by DOE, as well as work for others and research conducted by visiting scientists. Following the direction issued in a March 16, 2010, memorandum by Deputy Secretary Daniel B. </a:t>
            </a:r>
            <a:r>
              <a:rPr lang="en-US" dirty="0" err="1" smtClean="0"/>
              <a:t>Poneman</a:t>
            </a:r>
            <a:r>
              <a:rPr lang="en-US" dirty="0" smtClean="0"/>
              <a:t> in the Department's Safety and Security Reform Plan, the Office of Health, Safety and Security (HSS) established a working group composed of Federal and contractor managers and senior staff and began a review of DOE N 456.1. The recommended change from the Notice to an Order leverages current consensus standards and existing DOE guidance. In addition, the Order will include a strategy for assuming a conservative degree of risk for unknown nanoscale material hazards and will be modeled on Integrated Safety Management </a:t>
            </a:r>
            <a:r>
              <a:rPr lang="en-US" dirty="0" err="1" smtClean="0"/>
              <a:t>prinCiples</a:t>
            </a:r>
            <a:r>
              <a:rPr lang="en-US" dirty="0" smtClean="0"/>
              <a:t>. </a:t>
            </a:r>
            <a:endParaRPr lang="en-US" baseline="0"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CEC3C7B-453E-4BC6-82A9-4F11954F3C0F}" type="slidenum">
              <a:rPr lang="en-US" smtClean="0"/>
              <a:t>13</a:t>
            </a:fld>
            <a:endParaRPr lang="en-US"/>
          </a:p>
        </p:txBody>
      </p:sp>
    </p:spTree>
    <p:extLst>
      <p:ext uri="{BB962C8B-B14F-4D97-AF65-F5344CB8AC3E}">
        <p14:creationId xmlns:p14="http://schemas.microsoft.com/office/powerpoint/2010/main" val="241677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N456.1 2009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Order 456.1</a:t>
            </a:r>
            <a:r>
              <a:rPr lang="en-US" baseline="0" dirty="0" smtClean="0"/>
              <a:t> 2011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Administrative </a:t>
            </a:r>
            <a:r>
              <a:rPr lang="en-US" dirty="0"/>
              <a:t>changes in February 2013</a:t>
            </a:r>
          </a:p>
          <a:p>
            <a:r>
              <a:rPr lang="en-US" dirty="0"/>
              <a:t>Revised 2016</a:t>
            </a:r>
          </a:p>
          <a:p>
            <a:endParaRPr lang="en-US" dirty="0"/>
          </a:p>
        </p:txBody>
      </p:sp>
      <p:sp>
        <p:nvSpPr>
          <p:cNvPr id="4" name="Slide Number Placeholder 3"/>
          <p:cNvSpPr>
            <a:spLocks noGrp="1"/>
          </p:cNvSpPr>
          <p:nvPr>
            <p:ph type="sldNum" sz="quarter" idx="10"/>
          </p:nvPr>
        </p:nvSpPr>
        <p:spPr/>
        <p:txBody>
          <a:bodyPr/>
          <a:lstStyle/>
          <a:p>
            <a:fld id="{5CEC3C7B-453E-4BC6-82A9-4F11954F3C0F}" type="slidenum">
              <a:rPr lang="en-US" smtClean="0"/>
              <a:t>14</a:t>
            </a:fld>
            <a:endParaRPr lang="en-US"/>
          </a:p>
        </p:txBody>
      </p:sp>
    </p:spTree>
    <p:extLst>
      <p:ext uri="{BB962C8B-B14F-4D97-AF65-F5344CB8AC3E}">
        <p14:creationId xmlns:p14="http://schemas.microsoft.com/office/powerpoint/2010/main" val="185933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Orders are mandatory, and are incorporated into DOE contracts (CRDs)</a:t>
            </a:r>
          </a:p>
        </p:txBody>
      </p:sp>
      <p:sp>
        <p:nvSpPr>
          <p:cNvPr id="4" name="Slide Number Placeholder 3"/>
          <p:cNvSpPr>
            <a:spLocks noGrp="1"/>
          </p:cNvSpPr>
          <p:nvPr>
            <p:ph type="sldNum" sz="quarter" idx="5"/>
          </p:nvPr>
        </p:nvSpPr>
        <p:spPr/>
        <p:txBody>
          <a:bodyPr/>
          <a:lstStyle/>
          <a:p>
            <a:fld id="{1416268A-622E-4B12-B6DC-D82365E1E186}" type="slidenum">
              <a:rPr lang="en-US" smtClean="0"/>
              <a:t>15</a:t>
            </a:fld>
            <a:endParaRPr lang="en-US"/>
          </a:p>
        </p:txBody>
      </p:sp>
    </p:spTree>
    <p:extLst>
      <p:ext uri="{BB962C8B-B14F-4D97-AF65-F5344CB8AC3E}">
        <p14:creationId xmlns:p14="http://schemas.microsoft.com/office/powerpoint/2010/main" val="369339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1"/>
            <a:r>
              <a:rPr lang="en-US" dirty="0"/>
              <a:t>ASTM and ISO definitions</a:t>
            </a:r>
          </a:p>
          <a:p>
            <a:pPr lvl="1"/>
            <a:r>
              <a:rPr lang="en-US" dirty="0"/>
              <a:t>Added relevant nanoscale particle types include intentionally produced fullerenes, nanotubes, nanowires, </a:t>
            </a:r>
            <a:r>
              <a:rPr lang="en-US" dirty="0" err="1"/>
              <a:t>nanoropes</a:t>
            </a:r>
            <a:r>
              <a:rPr lang="en-US" dirty="0"/>
              <a:t>, nanoribbons, quantum dots, nanoscale metal oxides, nanoplates, nanolayers, and other engineered nanoscale particles</a:t>
            </a:r>
          </a:p>
          <a:p>
            <a:r>
              <a:rPr lang="en-US" sz="1200" b="0" i="0" kern="1200" dirty="0">
                <a:solidFill>
                  <a:schemeClr val="tx1"/>
                </a:solidFill>
                <a:effectLst/>
                <a:latin typeface="+mn-lt"/>
                <a:ea typeface="+mn-ea"/>
                <a:cs typeface="+mn-cs"/>
              </a:rPr>
              <a:t>American Society for Testing and Materials, is an international </a:t>
            </a:r>
            <a:r>
              <a:rPr lang="en-US" sz="1200" b="0" i="0" u="none" strike="noStrike" kern="1200" dirty="0">
                <a:solidFill>
                  <a:schemeClr val="tx1"/>
                </a:solidFill>
                <a:effectLst/>
                <a:latin typeface="+mn-lt"/>
                <a:ea typeface="+mn-ea"/>
                <a:cs typeface="+mn-cs"/>
                <a:hlinkClick r:id="rId3" tooltip="Standards organization"/>
              </a:rPr>
              <a:t>standards organization</a:t>
            </a:r>
            <a:r>
              <a:rPr lang="en-US" sz="1200" b="0" i="0" kern="1200" dirty="0">
                <a:solidFill>
                  <a:schemeClr val="tx1"/>
                </a:solidFill>
                <a:effectLst/>
                <a:latin typeface="+mn-lt"/>
                <a:ea typeface="+mn-ea"/>
                <a:cs typeface="+mn-cs"/>
              </a:rPr>
              <a:t> that develops and publishes voluntary consensus technical </a:t>
            </a:r>
            <a:r>
              <a:rPr lang="en-US" sz="1200" b="0" i="0" u="none" strike="noStrike" kern="1200" dirty="0">
                <a:solidFill>
                  <a:schemeClr val="tx1"/>
                </a:solidFill>
                <a:effectLst/>
                <a:latin typeface="+mn-lt"/>
                <a:ea typeface="+mn-ea"/>
                <a:cs typeface="+mn-cs"/>
                <a:hlinkClick r:id="rId4" tooltip="International standard"/>
              </a:rPr>
              <a:t>standards</a:t>
            </a:r>
            <a:r>
              <a:rPr lang="en-US" sz="1200" b="0" i="0" kern="1200" dirty="0">
                <a:solidFill>
                  <a:schemeClr val="tx1"/>
                </a:solidFill>
                <a:effectLst/>
                <a:latin typeface="+mn-lt"/>
                <a:ea typeface="+mn-ea"/>
                <a:cs typeface="+mn-cs"/>
              </a:rPr>
              <a:t> for a wide range of materials, products, systems, and </a:t>
            </a:r>
            <a:r>
              <a:rPr lang="en-US" sz="1200" b="0" i="0" u="none" strike="noStrike" kern="1200" dirty="0">
                <a:solidFill>
                  <a:schemeClr val="tx1"/>
                </a:solidFill>
                <a:effectLst/>
                <a:latin typeface="+mn-lt"/>
                <a:ea typeface="+mn-ea"/>
                <a:cs typeface="+mn-cs"/>
                <a:hlinkClick r:id="rId5" tooltip="Service (economics)"/>
              </a:rPr>
              <a:t>services</a:t>
            </a:r>
            <a:endParaRPr lang="en-US" dirty="0"/>
          </a:p>
        </p:txBody>
      </p:sp>
      <p:sp>
        <p:nvSpPr>
          <p:cNvPr id="4" name="Slide Number Placeholder 3"/>
          <p:cNvSpPr>
            <a:spLocks noGrp="1"/>
          </p:cNvSpPr>
          <p:nvPr>
            <p:ph type="sldNum" sz="quarter" idx="5"/>
          </p:nvPr>
        </p:nvSpPr>
        <p:spPr/>
        <p:txBody>
          <a:bodyPr/>
          <a:lstStyle/>
          <a:p>
            <a:fld id="{1416268A-622E-4B12-B6DC-D82365E1E186}" type="slidenum">
              <a:rPr lang="en-US" smtClean="0"/>
              <a:t>16</a:t>
            </a:fld>
            <a:endParaRPr lang="en-US"/>
          </a:p>
        </p:txBody>
      </p:sp>
    </p:spTree>
    <p:extLst>
      <p:ext uri="{BB962C8B-B14F-4D97-AF65-F5344CB8AC3E}">
        <p14:creationId xmlns:p14="http://schemas.microsoft.com/office/powerpoint/2010/main" val="310741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6268A-622E-4B12-B6DC-D82365E1E186}" type="slidenum">
              <a:rPr lang="en-US" smtClean="0"/>
              <a:t>17</a:t>
            </a:fld>
            <a:endParaRPr lang="en-US"/>
          </a:p>
        </p:txBody>
      </p:sp>
    </p:spTree>
    <p:extLst>
      <p:ext uri="{BB962C8B-B14F-4D97-AF65-F5344CB8AC3E}">
        <p14:creationId xmlns:p14="http://schemas.microsoft.com/office/powerpoint/2010/main" val="411328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6268A-622E-4B12-B6DC-D82365E1E186}" type="slidenum">
              <a:rPr lang="en-US" smtClean="0"/>
              <a:t>18</a:t>
            </a:fld>
            <a:endParaRPr lang="en-US"/>
          </a:p>
        </p:txBody>
      </p:sp>
    </p:spTree>
    <p:extLst>
      <p:ext uri="{BB962C8B-B14F-4D97-AF65-F5344CB8AC3E}">
        <p14:creationId xmlns:p14="http://schemas.microsoft.com/office/powerpoint/2010/main" val="27184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Exposure history</a:t>
            </a:r>
            <a:r>
              <a:rPr lang="en-US" baseline="0" dirty="0"/>
              <a:t> must be in employees medical record (f medical services are provided) per 10 CFR 851</a:t>
            </a:r>
          </a:p>
          <a:p>
            <a:r>
              <a:rPr lang="en-US" baseline="0" dirty="0"/>
              <a:t>Nano order requires :</a:t>
            </a:r>
          </a:p>
          <a:p>
            <a:r>
              <a:rPr lang="en-US" dirty="0"/>
              <a:t>a. Use best available hazard information when conducting an exposure assessment for all activities involving UNP. </a:t>
            </a:r>
          </a:p>
          <a:p>
            <a:r>
              <a:rPr lang="en-US" dirty="0"/>
              <a:t>b. Establish an air monitoring program for UNP based on preliminary exposure assessments and guidance such as the American Industrial Hygiene Association’s “A Strategy for Assessing and Managing Occupational Exposures.”</a:t>
            </a:r>
          </a:p>
          <a:p>
            <a:endParaRPr lang="en-US" dirty="0"/>
          </a:p>
        </p:txBody>
      </p:sp>
      <p:sp>
        <p:nvSpPr>
          <p:cNvPr id="4" name="Slide Number Placeholder 3"/>
          <p:cNvSpPr>
            <a:spLocks noGrp="1"/>
          </p:cNvSpPr>
          <p:nvPr>
            <p:ph type="sldNum" sz="quarter" idx="5"/>
          </p:nvPr>
        </p:nvSpPr>
        <p:spPr/>
        <p:txBody>
          <a:bodyPr/>
          <a:lstStyle/>
          <a:p>
            <a:fld id="{1416268A-622E-4B12-B6DC-D82365E1E186}" type="slidenum">
              <a:rPr lang="en-US" smtClean="0"/>
              <a:t>19</a:t>
            </a:fld>
            <a:endParaRPr lang="en-US"/>
          </a:p>
        </p:txBody>
      </p:sp>
    </p:spTree>
    <p:extLst>
      <p:ext uri="{BB962C8B-B14F-4D97-AF65-F5344CB8AC3E}">
        <p14:creationId xmlns:p14="http://schemas.microsoft.com/office/powerpoint/2010/main" val="4276018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6268A-622E-4B12-B6DC-D82365E1E186}" type="slidenum">
              <a:rPr lang="en-US" smtClean="0"/>
              <a:t>20</a:t>
            </a:fld>
            <a:endParaRPr lang="en-US"/>
          </a:p>
        </p:txBody>
      </p:sp>
    </p:spTree>
    <p:extLst>
      <p:ext uri="{BB962C8B-B14F-4D97-AF65-F5344CB8AC3E}">
        <p14:creationId xmlns:p14="http://schemas.microsoft.com/office/powerpoint/2010/main" val="208362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6268A-622E-4B12-B6DC-D82365E1E186}" type="slidenum">
              <a:rPr lang="en-US" smtClean="0"/>
              <a:t>21</a:t>
            </a:fld>
            <a:endParaRPr lang="en-US"/>
          </a:p>
        </p:txBody>
      </p:sp>
    </p:spTree>
    <p:extLst>
      <p:ext uri="{BB962C8B-B14F-4D97-AF65-F5344CB8AC3E}">
        <p14:creationId xmlns:p14="http://schemas.microsoft.com/office/powerpoint/2010/main" val="282238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DOE’s Role</a:t>
            </a:r>
            <a:r>
              <a:rPr lang="en-US" baseline="0" dirty="0"/>
              <a:t> in Nanoscale Research/</a:t>
            </a:r>
            <a:r>
              <a:rPr lang="en-US" baseline="0" dirty="0" err="1"/>
              <a:t>Adv</a:t>
            </a:r>
            <a:r>
              <a:rPr lang="en-US" baseline="0" dirty="0"/>
              <a:t> Technologies</a:t>
            </a:r>
          </a:p>
          <a:p>
            <a:endParaRPr lang="en-US" baseline="0" dirty="0"/>
          </a:p>
          <a:p>
            <a:r>
              <a:rPr lang="en-US" baseline="0" dirty="0"/>
              <a:t>The US DOE is the Nation’s largest sponsor of research in the physical sciences and ranks third among all federal Agencies in support for basic research. </a:t>
            </a:r>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2</a:t>
            </a:fld>
            <a:endParaRPr lang="en-US"/>
          </a:p>
        </p:txBody>
      </p:sp>
    </p:spTree>
    <p:extLst>
      <p:ext uri="{BB962C8B-B14F-4D97-AF65-F5344CB8AC3E}">
        <p14:creationId xmlns:p14="http://schemas.microsoft.com/office/powerpoint/2010/main" val="1368656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When exposure is studied as a risk factor for occupational disease, it can be thought of a process of human interaction with a source of a potential hazard such as dry dispersal nanomaterials at various stages in the product development. Harvard School of Public Health considers that this way of thinking leads to the development of exposure assessment methods which capture the characteristics of exposure having physiologic significance for the health effect being studied. Exposure to the nanomaterials used in products in various stages of reaction would reveal the possible cause of the health effects seen in epidemiologic studies of workers. This research is developing a task-centered approach to characterizing exposure by identifying specific work tasks, and the associated exposures with each to evaluate the variability between individual workers, as well as changes in the composition and intensity of exposure over time. In addition to providing better exposure information for classifying workers in epidemiologic studies, the task based approach also helps identify specific operations and activities which make the greatest contribution to exposure for a work task, allowing the development of effective, targeted intervention methods (controls) to minimize exposure. </a:t>
            </a:r>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22</a:t>
            </a:fld>
            <a:endParaRPr lang="en-US"/>
          </a:p>
        </p:txBody>
      </p:sp>
    </p:spTree>
    <p:extLst>
      <p:ext uri="{BB962C8B-B14F-4D97-AF65-F5344CB8AC3E}">
        <p14:creationId xmlns:p14="http://schemas.microsoft.com/office/powerpoint/2010/main" val="306015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insufficient scientific and medical evidence to recommend the specific medical screening of workers potentially exposed to engineered nanoparticles.”2 NIOSH, however, also recommends the continued use of established medical surveillance approaches and the conduct of hazard surveillance. The European Agency for Safety and Health at Work unambiguously noted that, “At present, there is insufficient information on the number of workers exposed to nanomaterials in the work place or the effects on human health of such exposure.”3</a:t>
            </a:r>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23</a:t>
            </a:fld>
            <a:endParaRPr lang="en-US"/>
          </a:p>
        </p:txBody>
      </p:sp>
    </p:spTree>
    <p:extLst>
      <p:ext uri="{BB962C8B-B14F-4D97-AF65-F5344CB8AC3E}">
        <p14:creationId xmlns:p14="http://schemas.microsoft.com/office/powerpoint/2010/main" val="116817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smtClean="0"/>
              <a:t>20% b/c of other tasks that require (offered) medical surveillance</a:t>
            </a:r>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24</a:t>
            </a:fld>
            <a:endParaRPr lang="en-US"/>
          </a:p>
        </p:txBody>
      </p:sp>
    </p:spTree>
    <p:extLst>
      <p:ext uri="{BB962C8B-B14F-4D97-AF65-F5344CB8AC3E}">
        <p14:creationId xmlns:p14="http://schemas.microsoft.com/office/powerpoint/2010/main" val="1099278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80975" indent="-171450">
              <a:spcBef>
                <a:spcPts val="503"/>
              </a:spcBef>
              <a:buFont typeface="Arial"/>
              <a:buChar char="•"/>
              <a:tabLst>
                <a:tab pos="180975" algn="l"/>
              </a:tabLst>
            </a:pPr>
            <a:r>
              <a:rPr lang="en-US" sz="1200" spc="-30" dirty="0" smtClean="0"/>
              <a:t> Policy can be developed using existing guidelines and recommendations to proactively protect workers</a:t>
            </a:r>
          </a:p>
          <a:p>
            <a:pPr marL="180975" indent="-171450">
              <a:spcBef>
                <a:spcPts val="503"/>
              </a:spcBef>
              <a:buFont typeface="Arial"/>
              <a:buChar char="•"/>
              <a:tabLst>
                <a:tab pos="180975" algn="l"/>
              </a:tabLst>
            </a:pPr>
            <a:r>
              <a:rPr lang="en-US" sz="1200" spc="-30" dirty="0" smtClean="0"/>
              <a:t> All stakeholders should be included in development</a:t>
            </a:r>
          </a:p>
          <a:p>
            <a:pPr marL="180975" indent="-171450">
              <a:spcBef>
                <a:spcPts val="503"/>
              </a:spcBef>
              <a:buFont typeface="Arial"/>
              <a:buChar char="•"/>
              <a:tabLst>
                <a:tab pos="180975" algn="l"/>
              </a:tabLst>
            </a:pPr>
            <a:r>
              <a:rPr lang="en-US" sz="1200" spc="-30" dirty="0" smtClean="0"/>
              <a:t> Policy should be reviewed and amended as new info becomes available.</a:t>
            </a:r>
          </a:p>
          <a:p>
            <a:pPr marL="180975" indent="-171450">
              <a:spcBef>
                <a:spcPts val="503"/>
              </a:spcBef>
              <a:buFont typeface="Arial"/>
              <a:buChar char="•"/>
              <a:tabLst>
                <a:tab pos="180975" algn="l"/>
              </a:tabLst>
            </a:pPr>
            <a:endParaRPr lang="en-US" sz="1200" spc="-30" dirty="0" smtClean="0"/>
          </a:p>
          <a:p>
            <a:pPr marL="180975" marR="0" lvl="0" indent="-171450" algn="l" defTabSz="914400" rtl="0" eaLnBrk="1" fontAlgn="auto" latinLnBrk="0" hangingPunct="1">
              <a:lnSpc>
                <a:spcPct val="100000"/>
              </a:lnSpc>
              <a:spcBef>
                <a:spcPts val="503"/>
              </a:spcBef>
              <a:spcAft>
                <a:spcPts val="0"/>
              </a:spcAft>
              <a:buClrTx/>
              <a:buSzTx/>
              <a:buFont typeface="Arial"/>
              <a:buChar char="•"/>
              <a:tabLst>
                <a:tab pos="180975" algn="l"/>
              </a:tabLst>
              <a:defRPr/>
            </a:pPr>
            <a:r>
              <a:rPr lang="en-US" sz="1200" spc="-30" dirty="0" smtClean="0"/>
              <a:t>, so they recognize the importance of the registry.  </a:t>
            </a:r>
          </a:p>
          <a:p>
            <a:pPr marL="180975" indent="-171450">
              <a:spcBef>
                <a:spcPts val="503"/>
              </a:spcBef>
              <a:buFont typeface="Arial"/>
              <a:buChar char="•"/>
              <a:tabLst>
                <a:tab pos="180975" algn="l"/>
              </a:tabLst>
            </a:pPr>
            <a:endParaRPr lang="en-US" sz="1200" spc="-30" dirty="0" smtClean="0"/>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25</a:t>
            </a:fld>
            <a:endParaRPr lang="en-US"/>
          </a:p>
        </p:txBody>
      </p:sp>
    </p:spTree>
    <p:extLst>
      <p:ext uri="{BB962C8B-B14F-4D97-AF65-F5344CB8AC3E}">
        <p14:creationId xmlns:p14="http://schemas.microsoft.com/office/powerpoint/2010/main" val="4266388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Adverse biological effects caused by nanomaterial exposure have been demonstrated using animals and mammalian cell systems. What remain largely obscure are toxicological and mechanistic data regarding human exposure kinetics, dose metrics, the extent of nanomaterial uptake, cellular fate after uptake, and the fate of nanoparticles within the cellular compartments. These knowledge gaps make it difficult to accurately predict the adverse effects on human health.</a:t>
            </a:r>
          </a:p>
          <a:p>
            <a:endParaRPr lang="en-US" dirty="0"/>
          </a:p>
          <a:p>
            <a:r>
              <a:rPr lang="en-US" dirty="0"/>
              <a:t>(M Barrie Synergist 2017)</a:t>
            </a:r>
          </a:p>
          <a:p>
            <a:endParaRPr lang="en-US" dirty="0"/>
          </a:p>
          <a:p>
            <a:r>
              <a:rPr lang="en-US" dirty="0"/>
              <a:t>MEDICAL SCREENING AND HAZARD SURVEILLANCE</a:t>
            </a:r>
          </a:p>
          <a:p>
            <a:r>
              <a:rPr lang="en-US" dirty="0"/>
              <a:t>Occupational health surveillance can be used to track illness or change in a biological function over time, identify and characterize trends, and define the magnitude and scope of exposure and response. Surveillance can also inform attempts to identify causal associations between exposure and health outcomes for the development of prevention strategies. Integral parts of occupational health surveillance are hazard identifications and surveillance and medical screening. Medical screening focuses on the early diagnosis and treatment of exposed individuals</a:t>
            </a:r>
            <a:r>
              <a:rPr lang="en-US" b="1" dirty="0"/>
              <a:t>. Identifying and characterizing the exposure and health data over time can lead to implementation of strategies for prevention (substitution, engineering or administrative controls, training).</a:t>
            </a:r>
            <a:endParaRPr lang="en-US" dirty="0"/>
          </a:p>
          <a:p>
            <a:r>
              <a:rPr lang="en-US" dirty="0"/>
              <a:t>Interim Guidance from NIOSH</a:t>
            </a:r>
          </a:p>
          <a:p>
            <a:r>
              <a:rPr lang="en-US" dirty="0"/>
              <a:t>When publishing Current Intelligence Bulletin 60, “Interim Guidance for Medical Screening and Hazard Surveillance for Workers Potentially Exposed to Engineered Nanoparticles,” NIOSH noted that insufficient scientific and medical evidence existed to recommend specific medical screening for the broad categories of materials that are considered ENMs. Instead, NIOSH recommended providing the same screening and surveillance, if any, that would be recommended for the “bulk” or “parent” material. NIOSH also discussed the need for continued in vivo and in vitro toxicological research to identify candidate biomarkers that could be used in medical screening. Importantly, the testing (assays) for these biomarkers as part of a surveillance program should have the requisite sensitivity, specificity, and positive predictive values for viability. </a:t>
            </a:r>
          </a:p>
          <a:p>
            <a:endParaRPr lang="en-US" dirty="0"/>
          </a:p>
          <a:p>
            <a:r>
              <a:rPr lang="en-US" dirty="0"/>
              <a:t>Discovery of novel biomarkers specific for ENM exposure will not only assist in monitoring human exposure to ENMs but will also aid in predicting the short- and long-term adverse biological effects on human health. Application of the components of occupational health surveillance, including hazard and medical surveillance, is critically important in helping to define the magnitude and scope of occupational health risks among those exposed to ENMs.</a:t>
            </a:r>
          </a:p>
          <a:p>
            <a:endParaRPr lang="en-US" dirty="0"/>
          </a:p>
          <a:p>
            <a:r>
              <a:rPr lang="en-US" dirty="0"/>
              <a:t>given the </a:t>
            </a:r>
            <a:r>
              <a:rPr lang="en-US" dirty="0" err="1"/>
              <a:t>heterogenicity</a:t>
            </a:r>
            <a:r>
              <a:rPr lang="en-US" dirty="0"/>
              <a:t> of nanomaterials’ physical and chemical properties, a major challenge will be to identify and validate biomarkers of exposure and effect that apply to all nanomaterials, routes of exposure, and health endpoints. Ethical considerations and issues surrounding informed consent, confidentiality, and potential stigma and discrimination based on surveillance results should also be considered. </a:t>
            </a:r>
          </a:p>
          <a:p>
            <a:endParaRPr lang="en-US" dirty="0"/>
          </a:p>
          <a:p>
            <a:r>
              <a:rPr lang="en-US" dirty="0"/>
              <a:t>Adverse biological effects caused by nanomaterial exposure have been demonstrated using animals and mammalian cell systems. What remain largely obscure are toxicological and mechanistic data regarding human exposure kinetics, dose metrics, the extent of nanomaterial uptake, cellular fate after uptake, and the fate of nanoparticles within the cellular compartments. These knowledge gaps make it difficult to accurately predict the adverse effects on human health. </a:t>
            </a:r>
          </a:p>
          <a:p>
            <a:endParaRPr lang="en-US" dirty="0"/>
          </a:p>
          <a:p>
            <a:r>
              <a:rPr lang="en-US" dirty="0"/>
              <a:t>Recent investigations have identified various biomarkers that implicate potential adverse health outcomes from nanomaterial exposures. A recent assessment of fifteen epidemiologic studies of workers handling nanomaterials found reports of increased markers of biological effects associated with nanomaterial exposures. These included increased systemic inflammation and pulmonary effect markers in sputum, increased pulmonary effect markers in serum, and increased markers of oxidation on nucleic acids, lipids, and proteins. </a:t>
            </a:r>
          </a:p>
          <a:p>
            <a:endParaRPr lang="en-US" dirty="0"/>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26</a:t>
            </a:fld>
            <a:endParaRPr lang="en-US"/>
          </a:p>
        </p:txBody>
      </p:sp>
    </p:spTree>
    <p:extLst>
      <p:ext uri="{BB962C8B-B14F-4D97-AF65-F5344CB8AC3E}">
        <p14:creationId xmlns:p14="http://schemas.microsoft.com/office/powerpoint/2010/main" val="451554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EH-53 managed</a:t>
            </a:r>
            <a:r>
              <a:rPr lang="en-US" baseline="0" dirty="0"/>
              <a:t> &amp; funded; IISP staff at each site training by ORISE $ from EH; and ORISE analyzed; ORISE maintains the database</a:t>
            </a:r>
          </a:p>
          <a:p>
            <a:r>
              <a:rPr lang="en-US" baseline="0" dirty="0"/>
              <a:t>CEB at ORISE received DATA – centralized. Like the BE program. </a:t>
            </a:r>
          </a:p>
          <a:p>
            <a:endParaRPr lang="en-US" baseline="0" dirty="0"/>
          </a:p>
          <a:p>
            <a:r>
              <a:rPr lang="en-US" baseline="0" dirty="0"/>
              <a:t>IISP had mechanism - voluntary</a:t>
            </a:r>
          </a:p>
          <a:p>
            <a:endParaRPr lang="en-US" baseline="0" dirty="0"/>
          </a:p>
          <a:p>
            <a:r>
              <a:rPr lang="en-US" sz="1200" b="0" i="0" u="none" strike="noStrike" kern="1200" baseline="0" dirty="0">
                <a:solidFill>
                  <a:schemeClr val="tx1"/>
                </a:solidFill>
                <a:latin typeface="+mn-lt"/>
                <a:ea typeface="+mn-ea"/>
                <a:cs typeface="+mn-cs"/>
              </a:rPr>
              <a:t>The Department of Energy’s (DOE) Illness and Injury Surveillance Program</a:t>
            </a:r>
          </a:p>
          <a:p>
            <a:r>
              <a:rPr lang="en-US" sz="1200" b="0" i="0" u="none" strike="noStrike" kern="1200" baseline="0" dirty="0">
                <a:solidFill>
                  <a:schemeClr val="tx1"/>
                </a:solidFill>
                <a:latin typeface="+mn-lt"/>
                <a:ea typeface="+mn-ea"/>
                <a:cs typeface="+mn-cs"/>
              </a:rPr>
              <a:t>(IISP) has monitored the health of contractor workers at selected DOE sites since</a:t>
            </a:r>
          </a:p>
          <a:p>
            <a:r>
              <a:rPr lang="en-US" sz="1200" b="0" i="0" u="none" strike="noStrike" kern="1200" baseline="0" dirty="0">
                <a:solidFill>
                  <a:schemeClr val="tx1"/>
                </a:solidFill>
                <a:latin typeface="+mn-lt"/>
                <a:ea typeface="+mn-ea"/>
                <a:cs typeface="+mn-cs"/>
              </a:rPr>
              <a:t>1990. For the fi </a:t>
            </a:r>
            <a:r>
              <a:rPr lang="en-US" sz="1200" b="0" i="0" u="none" strike="noStrike" kern="1200" baseline="0" dirty="0" err="1">
                <a:solidFill>
                  <a:schemeClr val="tx1"/>
                </a:solidFill>
                <a:latin typeface="+mn-lt"/>
                <a:ea typeface="+mn-ea"/>
                <a:cs typeface="+mn-cs"/>
              </a:rPr>
              <a:t>rst</a:t>
            </a:r>
            <a:r>
              <a:rPr lang="en-US" sz="1200" b="0" i="0" u="none" strike="noStrike" kern="1200" baseline="0" dirty="0">
                <a:solidFill>
                  <a:schemeClr val="tx1"/>
                </a:solidFill>
                <a:latin typeface="+mn-lt"/>
                <a:ea typeface="+mn-ea"/>
                <a:cs typeface="+mn-cs"/>
              </a:rPr>
              <a:t> time, the IISP has </a:t>
            </a:r>
            <a:r>
              <a:rPr lang="en-US" sz="1200" b="0" i="0" u="none" strike="noStrike" kern="1200" baseline="0" dirty="0" err="1">
                <a:solidFill>
                  <a:schemeClr val="tx1"/>
                </a:solidFill>
                <a:latin typeface="+mn-lt"/>
                <a:ea typeface="+mn-ea"/>
                <a:cs typeface="+mn-cs"/>
              </a:rPr>
              <a:t>suffi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cient</a:t>
            </a:r>
            <a:r>
              <a:rPr lang="en-US" sz="1200" b="0" i="0" u="none" strike="noStrike" kern="1200" baseline="0" dirty="0">
                <a:solidFill>
                  <a:schemeClr val="tx1"/>
                </a:solidFill>
                <a:latin typeface="+mn-lt"/>
                <a:ea typeface="+mn-ea"/>
                <a:cs typeface="+mn-cs"/>
              </a:rPr>
              <a:t> data to describe, in a collective</a:t>
            </a:r>
          </a:p>
          <a:p>
            <a:r>
              <a:rPr lang="en-US" sz="1200" b="0" i="0" u="none" strike="noStrike" kern="1200" baseline="0" dirty="0">
                <a:solidFill>
                  <a:schemeClr val="tx1"/>
                </a:solidFill>
                <a:latin typeface="+mn-lt"/>
                <a:ea typeface="+mn-ea"/>
                <a:cs typeface="+mn-cs"/>
              </a:rPr>
              <a:t>manner, the health trends occurring among workers at a number of DOE sites</a:t>
            </a:r>
          </a:p>
          <a:p>
            <a:r>
              <a:rPr lang="en-US" sz="1200" b="0" i="0" u="none" strike="noStrike" kern="1200" baseline="0" dirty="0">
                <a:solidFill>
                  <a:schemeClr val="tx1"/>
                </a:solidFill>
                <a:latin typeface="+mn-lt"/>
                <a:ea typeface="+mn-ea"/>
                <a:cs typeface="+mn-cs"/>
              </a:rPr>
              <a:t>during a 10-year period. This brief report and the more detailed </a:t>
            </a:r>
            <a:r>
              <a:rPr lang="en-US" sz="1200" b="0" i="1" u="none" strike="noStrike" kern="1200" baseline="0" dirty="0">
                <a:solidFill>
                  <a:schemeClr val="tx1"/>
                </a:solidFill>
                <a:latin typeface="+mn-lt"/>
                <a:ea typeface="+mn-ea"/>
                <a:cs typeface="+mn-cs"/>
              </a:rPr>
              <a:t>Worker Health</a:t>
            </a:r>
          </a:p>
          <a:p>
            <a:r>
              <a:rPr lang="en-US" sz="1200" b="0" i="1" u="none" strike="noStrike" kern="1200" baseline="0" dirty="0">
                <a:solidFill>
                  <a:schemeClr val="tx1"/>
                </a:solidFill>
                <a:latin typeface="+mn-lt"/>
                <a:ea typeface="+mn-ea"/>
                <a:cs typeface="+mn-cs"/>
              </a:rPr>
              <a:t>Summary </a:t>
            </a:r>
            <a:r>
              <a:rPr lang="en-US" sz="1200" b="0" i="0" u="none" strike="noStrike" kern="1200" baseline="0" dirty="0">
                <a:solidFill>
                  <a:schemeClr val="tx1"/>
                </a:solidFill>
                <a:latin typeface="+mn-lt"/>
                <a:ea typeface="+mn-ea"/>
                <a:cs typeface="+mn-cs"/>
              </a:rPr>
              <a:t>assess illness and injury trends of DOE workers according to gender,</a:t>
            </a:r>
          </a:p>
          <a:p>
            <a:r>
              <a:rPr lang="en-US" sz="1200" b="0" i="0" u="none" strike="noStrike" kern="1200" baseline="0" dirty="0">
                <a:solidFill>
                  <a:schemeClr val="tx1"/>
                </a:solidFill>
                <a:latin typeface="+mn-lt"/>
                <a:ea typeface="+mn-ea"/>
                <a:cs typeface="+mn-cs"/>
              </a:rPr>
              <a:t>age, occupational group, and program </a:t>
            </a:r>
            <a:r>
              <a:rPr lang="en-US" sz="1200" b="0" i="0" u="none" strike="noStrike" kern="1200" baseline="0" dirty="0" err="1">
                <a:solidFill>
                  <a:schemeClr val="tx1"/>
                </a:solidFill>
                <a:latin typeface="+mn-lt"/>
                <a:ea typeface="+mn-ea"/>
                <a:cs typeface="+mn-cs"/>
              </a:rPr>
              <a:t>offi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ce</a:t>
            </a:r>
            <a:r>
              <a:rPr lang="en-US" sz="1200" b="0" i="0" u="none" strike="noStrike" kern="1200" baseline="0" dirty="0">
                <a:solidFill>
                  <a:schemeClr val="tx1"/>
                </a:solidFill>
                <a:latin typeface="+mn-lt"/>
                <a:ea typeface="+mn-ea"/>
                <a:cs typeface="+mn-cs"/>
              </a:rPr>
              <a:t> over the 10-year period, 1995</a:t>
            </a:r>
          </a:p>
          <a:p>
            <a:r>
              <a:rPr lang="en-US" sz="1200" b="0" i="0" u="none" strike="noStrike" kern="1200" baseline="0" dirty="0">
                <a:solidFill>
                  <a:schemeClr val="tx1"/>
                </a:solidFill>
                <a:latin typeface="+mn-lt"/>
                <a:ea typeface="+mn-ea"/>
                <a:cs typeface="+mn-cs"/>
              </a:rPr>
              <a:t>through 2004. During this time, over 137,000 individual contractor workers were</a:t>
            </a:r>
          </a:p>
          <a:p>
            <a:r>
              <a:rPr lang="en-US" sz="1200" b="0" i="0" u="none" strike="noStrike" kern="1200" baseline="0" dirty="0">
                <a:solidFill>
                  <a:schemeClr val="tx1"/>
                </a:solidFill>
                <a:latin typeface="+mn-lt"/>
                <a:ea typeface="+mn-ea"/>
                <a:cs typeface="+mn-cs"/>
              </a:rPr>
              <a:t>employed at the 15 DOE sites participating in the IISP.</a:t>
            </a:r>
            <a:r>
              <a:rPr lang="en-US" baseline="0" dirty="0"/>
              <a:t>ms to evaluate potential health issues and outbreaks involving groups of workers; integrated surveillance of NT workers into the existing </a:t>
            </a:r>
            <a:r>
              <a:rPr lang="en-US" baseline="0" dirty="0" err="1"/>
              <a:t>Iisp</a:t>
            </a:r>
            <a:r>
              <a:rPr lang="en-US" baseline="0" dirty="0"/>
              <a:t>: 3 </a:t>
            </a:r>
            <a:r>
              <a:rPr lang="en-US" baseline="0" dirty="0" err="1"/>
              <a:t>nanocenters</a:t>
            </a:r>
            <a:r>
              <a:rPr lang="en-US" baseline="0" dirty="0"/>
              <a:t> already a part of the </a:t>
            </a:r>
            <a:r>
              <a:rPr lang="en-US" baseline="0" dirty="0" smtClean="0"/>
              <a:t>IISP</a:t>
            </a:r>
          </a:p>
          <a:p>
            <a:endParaRPr lang="en-US" baseline="0" dirty="0" smtClean="0"/>
          </a:p>
          <a:p>
            <a:r>
              <a:rPr lang="en-US" dirty="0" smtClean="0"/>
              <a:t>Poster in 2012</a:t>
            </a:r>
          </a:p>
          <a:p>
            <a:r>
              <a:rPr lang="en-US" dirty="0" smtClean="0"/>
              <a:t>Looked at ETW before and after classified as such</a:t>
            </a:r>
          </a:p>
          <a:p>
            <a:r>
              <a:rPr lang="en-US" dirty="0" smtClean="0"/>
              <a:t>IISP was defunded in 2012</a:t>
            </a:r>
          </a:p>
          <a:p>
            <a:r>
              <a:rPr lang="en-US" dirty="0" smtClean="0"/>
              <a:t>The IISP was: </a:t>
            </a:r>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27</a:t>
            </a:fld>
            <a:endParaRPr lang="en-US"/>
          </a:p>
        </p:txBody>
      </p:sp>
    </p:spTree>
    <p:extLst>
      <p:ext uri="{BB962C8B-B14F-4D97-AF65-F5344CB8AC3E}">
        <p14:creationId xmlns:p14="http://schemas.microsoft.com/office/powerpoint/2010/main" val="4032926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851.24 – APP A 8g2i</a:t>
            </a:r>
          </a:p>
          <a:p>
            <a:endParaRPr lang="en-US" dirty="0"/>
          </a:p>
          <a:p>
            <a:r>
              <a:rPr lang="en-US" dirty="0"/>
              <a:t>Worker medical records maintain</a:t>
            </a:r>
            <a:r>
              <a:rPr lang="en-US" baseline="0" dirty="0"/>
              <a:t> ongoing detail regarding a workers occupational history and are potentially available for NT surveillance. </a:t>
            </a:r>
          </a:p>
          <a:p>
            <a:endParaRPr lang="en-US" baseline="0" dirty="0"/>
          </a:p>
          <a:p>
            <a:r>
              <a:rPr lang="en-US" baseline="0" dirty="0"/>
              <a:t>Funding: Dedicated data coordinator (HQ) program computer systems. Transmit data how often – </a:t>
            </a:r>
            <a:r>
              <a:rPr lang="en-US" baseline="0" dirty="0" err="1"/>
              <a:t>monthly?Active</a:t>
            </a:r>
            <a:r>
              <a:rPr lang="en-US" baseline="0" dirty="0"/>
              <a:t> employee rosters updated quarterly. </a:t>
            </a:r>
          </a:p>
          <a:p>
            <a:r>
              <a:rPr lang="en-US" baseline="0" dirty="0"/>
              <a:t>~ 1 million budget to add 5 new sites to program, 1.5 FTEs</a:t>
            </a:r>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28</a:t>
            </a:fld>
            <a:endParaRPr lang="en-US"/>
          </a:p>
        </p:txBody>
      </p:sp>
    </p:spTree>
    <p:extLst>
      <p:ext uri="{BB962C8B-B14F-4D97-AF65-F5344CB8AC3E}">
        <p14:creationId xmlns:p14="http://schemas.microsoft.com/office/powerpoint/2010/main" val="2508205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6268A-622E-4B12-B6DC-D82365E1E186}" type="slidenum">
              <a:rPr lang="en-US" smtClean="0"/>
              <a:t>29</a:t>
            </a:fld>
            <a:endParaRPr lang="en-US"/>
          </a:p>
        </p:txBody>
      </p:sp>
    </p:spTree>
    <p:extLst>
      <p:ext uri="{BB962C8B-B14F-4D97-AF65-F5344CB8AC3E}">
        <p14:creationId xmlns:p14="http://schemas.microsoft.com/office/powerpoint/2010/main" val="2450510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6268A-622E-4B12-B6DC-D82365E1E186}" type="slidenum">
              <a:rPr lang="en-US" smtClean="0"/>
              <a:t>30</a:t>
            </a:fld>
            <a:endParaRPr lang="en-US"/>
          </a:p>
        </p:txBody>
      </p:sp>
    </p:spTree>
    <p:extLst>
      <p:ext uri="{BB962C8B-B14F-4D97-AF65-F5344CB8AC3E}">
        <p14:creationId xmlns:p14="http://schemas.microsoft.com/office/powerpoint/2010/main" val="3804981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6268A-622E-4B12-B6DC-D82365E1E186}" type="slidenum">
              <a:rPr lang="en-US" smtClean="0"/>
              <a:t>31</a:t>
            </a:fld>
            <a:endParaRPr lang="en-US"/>
          </a:p>
        </p:txBody>
      </p:sp>
    </p:spTree>
    <p:extLst>
      <p:ext uri="{BB962C8B-B14F-4D97-AF65-F5344CB8AC3E}">
        <p14:creationId xmlns:p14="http://schemas.microsoft.com/office/powerpoint/2010/main" val="301705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Established 1977;</a:t>
            </a:r>
          </a:p>
          <a:p>
            <a:endParaRPr lang="en-US" dirty="0"/>
          </a:p>
          <a:p>
            <a:r>
              <a:rPr lang="en-US" dirty="0"/>
              <a:t>Mission</a:t>
            </a:r>
            <a:br>
              <a:rPr lang="en-US" dirty="0"/>
            </a:br>
            <a:r>
              <a:rPr lang="en-US" dirty="0"/>
              <a:t>1. Energy</a:t>
            </a:r>
          </a:p>
          <a:p>
            <a:r>
              <a:rPr lang="en-US" dirty="0"/>
              <a:t>Catalyze the timely, material, and efficient transformation of the nation’s energy system and secure U.S. leadership in energy technologies.</a:t>
            </a:r>
          </a:p>
          <a:p>
            <a:endParaRPr lang="en-US" dirty="0"/>
          </a:p>
          <a:p>
            <a:r>
              <a:rPr lang="en-US" dirty="0"/>
              <a:t>2. Science and Innovation</a:t>
            </a:r>
          </a:p>
          <a:p>
            <a:r>
              <a:rPr lang="en-US" dirty="0"/>
              <a:t>Maintain a vibrant U.S. effort in science and engineering as a cornerstone of our economic prosperity with clear leadership in strategic areas.</a:t>
            </a:r>
          </a:p>
          <a:p>
            <a:endParaRPr lang="en-US" dirty="0"/>
          </a:p>
          <a:p>
            <a:r>
              <a:rPr lang="en-US" dirty="0"/>
              <a:t>3.</a:t>
            </a:r>
            <a:r>
              <a:rPr lang="en-US" baseline="0" dirty="0"/>
              <a:t> Nuclear Safety and Security</a:t>
            </a:r>
          </a:p>
          <a:p>
            <a:r>
              <a:rPr lang="en-US" baseline="0" dirty="0"/>
              <a:t>Enhance nuclear security through defense, nonproliferation, and environmental efforts.</a:t>
            </a:r>
          </a:p>
          <a:p>
            <a:endParaRPr lang="en-US" baseline="0" dirty="0"/>
          </a:p>
          <a:p>
            <a:r>
              <a:rPr lang="en-US" baseline="0" dirty="0"/>
              <a:t>4. Management and Operational Excellence</a:t>
            </a:r>
          </a:p>
          <a:p>
            <a:r>
              <a:rPr lang="en-US" baseline="0" dirty="0"/>
              <a:t>Establish an operational and adaptable framework that combines the best wisdom of all Department stakeholders to maximize mission success.</a:t>
            </a:r>
            <a:endParaRPr lang="en-US" dirty="0"/>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3</a:t>
            </a:fld>
            <a:endParaRPr lang="en-US"/>
          </a:p>
        </p:txBody>
      </p:sp>
    </p:spTree>
    <p:extLst>
      <p:ext uri="{BB962C8B-B14F-4D97-AF65-F5344CB8AC3E}">
        <p14:creationId xmlns:p14="http://schemas.microsoft.com/office/powerpoint/2010/main" val="309896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DOE’s Role</a:t>
            </a:r>
            <a:r>
              <a:rPr lang="en-US" baseline="0" dirty="0"/>
              <a:t> in Nanoscale Research/</a:t>
            </a:r>
            <a:r>
              <a:rPr lang="en-US" baseline="0" dirty="0" err="1"/>
              <a:t>Adv</a:t>
            </a:r>
            <a:r>
              <a:rPr lang="en-US" baseline="0" dirty="0"/>
              <a:t> Technologies</a:t>
            </a:r>
          </a:p>
          <a:p>
            <a:endParaRPr lang="en-US" baseline="0" dirty="0"/>
          </a:p>
          <a:p>
            <a:r>
              <a:rPr lang="en-US" baseline="0" dirty="0"/>
              <a:t>The US DOE is the Nation’s largest sponsor of research in the physical </a:t>
            </a:r>
            <a:r>
              <a:rPr lang="en-US" baseline="0" dirty="0" smtClean="0"/>
              <a:t>sciences </a:t>
            </a:r>
            <a:r>
              <a:rPr lang="en-US" baseline="0" dirty="0"/>
              <a:t>and </a:t>
            </a:r>
            <a:r>
              <a:rPr lang="en-US" baseline="0" dirty="0" smtClean="0"/>
              <a:t>ranks </a:t>
            </a:r>
            <a:r>
              <a:rPr lang="en-US" baseline="0" dirty="0"/>
              <a:t>third among all federal Agencies in support for </a:t>
            </a:r>
            <a:r>
              <a:rPr lang="en-US" baseline="0" dirty="0" smtClean="0"/>
              <a:t>basic research. </a:t>
            </a:r>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4</a:t>
            </a:fld>
            <a:endParaRPr lang="en-US"/>
          </a:p>
        </p:txBody>
      </p:sp>
    </p:spTree>
    <p:extLst>
      <p:ext uri="{BB962C8B-B14F-4D97-AF65-F5344CB8AC3E}">
        <p14:creationId xmlns:p14="http://schemas.microsoft.com/office/powerpoint/2010/main" val="33863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63636"/>
                </a:solidFill>
                <a:latin typeface="Arial" panose="020B0604020202020204" pitchFamily="34" charset="0"/>
              </a:rPr>
              <a:t>BNL: As a user-oriented research center, CFN has the dual mission of: 1) enabling external users to carry out top-quality nanoscience projects; and 2) conducting in-house research to discover, understand, and exploit energy-related nanomaterials. Crucial elements that help address the mission are the CFN’s synergy with National Synchrotron Light Source II (NSLS-II), which delivers world-leading photon brightness and intensity, and the CFN’s essential role in BNL’s Integrated Centers for Energy Science initiative, which enhance impact and effectiveness by integration of resources across BNL. The CFN’s capabilities, organized into seven facilities, allow CFN users and staff to create, characterize, and understand nanomaterials with the most advanced tools and techniques. Two groups address nanomaterials preparation and processing (</a:t>
            </a:r>
            <a:r>
              <a:rPr lang="en-US" sz="1200" b="1" dirty="0" smtClean="0">
                <a:solidFill>
                  <a:srgbClr val="363636"/>
                </a:solidFill>
                <a:latin typeface="Arial" panose="020B0604020202020204" pitchFamily="34" charset="0"/>
              </a:rPr>
              <a:t>Materials Synthesis</a:t>
            </a:r>
            <a:r>
              <a:rPr lang="en-US" sz="1200" dirty="0" smtClean="0">
                <a:solidFill>
                  <a:srgbClr val="363636"/>
                </a:solidFill>
                <a:latin typeface="Arial" panose="020B0604020202020204" pitchFamily="34" charset="0"/>
              </a:rPr>
              <a:t> and </a:t>
            </a:r>
            <a:r>
              <a:rPr lang="en-US" sz="1200" b="1" dirty="0" smtClean="0">
                <a:solidFill>
                  <a:srgbClr val="363636"/>
                </a:solidFill>
                <a:latin typeface="Arial" panose="020B0604020202020204" pitchFamily="34" charset="0"/>
              </a:rPr>
              <a:t>Nanofabrication</a:t>
            </a:r>
            <a:r>
              <a:rPr lang="en-US" sz="1200" dirty="0" smtClean="0">
                <a:solidFill>
                  <a:srgbClr val="363636"/>
                </a:solidFill>
                <a:latin typeface="Arial" panose="020B0604020202020204" pitchFamily="34" charset="0"/>
              </a:rPr>
              <a:t>), and four focus on advanced characterization and probing, either with electrons (</a:t>
            </a:r>
            <a:r>
              <a:rPr lang="en-US" sz="1200" b="1" dirty="0" smtClean="0">
                <a:solidFill>
                  <a:srgbClr val="363636"/>
                </a:solidFill>
                <a:latin typeface="Arial" panose="020B0604020202020204" pitchFamily="34" charset="0"/>
              </a:rPr>
              <a:t>Proximal Probes</a:t>
            </a:r>
            <a:r>
              <a:rPr lang="en-US" sz="1200" dirty="0" smtClean="0">
                <a:solidFill>
                  <a:srgbClr val="363636"/>
                </a:solidFill>
                <a:latin typeface="Arial" panose="020B0604020202020204" pitchFamily="34" charset="0"/>
              </a:rPr>
              <a:t> and </a:t>
            </a:r>
            <a:r>
              <a:rPr lang="en-US" sz="1200" b="1" dirty="0" smtClean="0">
                <a:solidFill>
                  <a:srgbClr val="363636"/>
                </a:solidFill>
                <a:latin typeface="Arial" panose="020B0604020202020204" pitchFamily="34" charset="0"/>
              </a:rPr>
              <a:t>Electron Microscopy</a:t>
            </a:r>
            <a:r>
              <a:rPr lang="en-US" sz="1200" dirty="0" smtClean="0">
                <a:solidFill>
                  <a:srgbClr val="363636"/>
                </a:solidFill>
                <a:latin typeface="Arial" panose="020B0604020202020204" pitchFamily="34" charset="0"/>
              </a:rPr>
              <a:t>) or photons (</a:t>
            </a:r>
            <a:r>
              <a:rPr lang="en-US" sz="1200" b="1" dirty="0" smtClean="0">
                <a:solidFill>
                  <a:srgbClr val="363636"/>
                </a:solidFill>
                <a:latin typeface="Arial" panose="020B0604020202020204" pitchFamily="34" charset="0"/>
              </a:rPr>
              <a:t>Advanced Optical Spectroscopy and Microscopy</a:t>
            </a:r>
            <a:r>
              <a:rPr lang="en-US" sz="1200" dirty="0" smtClean="0">
                <a:solidFill>
                  <a:srgbClr val="363636"/>
                </a:solidFill>
                <a:latin typeface="Arial" panose="020B0604020202020204" pitchFamily="34" charset="0"/>
              </a:rPr>
              <a:t> and </a:t>
            </a:r>
            <a:r>
              <a:rPr lang="en-US" sz="1200" b="1" dirty="0" smtClean="0">
                <a:solidFill>
                  <a:srgbClr val="363636"/>
                </a:solidFill>
                <a:latin typeface="Arial" panose="020B0604020202020204" pitchFamily="34" charset="0"/>
              </a:rPr>
              <a:t>Advanced UV and X-ray Probes</a:t>
            </a:r>
            <a:r>
              <a:rPr lang="en-US" sz="1200" dirty="0" smtClean="0">
                <a:solidFill>
                  <a:srgbClr val="363636"/>
                </a:solidFill>
                <a:latin typeface="Arial" panose="020B0604020202020204" pitchFamily="34" charset="0"/>
              </a:rPr>
              <a:t>). The seventh facility, </a:t>
            </a:r>
            <a:r>
              <a:rPr lang="en-US" sz="1200" b="1" dirty="0" smtClean="0">
                <a:solidFill>
                  <a:srgbClr val="363636"/>
                </a:solidFill>
                <a:latin typeface="Arial" panose="020B0604020202020204" pitchFamily="34" charset="0"/>
              </a:rPr>
              <a:t>Theory and Computation</a:t>
            </a:r>
            <a:r>
              <a:rPr lang="en-US" sz="1200" dirty="0" smtClean="0">
                <a:solidFill>
                  <a:srgbClr val="363636"/>
                </a:solidFill>
                <a:latin typeface="Arial" panose="020B0604020202020204" pitchFamily="34" charset="0"/>
              </a:rPr>
              <a:t>, contributes to the elucidation of the structure and properties of nanomaterials. </a:t>
            </a:r>
            <a:r>
              <a:rPr lang="en-US" sz="1200" dirty="0" err="1" smtClean="0">
                <a:solidFill>
                  <a:srgbClr val="363636"/>
                </a:solidFill>
                <a:latin typeface="Arial" panose="020B0604020202020204" pitchFamily="34" charset="0"/>
              </a:rPr>
              <a:t>est</a:t>
            </a:r>
            <a:r>
              <a:rPr lang="en-US" sz="1200" dirty="0" smtClean="0">
                <a:solidFill>
                  <a:srgbClr val="363636"/>
                </a:solidFill>
                <a:latin typeface="Arial" panose="020B0604020202020204" pitchFamily="34" charset="0"/>
              </a:rPr>
              <a:t>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363636"/>
              </a:solidFill>
              <a:latin typeface="Arial" panose="020B0604020202020204" pitchFamily="34" charset="0"/>
            </a:endParaRPr>
          </a:p>
          <a:p>
            <a:pPr defTabSz="685800"/>
            <a:r>
              <a:rPr lang="en-US" altLang="en-US" sz="800" dirty="0" smtClean="0">
                <a:solidFill>
                  <a:srgbClr val="363636"/>
                </a:solidFill>
                <a:cs typeface="Arial" panose="020B0604020202020204" pitchFamily="34" charset="0"/>
              </a:rPr>
              <a:t>The Center for Integrated Nanotechnologies (CINT) began operations in 2006 and is jointly administered by </a:t>
            </a:r>
            <a:r>
              <a:rPr lang="en-US" altLang="en-US" sz="800" dirty="0" smtClean="0">
                <a:solidFill>
                  <a:srgbClr val="1D61A2"/>
                </a:solidFill>
                <a:cs typeface="Arial" panose="020B0604020202020204" pitchFamily="34" charset="0"/>
                <a:hlinkClick r:id="rId3"/>
              </a:rPr>
              <a:t>Los Alamos National Laboratory  </a:t>
            </a:r>
            <a:r>
              <a:rPr lang="en-US" altLang="en-US" sz="800" dirty="0" smtClean="0">
                <a:solidFill>
                  <a:srgbClr val="363636"/>
                </a:solidFill>
                <a:cs typeface="Arial" panose="020B0604020202020204" pitchFamily="34" charset="0"/>
              </a:rPr>
              <a:t> and </a:t>
            </a:r>
            <a:r>
              <a:rPr lang="en-US" altLang="en-US" sz="800" dirty="0" smtClean="0">
                <a:solidFill>
                  <a:srgbClr val="1D61A2"/>
                </a:solidFill>
                <a:cs typeface="Arial" panose="020B0604020202020204" pitchFamily="34" charset="0"/>
                <a:hlinkClick r:id="rId4"/>
              </a:rPr>
              <a:t>Sandia National Laboratories  </a:t>
            </a:r>
            <a:r>
              <a:rPr lang="en-US" altLang="en-US" sz="800" dirty="0" smtClean="0">
                <a:solidFill>
                  <a:srgbClr val="363636"/>
                </a:solidFill>
                <a:cs typeface="Arial" panose="020B0604020202020204" pitchFamily="34" charset="0"/>
              </a:rPr>
              <a:t>.  This Center makes use of a wide range of specialized facilities including the Microsystems and Engineering Sciences Applications (MESA) at SNL and the National High Magnetic Field Laboratory at LANL. CINT’s vision is to become a world leading resource for developing the scientific principles that govern the design, performance, and integration of nanostructured materials into the micro and macroscale worlds. This differentiating focus on nanomaterials integration involves the experimental and theoretical exploration of behavior over multiple spatial and temporal length scales, the development of novel synthesis and processing approaches, and an understanding of emergent behavior and new performance regimes.</a:t>
            </a:r>
            <a:endParaRPr lang="en-US" altLang="en-US" sz="800" dirty="0" smtClean="0"/>
          </a:p>
          <a:p>
            <a:pPr defTabSz="685800"/>
            <a:r>
              <a:rPr lang="en-US" altLang="en-US" sz="800" dirty="0" smtClean="0">
                <a:solidFill>
                  <a:srgbClr val="363636"/>
                </a:solidFill>
                <a:cs typeface="Arial" panose="020B0604020202020204" pitchFamily="34" charset="0"/>
              </a:rPr>
              <a:t>CINT focus areas are </a:t>
            </a:r>
            <a:r>
              <a:rPr lang="en-US" altLang="en-US" sz="800" dirty="0" err="1" smtClean="0">
                <a:solidFill>
                  <a:srgbClr val="363636"/>
                </a:solidFill>
                <a:cs typeface="Arial" panose="020B0604020202020204" pitchFamily="34" charset="0"/>
              </a:rPr>
              <a:t>nanophotonics</a:t>
            </a:r>
            <a:r>
              <a:rPr lang="en-US" altLang="en-US" sz="800" dirty="0" smtClean="0">
                <a:solidFill>
                  <a:srgbClr val="363636"/>
                </a:solidFill>
                <a:cs typeface="Arial" panose="020B0604020202020204" pitchFamily="34" charset="0"/>
              </a:rPr>
              <a:t> and </a:t>
            </a:r>
            <a:r>
              <a:rPr lang="en-US" altLang="en-US" sz="800" dirty="0" err="1" smtClean="0">
                <a:solidFill>
                  <a:srgbClr val="363636"/>
                </a:solidFill>
                <a:cs typeface="Arial" panose="020B0604020202020204" pitchFamily="34" charset="0"/>
              </a:rPr>
              <a:t>nanoelectronics</a:t>
            </a:r>
            <a:r>
              <a:rPr lang="en-US" altLang="en-US" sz="800" dirty="0" smtClean="0">
                <a:solidFill>
                  <a:srgbClr val="363636"/>
                </a:solidFill>
                <a:cs typeface="Arial" panose="020B0604020202020204" pitchFamily="34" charset="0"/>
              </a:rPr>
              <a:t>, complex functional nanomaterials, </a:t>
            </a:r>
            <a:r>
              <a:rPr lang="en-US" altLang="en-US" sz="800" dirty="0" err="1" smtClean="0">
                <a:solidFill>
                  <a:srgbClr val="363636"/>
                </a:solidFill>
                <a:cs typeface="Arial" panose="020B0604020202020204" pitchFamily="34" charset="0"/>
              </a:rPr>
              <a:t>nanomechanics</a:t>
            </a:r>
            <a:r>
              <a:rPr lang="en-US" altLang="en-US" sz="800" dirty="0" smtClean="0">
                <a:solidFill>
                  <a:srgbClr val="363636"/>
                </a:solidFill>
                <a:cs typeface="Arial" panose="020B0604020202020204" pitchFamily="34" charset="0"/>
              </a:rPr>
              <a:t>, and the nanoscale/bio/microscale interfaces. CINT has been especially successful in creating a growing number of Micro-Electro-Mechanical Systems (MEMS) – discovery science platforms that are readily delivered to users or employed in collaborations with CINT scientists.</a:t>
            </a:r>
          </a:p>
          <a:p>
            <a:r>
              <a:rPr lang="en-US" sz="1200" b="0" i="0" kern="1200" dirty="0" smtClean="0">
                <a:solidFill>
                  <a:schemeClr val="tx1"/>
                </a:solidFill>
                <a:effectLst/>
                <a:latin typeface="+mn-lt"/>
                <a:ea typeface="+mn-ea"/>
                <a:cs typeface="+mn-cs"/>
              </a:rPr>
              <a:t>Research at CINT over the next decade will support four scientific thrusts: </a:t>
            </a:r>
          </a:p>
          <a:p>
            <a:r>
              <a:rPr lang="en-US" sz="1200" b="1" i="0" kern="1200" dirty="0" smtClean="0">
                <a:solidFill>
                  <a:schemeClr val="tx1"/>
                </a:solidFill>
                <a:effectLst/>
                <a:latin typeface="+mn-lt"/>
                <a:ea typeface="+mn-ea"/>
                <a:cs typeface="+mn-cs"/>
              </a:rPr>
              <a:t>In-Situ Characterization and </a:t>
            </a:r>
            <a:r>
              <a:rPr lang="en-US" sz="1200" b="1" i="0" kern="1200" dirty="0" err="1" smtClean="0">
                <a:solidFill>
                  <a:schemeClr val="tx1"/>
                </a:solidFill>
                <a:effectLst/>
                <a:latin typeface="+mn-lt"/>
                <a:ea typeface="+mn-ea"/>
                <a:cs typeface="+mn-cs"/>
              </a:rPr>
              <a:t>Nanomechanics</a:t>
            </a:r>
            <a:endParaRPr lang="en-US" sz="1200" b="1" i="0" kern="1200" dirty="0" smtClean="0">
              <a:solidFill>
                <a:schemeClr val="tx1"/>
              </a:solidFill>
              <a:effectLst/>
              <a:latin typeface="+mn-lt"/>
              <a:ea typeface="+mn-ea"/>
              <a:cs typeface="+mn-cs"/>
            </a:endParaRPr>
          </a:p>
          <a:p>
            <a:r>
              <a:rPr lang="en-US" sz="1200" b="0" i="1" u="none" strike="noStrike" kern="1200" dirty="0" smtClean="0">
                <a:solidFill>
                  <a:schemeClr val="tx1"/>
                </a:solidFill>
                <a:effectLst/>
                <a:latin typeface="+mn-lt"/>
                <a:ea typeface="+mn-ea"/>
                <a:cs typeface="+mn-cs"/>
                <a:hlinkClick r:id="rId5"/>
              </a:rPr>
              <a:t>Brian </a:t>
            </a:r>
            <a:r>
              <a:rPr lang="en-US" sz="1200" b="0" i="1" u="none" strike="noStrike" kern="1200" dirty="0" err="1" smtClean="0">
                <a:solidFill>
                  <a:schemeClr val="tx1"/>
                </a:solidFill>
                <a:effectLst/>
                <a:latin typeface="+mn-lt"/>
                <a:ea typeface="+mn-ea"/>
                <a:cs typeface="+mn-cs"/>
                <a:hlinkClick r:id="rId5"/>
              </a:rPr>
              <a:t>Swartzentruber</a:t>
            </a:r>
            <a:r>
              <a:rPr lang="en-US" sz="1200" b="0" i="1" kern="1200" dirty="0" smtClean="0">
                <a:solidFill>
                  <a:schemeClr val="tx1"/>
                </a:solidFill>
                <a:effectLst/>
                <a:latin typeface="+mn-lt"/>
                <a:ea typeface="+mn-ea"/>
                <a:cs typeface="+mn-cs"/>
              </a:rPr>
              <a:t>, Thrust Leader</a:t>
            </a:r>
            <a:br>
              <a:rPr lang="en-US" sz="1200" b="0" i="1" kern="1200" dirty="0" smtClean="0">
                <a:solidFill>
                  <a:schemeClr val="tx1"/>
                </a:solidFill>
                <a:effectLst/>
                <a:latin typeface="+mn-lt"/>
                <a:ea typeface="+mn-ea"/>
                <a:cs typeface="+mn-cs"/>
              </a:rPr>
            </a:br>
            <a:r>
              <a:rPr lang="en-US" sz="1200" b="0" i="1" u="none" strike="noStrike" kern="1200" dirty="0" smtClean="0">
                <a:solidFill>
                  <a:schemeClr val="tx1"/>
                </a:solidFill>
                <a:effectLst/>
                <a:latin typeface="+mn-lt"/>
                <a:ea typeface="+mn-ea"/>
                <a:cs typeface="+mn-cs"/>
                <a:hlinkClick r:id="rId6"/>
              </a:rPr>
              <a:t>Jim Werner</a:t>
            </a:r>
            <a:r>
              <a:rPr lang="en-US" sz="1200" b="0" i="1" kern="1200" dirty="0" smtClean="0">
                <a:solidFill>
                  <a:schemeClr val="tx1"/>
                </a:solidFill>
                <a:effectLst/>
                <a:latin typeface="+mn-lt"/>
                <a:ea typeface="+mn-ea"/>
                <a:cs typeface="+mn-cs"/>
              </a:rPr>
              <a:t>, Thrust Co-</a:t>
            </a:r>
            <a:r>
              <a:rPr lang="en-US" sz="1200" b="0" i="1" kern="1200" dirty="0" err="1" smtClean="0">
                <a:solidFill>
                  <a:schemeClr val="tx1"/>
                </a:solidFill>
                <a:effectLst/>
                <a:latin typeface="+mn-lt"/>
                <a:ea typeface="+mn-ea"/>
                <a:cs typeface="+mn-cs"/>
              </a:rPr>
              <a:t>Leader</a:t>
            </a:r>
            <a:r>
              <a:rPr lang="en-US" sz="1200" b="0" i="0" kern="1200" dirty="0" err="1" smtClean="0">
                <a:solidFill>
                  <a:schemeClr val="tx1"/>
                </a:solidFill>
                <a:effectLst/>
                <a:latin typeface="+mn-lt"/>
                <a:ea typeface="+mn-ea"/>
                <a:cs typeface="+mn-cs"/>
              </a:rPr>
              <a:t>Developing</a:t>
            </a:r>
            <a:r>
              <a:rPr lang="en-US" sz="1200" b="0" i="0" kern="1200" dirty="0" smtClean="0">
                <a:solidFill>
                  <a:schemeClr val="tx1"/>
                </a:solidFill>
                <a:effectLst/>
                <a:latin typeface="+mn-lt"/>
                <a:ea typeface="+mn-ea"/>
                <a:cs typeface="+mn-cs"/>
              </a:rPr>
              <a:t> and implementing world-leading capabilities to study the dynamic response of materials and </a:t>
            </a:r>
            <a:r>
              <a:rPr lang="en-US" sz="1200" b="0" i="0" kern="1200" dirty="0" err="1" smtClean="0">
                <a:solidFill>
                  <a:schemeClr val="tx1"/>
                </a:solidFill>
                <a:effectLst/>
                <a:latin typeface="+mn-lt"/>
                <a:ea typeface="+mn-ea"/>
                <a:cs typeface="+mn-cs"/>
              </a:rPr>
              <a:t>nanosystems</a:t>
            </a:r>
            <a:r>
              <a:rPr lang="en-US" sz="1200" b="0" i="0" kern="1200" dirty="0" smtClean="0">
                <a:solidFill>
                  <a:schemeClr val="tx1"/>
                </a:solidFill>
                <a:effectLst/>
                <a:latin typeface="+mn-lt"/>
                <a:ea typeface="+mn-ea"/>
                <a:cs typeface="+mn-cs"/>
              </a:rPr>
              <a:t> to mechanical, electrical, or other stimuli.</a:t>
            </a:r>
          </a:p>
          <a:p>
            <a:r>
              <a:rPr lang="en-US" sz="1200" b="0" i="0" kern="1200" dirty="0" smtClean="0">
                <a:solidFill>
                  <a:schemeClr val="tx1"/>
                </a:solidFill>
                <a:effectLst/>
                <a:latin typeface="+mn-lt"/>
                <a:ea typeface="+mn-ea"/>
                <a:cs typeface="+mn-cs"/>
              </a:rPr>
              <a:t>Key integration science challenges include: 1) how defects and crystal distortions alter the electronic and/or mechanical properties in nanostructured materials; 2) how coupling between electronic and mechanical behaviors affect the functionalities of integrated nanostructures; and 3) How we understand and control energy transfer across interfaces and over multiple length scales.</a:t>
            </a:r>
          </a:p>
          <a:p>
            <a:endParaRPr lang="en-US" dirty="0" smtClean="0"/>
          </a:p>
          <a:p>
            <a:endParaRPr lang="en-US" dirty="0" smtClean="0"/>
          </a:p>
          <a:p>
            <a:r>
              <a:rPr lang="en-US" sz="1200" b="1" i="0" kern="1200" dirty="0" err="1" smtClean="0">
                <a:solidFill>
                  <a:schemeClr val="tx1"/>
                </a:solidFill>
                <a:effectLst/>
                <a:latin typeface="+mn-lt"/>
                <a:ea typeface="+mn-ea"/>
                <a:cs typeface="+mn-cs"/>
              </a:rPr>
              <a:t>Nanophotonics</a:t>
            </a:r>
            <a:r>
              <a:rPr lang="en-US" sz="1200" b="1" i="0" kern="1200" dirty="0" smtClean="0">
                <a:solidFill>
                  <a:schemeClr val="tx1"/>
                </a:solidFill>
                <a:effectLst/>
                <a:latin typeface="+mn-lt"/>
                <a:ea typeface="+mn-ea"/>
                <a:cs typeface="+mn-cs"/>
              </a:rPr>
              <a:t> and Optical Nanomaterials</a:t>
            </a:r>
          </a:p>
          <a:p>
            <a:r>
              <a:rPr lang="en-US" sz="1200" b="0" i="1" u="none" strike="noStrike" kern="1200" dirty="0" smtClean="0">
                <a:solidFill>
                  <a:schemeClr val="tx1"/>
                </a:solidFill>
                <a:effectLst/>
                <a:latin typeface="+mn-lt"/>
                <a:ea typeface="+mn-ea"/>
                <a:cs typeface="+mn-cs"/>
                <a:hlinkClick r:id="rId7"/>
              </a:rPr>
              <a:t>Steve </a:t>
            </a:r>
            <a:r>
              <a:rPr lang="en-US" sz="1200" b="0" i="1" u="none" strike="noStrike" kern="1200" dirty="0" err="1" smtClean="0">
                <a:solidFill>
                  <a:schemeClr val="tx1"/>
                </a:solidFill>
                <a:effectLst/>
                <a:latin typeface="+mn-lt"/>
                <a:ea typeface="+mn-ea"/>
                <a:cs typeface="+mn-cs"/>
                <a:hlinkClick r:id="rId7"/>
              </a:rPr>
              <a:t>Doorn</a:t>
            </a:r>
            <a:r>
              <a:rPr lang="en-US" sz="1200" b="0" i="1" kern="1200" dirty="0" smtClean="0">
                <a:solidFill>
                  <a:schemeClr val="tx1"/>
                </a:solidFill>
                <a:effectLst/>
                <a:latin typeface="+mn-lt"/>
                <a:ea typeface="+mn-ea"/>
                <a:cs typeface="+mn-cs"/>
              </a:rPr>
              <a:t>, Thrust Leader</a:t>
            </a:r>
            <a:br>
              <a:rPr lang="en-US" sz="1200" b="0" i="1" kern="1200" dirty="0" smtClean="0">
                <a:solidFill>
                  <a:schemeClr val="tx1"/>
                </a:solidFill>
                <a:effectLst/>
                <a:latin typeface="+mn-lt"/>
                <a:ea typeface="+mn-ea"/>
                <a:cs typeface="+mn-cs"/>
              </a:rPr>
            </a:br>
            <a:r>
              <a:rPr lang="en-US" sz="1200" b="0" i="1" u="none" strike="noStrike" kern="1200" dirty="0" err="1" smtClean="0">
                <a:solidFill>
                  <a:schemeClr val="tx1"/>
                </a:solidFill>
                <a:effectLst/>
                <a:latin typeface="+mn-lt"/>
                <a:ea typeface="+mn-ea"/>
                <a:cs typeface="+mn-cs"/>
                <a:hlinkClick r:id="rId8"/>
              </a:rPr>
              <a:t>Igal</a:t>
            </a:r>
            <a:r>
              <a:rPr lang="en-US" sz="1200" b="0" i="1" u="none" strike="noStrike" kern="1200" dirty="0" smtClean="0">
                <a:solidFill>
                  <a:schemeClr val="tx1"/>
                </a:solidFill>
                <a:effectLst/>
                <a:latin typeface="+mn-lt"/>
                <a:ea typeface="+mn-ea"/>
                <a:cs typeface="+mn-cs"/>
                <a:hlinkClick r:id="rId8"/>
              </a:rPr>
              <a:t> </a:t>
            </a:r>
            <a:r>
              <a:rPr lang="en-US" sz="1200" b="0" i="1" u="none" strike="noStrike" kern="1200" dirty="0" err="1" smtClean="0">
                <a:solidFill>
                  <a:schemeClr val="tx1"/>
                </a:solidFill>
                <a:effectLst/>
                <a:latin typeface="+mn-lt"/>
                <a:ea typeface="+mn-ea"/>
                <a:cs typeface="+mn-cs"/>
                <a:hlinkClick r:id="rId8"/>
              </a:rPr>
              <a:t>Brener</a:t>
            </a:r>
            <a:r>
              <a:rPr lang="en-US" sz="1200" b="0" i="1" kern="1200" dirty="0" smtClean="0">
                <a:solidFill>
                  <a:schemeClr val="tx1"/>
                </a:solidFill>
                <a:effectLst/>
                <a:latin typeface="+mn-lt"/>
                <a:ea typeface="+mn-ea"/>
                <a:cs typeface="+mn-cs"/>
              </a:rPr>
              <a:t>, Thrust Co-</a:t>
            </a:r>
            <a:r>
              <a:rPr lang="en-US" sz="1200" b="0" i="1" kern="1200" dirty="0" err="1" smtClean="0">
                <a:solidFill>
                  <a:schemeClr val="tx1"/>
                </a:solidFill>
                <a:effectLst/>
                <a:latin typeface="+mn-lt"/>
                <a:ea typeface="+mn-ea"/>
                <a:cs typeface="+mn-cs"/>
              </a:rPr>
              <a:t>Leader</a:t>
            </a:r>
            <a:r>
              <a:rPr lang="en-US" sz="1200" b="0" i="0" kern="1200" dirty="0" err="1" smtClean="0">
                <a:solidFill>
                  <a:schemeClr val="tx1"/>
                </a:solidFill>
                <a:effectLst/>
                <a:latin typeface="+mn-lt"/>
                <a:ea typeface="+mn-ea"/>
                <a:cs typeface="+mn-cs"/>
              </a:rPr>
              <a:t>Synthesis</a:t>
            </a:r>
            <a:r>
              <a:rPr lang="en-US" sz="1200" b="0" i="0" kern="1200" dirty="0" smtClean="0">
                <a:solidFill>
                  <a:schemeClr val="tx1"/>
                </a:solidFill>
                <a:effectLst/>
                <a:latin typeface="+mn-lt"/>
                <a:ea typeface="+mn-ea"/>
                <a:cs typeface="+mn-cs"/>
              </a:rPr>
              <a:t>, excitation, and energy transformations of optically active nanomaterials and collective or emergent electromagnetic phenomena (</a:t>
            </a:r>
            <a:r>
              <a:rPr lang="en-US" sz="1200" b="0" i="0" kern="1200" dirty="0" err="1" smtClean="0">
                <a:solidFill>
                  <a:schemeClr val="tx1"/>
                </a:solidFill>
                <a:effectLst/>
                <a:latin typeface="+mn-lt"/>
                <a:ea typeface="+mn-ea"/>
                <a:cs typeface="+mn-cs"/>
              </a:rPr>
              <a:t>plasmonics</a:t>
            </a:r>
            <a:r>
              <a:rPr lang="en-US" sz="1200" b="0" i="0" kern="1200" dirty="0" smtClean="0">
                <a:solidFill>
                  <a:schemeClr val="tx1"/>
                </a:solidFill>
                <a:effectLst/>
                <a:latin typeface="+mn-lt"/>
                <a:ea typeface="+mn-ea"/>
                <a:cs typeface="+mn-cs"/>
              </a:rPr>
              <a:t>, metamaterials, photonic lattices).</a:t>
            </a:r>
          </a:p>
          <a:p>
            <a:r>
              <a:rPr lang="en-US" sz="1200" b="0" i="0" kern="1200" dirty="0" smtClean="0">
                <a:solidFill>
                  <a:schemeClr val="tx1"/>
                </a:solidFill>
                <a:effectLst/>
                <a:latin typeface="+mn-lt"/>
                <a:ea typeface="+mn-ea"/>
                <a:cs typeface="+mn-cs"/>
              </a:rPr>
              <a:t>Key integration science challenges include: 1) chemical and physical synthesis of optical, electronic, and magnetic nanomaterials; 2) collective and emergent electromagnetic phenomena (</a:t>
            </a:r>
            <a:r>
              <a:rPr lang="en-US" sz="1200" b="0" i="0" kern="1200" dirty="0" err="1" smtClean="0">
                <a:solidFill>
                  <a:schemeClr val="tx1"/>
                </a:solidFill>
                <a:effectLst/>
                <a:latin typeface="+mn-lt"/>
                <a:ea typeface="+mn-ea"/>
                <a:cs typeface="+mn-cs"/>
              </a:rPr>
              <a:t>plasmonics</a:t>
            </a:r>
            <a:r>
              <a:rPr lang="en-US" sz="1200" b="0" i="0" kern="1200" dirty="0" smtClean="0">
                <a:solidFill>
                  <a:schemeClr val="tx1"/>
                </a:solidFill>
                <a:effectLst/>
                <a:latin typeface="+mn-lt"/>
                <a:ea typeface="+mn-ea"/>
                <a:cs typeface="+mn-cs"/>
              </a:rPr>
              <a:t>, metamaterials, photonic lattices, solitons); 3) multifunctional behavior in hybrid nanostructures comprising optical components; and 4) energy transformations on the nanoscale.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Soft, Biological, and Composite Nanomaterials</a:t>
            </a:r>
          </a:p>
          <a:p>
            <a:r>
              <a:rPr lang="en-US" sz="1200" b="0" i="1" u="none" strike="noStrike" kern="1200" dirty="0" smtClean="0">
                <a:solidFill>
                  <a:schemeClr val="tx1"/>
                </a:solidFill>
                <a:effectLst/>
                <a:latin typeface="+mn-lt"/>
                <a:ea typeface="+mn-ea"/>
                <a:cs typeface="+mn-cs"/>
                <a:hlinkClick r:id="rId9"/>
              </a:rPr>
              <a:t>George </a:t>
            </a:r>
            <a:r>
              <a:rPr lang="en-US" sz="1200" b="0" i="1" u="none" strike="noStrike" kern="1200" dirty="0" err="1" smtClean="0">
                <a:solidFill>
                  <a:schemeClr val="tx1"/>
                </a:solidFill>
                <a:effectLst/>
                <a:latin typeface="+mn-lt"/>
                <a:ea typeface="+mn-ea"/>
                <a:cs typeface="+mn-cs"/>
                <a:hlinkClick r:id="rId9"/>
              </a:rPr>
              <a:t>Bachand</a:t>
            </a:r>
            <a:r>
              <a:rPr lang="en-US" sz="1200" b="0" i="1" kern="1200" dirty="0" smtClean="0">
                <a:solidFill>
                  <a:schemeClr val="tx1"/>
                </a:solidFill>
                <a:effectLst/>
                <a:latin typeface="+mn-lt"/>
                <a:ea typeface="+mn-ea"/>
                <a:cs typeface="+mn-cs"/>
              </a:rPr>
              <a:t>, Thrust Leader</a:t>
            </a:r>
            <a:br>
              <a:rPr lang="en-US" sz="1200" b="0" i="1" kern="1200" dirty="0" smtClean="0">
                <a:solidFill>
                  <a:schemeClr val="tx1"/>
                </a:solidFill>
                <a:effectLst/>
                <a:latin typeface="+mn-lt"/>
                <a:ea typeface="+mn-ea"/>
                <a:cs typeface="+mn-cs"/>
              </a:rPr>
            </a:br>
            <a:r>
              <a:rPr lang="en-US" sz="1200" b="0" i="1" u="none" strike="noStrike" kern="1200" dirty="0" smtClean="0">
                <a:solidFill>
                  <a:schemeClr val="tx1"/>
                </a:solidFill>
                <a:effectLst/>
                <a:latin typeface="+mn-lt"/>
                <a:ea typeface="+mn-ea"/>
                <a:cs typeface="+mn-cs"/>
                <a:hlinkClick r:id="rId10"/>
              </a:rPr>
              <a:t>Peter Goodwin</a:t>
            </a:r>
            <a:r>
              <a:rPr lang="en-US" sz="1200" b="0" i="1" kern="1200" dirty="0" smtClean="0">
                <a:solidFill>
                  <a:schemeClr val="tx1"/>
                </a:solidFill>
                <a:effectLst/>
                <a:latin typeface="+mn-lt"/>
                <a:ea typeface="+mn-ea"/>
                <a:cs typeface="+mn-cs"/>
              </a:rPr>
              <a:t>, Thrust Co-</a:t>
            </a:r>
            <a:r>
              <a:rPr lang="en-US" sz="1200" b="0" i="1" kern="1200" dirty="0" err="1" smtClean="0">
                <a:solidFill>
                  <a:schemeClr val="tx1"/>
                </a:solidFill>
                <a:effectLst/>
                <a:latin typeface="+mn-lt"/>
                <a:ea typeface="+mn-ea"/>
                <a:cs typeface="+mn-cs"/>
              </a:rPr>
              <a:t>Leader</a:t>
            </a:r>
            <a:r>
              <a:rPr lang="en-US" sz="1200" b="0" i="0" kern="1200" dirty="0" err="1" smtClean="0">
                <a:solidFill>
                  <a:schemeClr val="tx1"/>
                </a:solidFill>
                <a:effectLst/>
                <a:latin typeface="+mn-lt"/>
                <a:ea typeface="+mn-ea"/>
                <a:cs typeface="+mn-cs"/>
              </a:rPr>
              <a:t>Synthesis</a:t>
            </a:r>
            <a:r>
              <a:rPr lang="en-US" sz="1200" b="0" i="0" kern="1200" dirty="0" smtClean="0">
                <a:solidFill>
                  <a:schemeClr val="tx1"/>
                </a:solidFill>
                <a:effectLst/>
                <a:latin typeface="+mn-lt"/>
                <a:ea typeface="+mn-ea"/>
                <a:cs typeface="+mn-cs"/>
              </a:rPr>
              <a:t>, assembly, and characterization of soft, biomolecular, and composite nanomaterials that display emergent functionality.</a:t>
            </a:r>
          </a:p>
          <a:p>
            <a:r>
              <a:rPr lang="en-US" sz="1200" b="0" i="0" kern="1200" dirty="0" smtClean="0">
                <a:solidFill>
                  <a:schemeClr val="tx1"/>
                </a:solidFill>
                <a:effectLst/>
                <a:latin typeface="+mn-lt"/>
                <a:ea typeface="+mn-ea"/>
                <a:cs typeface="+mn-cs"/>
              </a:rPr>
              <a:t>Key integration science challenges include: 1) designing interfaces and controlling their interactions across multiple dimensions, length- and time-scales; 2) self- and active-assembly of soft and hybrid nanostructured materials; 3) developing new characterization tools and optical probes for detection and imaging; and 4) theory and simulation to understand and predict the behavior of hierarchical structure and dynamics of soft matter systems.</a:t>
            </a:r>
          </a:p>
          <a:p>
            <a:r>
              <a:rPr lang="en-US" sz="1200" b="1" i="0" kern="1200" dirty="0" smtClean="0">
                <a:solidFill>
                  <a:schemeClr val="tx1"/>
                </a:solidFill>
                <a:effectLst/>
                <a:latin typeface="+mn-lt"/>
                <a:ea typeface="+mn-ea"/>
                <a:cs typeface="+mn-cs"/>
              </a:rPr>
              <a:t>Quantum Materials Systems</a:t>
            </a:r>
          </a:p>
          <a:p>
            <a:r>
              <a:rPr lang="en-US" sz="1200" b="0" i="1" u="none" strike="noStrike" kern="1200" dirty="0" smtClean="0">
                <a:solidFill>
                  <a:schemeClr val="tx1"/>
                </a:solidFill>
                <a:effectLst/>
                <a:latin typeface="+mn-lt"/>
                <a:ea typeface="+mn-ea"/>
                <a:cs typeface="+mn-cs"/>
                <a:hlinkClick r:id="rId11"/>
              </a:rPr>
              <a:t>Mike Lilly</a:t>
            </a:r>
            <a:r>
              <a:rPr lang="en-US" sz="1200" b="0" i="1" kern="1200" dirty="0" smtClean="0">
                <a:solidFill>
                  <a:schemeClr val="tx1"/>
                </a:solidFill>
                <a:effectLst/>
                <a:latin typeface="+mn-lt"/>
                <a:ea typeface="+mn-ea"/>
                <a:cs typeface="+mn-cs"/>
              </a:rPr>
              <a:t>, Thrust Leader</a:t>
            </a:r>
            <a:br>
              <a:rPr lang="en-US" sz="1200" b="0" i="1" kern="1200" dirty="0" smtClean="0">
                <a:solidFill>
                  <a:schemeClr val="tx1"/>
                </a:solidFill>
                <a:effectLst/>
                <a:latin typeface="+mn-lt"/>
                <a:ea typeface="+mn-ea"/>
                <a:cs typeface="+mn-cs"/>
              </a:rPr>
            </a:br>
            <a:r>
              <a:rPr lang="en-US" sz="1200" b="0" i="1" u="none" strike="noStrike" kern="1200" dirty="0" err="1" smtClean="0">
                <a:solidFill>
                  <a:schemeClr val="tx1"/>
                </a:solidFill>
                <a:effectLst/>
                <a:latin typeface="+mn-lt"/>
                <a:ea typeface="+mn-ea"/>
                <a:cs typeface="+mn-cs"/>
                <a:hlinkClick r:id="rId12"/>
              </a:rPr>
              <a:t>Jinkyoung</a:t>
            </a:r>
            <a:r>
              <a:rPr lang="en-US" sz="1200" b="0" i="1" u="none" strike="noStrike" kern="1200" dirty="0" smtClean="0">
                <a:solidFill>
                  <a:schemeClr val="tx1"/>
                </a:solidFill>
                <a:effectLst/>
                <a:latin typeface="+mn-lt"/>
                <a:ea typeface="+mn-ea"/>
                <a:cs typeface="+mn-cs"/>
                <a:hlinkClick r:id="rId12"/>
              </a:rPr>
              <a:t> </a:t>
            </a:r>
            <a:r>
              <a:rPr lang="en-US" sz="1200" b="0" i="1" u="none" strike="noStrike" kern="1200" dirty="0" err="1" smtClean="0">
                <a:solidFill>
                  <a:schemeClr val="tx1"/>
                </a:solidFill>
                <a:effectLst/>
                <a:latin typeface="+mn-lt"/>
                <a:ea typeface="+mn-ea"/>
                <a:cs typeface="+mn-cs"/>
                <a:hlinkClick r:id="rId12"/>
              </a:rPr>
              <a:t>Yoo</a:t>
            </a:r>
            <a:r>
              <a:rPr lang="en-US" sz="1200" b="0" i="1" kern="1200" dirty="0" smtClean="0">
                <a:solidFill>
                  <a:schemeClr val="tx1"/>
                </a:solidFill>
                <a:effectLst/>
                <a:latin typeface="+mn-lt"/>
                <a:ea typeface="+mn-ea"/>
                <a:cs typeface="+mn-cs"/>
              </a:rPr>
              <a:t>, Thrust Co-</a:t>
            </a:r>
            <a:r>
              <a:rPr lang="en-US" sz="1200" b="0" i="1" kern="1200" dirty="0" err="1" smtClean="0">
                <a:solidFill>
                  <a:schemeClr val="tx1"/>
                </a:solidFill>
                <a:effectLst/>
                <a:latin typeface="+mn-lt"/>
                <a:ea typeface="+mn-ea"/>
                <a:cs typeface="+mn-cs"/>
              </a:rPr>
              <a:t>Leader</a:t>
            </a:r>
            <a:r>
              <a:rPr lang="en-US" sz="1200" b="0" i="0" kern="1200" dirty="0" err="1" smtClean="0">
                <a:solidFill>
                  <a:schemeClr val="tx1"/>
                </a:solidFill>
                <a:effectLst/>
                <a:latin typeface="+mn-lt"/>
                <a:ea typeface="+mn-ea"/>
                <a:cs typeface="+mn-cs"/>
              </a:rPr>
              <a:t>This</a:t>
            </a:r>
            <a:r>
              <a:rPr lang="en-US" sz="1200" b="0" i="0" kern="1200" dirty="0" smtClean="0">
                <a:solidFill>
                  <a:schemeClr val="tx1"/>
                </a:solidFill>
                <a:effectLst/>
                <a:latin typeface="+mn-lt"/>
                <a:ea typeface="+mn-ea"/>
                <a:cs typeface="+mn-cs"/>
              </a:rPr>
              <a:t> thrust focuses on understanding and controlling quantum effects of nanoscale materials and their integration into systems spanning multiple length scales. </a:t>
            </a:r>
            <a:r>
              <a:rPr lang="en-US" dirty="0" smtClean="0"/>
              <a:t/>
            </a:r>
            <a:br>
              <a:rPr lang="en-US" dirty="0" smtClean="0"/>
            </a:br>
            <a:r>
              <a:rPr lang="en-US" sz="1200" b="0" i="0" kern="1200" dirty="0" smtClean="0">
                <a:solidFill>
                  <a:schemeClr val="tx1"/>
                </a:solidFill>
                <a:effectLst/>
                <a:latin typeface="+mn-lt"/>
                <a:ea typeface="+mn-ea"/>
                <a:cs typeface="+mn-cs"/>
              </a:rPr>
              <a:t>Key integration science challenges include: 1) elucidating and utilizing interactions between quantum systems and the environment at multiple scales (e.g. quantum sensed nuclear spin resonance); 2) preparing quantum materials in a precisely controlled manner; 3) discovering emergent phenomena in quantum materials under various excitations; and 4) integrating quantum materials in solid-state architectures for application at the macroscale.</a:t>
            </a:r>
            <a:r>
              <a:rPr lang="en-US" dirty="0" smtClean="0"/>
              <a:t> </a:t>
            </a:r>
            <a:br>
              <a:rPr lang="en-US" dirty="0" smtClean="0"/>
            </a:br>
            <a:r>
              <a:rPr lang="en-US" sz="1200" b="0" i="0" kern="1200" dirty="0" smtClean="0">
                <a:solidFill>
                  <a:schemeClr val="tx1"/>
                </a:solidFill>
                <a:effectLst/>
                <a:latin typeface="+mn-lt"/>
                <a:ea typeface="+mn-ea"/>
                <a:cs typeface="+mn-cs"/>
              </a:rPr>
              <a:t>Key integration science challenges include: 1) elucidating and utilizing interactions between quantum systems and the environment at multiple scales (e.g. quantum sensed nuclear spin resonance); 2) preparing quantum materials in a precisely controlled manner; 3) discovering emergent phenomena in quantum materials under various excitations; and 4) integrating quantum materials in solid-state architectures for application at the macroscale.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mission of the NSRCs is twofold: to enable the external scientific community to carry out high-impact nanoscience projects through an open, peer-reviewed user program, and to conduct in-house research to discover, understand, and exploit functional nanomaterials for society’s benefit. To fulfill this mission, the NSRCs house the most advanced facilities for nanoscience research and employ world-class scientists who are experts in nanoscience and enjoy working with external users.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dirty="0" smtClean="0"/>
              <a:t>NSRC Facilities The Centers are part of DOE’s contribution to the National Nanotechnology Initiative, and they form an integrated network. These facilities are designed to be the Nation’s premier user centers for interdisciplinary research at the nanoscale, serving as the basis for a national program that encompasses new science, new tools and new computing capabilities. Each Center will focus on a different area of nanoscale research, such as materials derived from or inspired by nature; hard and crystalline materials, including the structure of macromolecules; magnetic and soft materials, including polymers and ordered structures in fluids; and nanotechnology integration (BES). </a:t>
            </a:r>
          </a:p>
          <a:p>
            <a:endParaRPr lang="en-US" sz="1200" dirty="0" smtClean="0"/>
          </a:p>
          <a:p>
            <a:r>
              <a:rPr lang="en-US" sz="1200" dirty="0" smtClean="0"/>
              <a:t>The Nanoscale Science Research Center (NSRC) Program operates a system of five coordinated Centers located in U.S. Dept. of Energy national laboratories across the United States. Each Center contains laboratories for synthesis and nanofabrication, one-of-a-kind signature instruments, a suite of supporting instrumentation, and theory, modeling, and simulation expertise.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363636"/>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363636"/>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5</a:t>
            </a:fld>
            <a:endParaRPr lang="en-US"/>
          </a:p>
        </p:txBody>
      </p:sp>
    </p:spTree>
    <p:extLst>
      <p:ext uri="{BB962C8B-B14F-4D97-AF65-F5344CB8AC3E}">
        <p14:creationId xmlns:p14="http://schemas.microsoft.com/office/powerpoint/2010/main" val="62778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OR: </a:t>
            </a:r>
            <a:r>
              <a:rPr lang="en-US" sz="1200" dirty="0" smtClean="0">
                <a:solidFill>
                  <a:srgbClr val="555555"/>
                </a:solidFill>
                <a:latin typeface="Lucida Sans Unicode" panose="020B0602030504020204" pitchFamily="34" charset="0"/>
              </a:rPr>
              <a:t>The Center for Nanophase Materials Sciences (CNMS) at Oak Ridge National Laboratory (ORNL) provides a national and international user community access to expertise and equipment for a broad range of nanoscience research, including nanomaterials synthesis, nanofabrication, imaging/microscopy/characterization, and theory/modeling/simulation. CNMS also acts as gateway for the nanoscience community to benefit from ORNL’s neutron sources (</a:t>
            </a:r>
            <a:r>
              <a:rPr lang="en-US" sz="1200" dirty="0" smtClean="0">
                <a:solidFill>
                  <a:srgbClr val="008556"/>
                </a:solidFill>
                <a:latin typeface="Lucida Sans Unicode" panose="020B0602030504020204" pitchFamily="34" charset="0"/>
                <a:hlinkClick r:id="rId3"/>
              </a:rPr>
              <a:t>SNS and HFIR</a:t>
            </a:r>
            <a:r>
              <a:rPr lang="en-US" sz="1200" dirty="0" smtClean="0">
                <a:solidFill>
                  <a:srgbClr val="555555"/>
                </a:solidFill>
                <a:latin typeface="Lucida Sans Unicode" panose="020B0602030504020204" pitchFamily="34" charset="0"/>
              </a:rPr>
              <a:t>) and computational resources. All CNMS facilities and capabilities are accessible based on peer-reviewed proposals and are offered at no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555555"/>
              </a:solidFill>
              <a:latin typeface="Lucida Sans Unicode" panose="020B0602030504020204" pitchFamily="34" charset="0"/>
            </a:endParaRPr>
          </a:p>
          <a:p>
            <a:r>
              <a:rPr lang="en-US" sz="1200" dirty="0" smtClean="0">
                <a:solidFill>
                  <a:srgbClr val="555555"/>
                </a:solidFill>
                <a:latin typeface="Lucida Sans Unicode" panose="020B0602030504020204" pitchFamily="34" charset="0"/>
              </a:rPr>
              <a:t>ANL:</a:t>
            </a:r>
            <a:r>
              <a:rPr lang="en-US" sz="1200" baseline="0" dirty="0" smtClean="0">
                <a:solidFill>
                  <a:srgbClr val="555555"/>
                </a:solidFill>
                <a:latin typeface="Lucida Sans Unicode" panose="020B0602030504020204" pitchFamily="34" charset="0"/>
              </a:rPr>
              <a:t> </a:t>
            </a:r>
            <a:r>
              <a:rPr lang="en-US" sz="1200" dirty="0" smtClean="0">
                <a:solidFill>
                  <a:srgbClr val="333333"/>
                </a:solidFill>
                <a:latin typeface="proxima-nova"/>
              </a:rPr>
              <a:t>The Center for Nanoscale Materials (CNM) is a DOE Office of Science Nanoscale Science Research Center dedicated to nanoscience and nanotechnology. It was constructed under a joint partnership between DOE and the State of Illinois, as part of DOE’s Nanoscale Science Research Center program.</a:t>
            </a:r>
          </a:p>
          <a:p>
            <a:r>
              <a:rPr lang="en-US" sz="1200" dirty="0" smtClean="0">
                <a:solidFill>
                  <a:srgbClr val="333333"/>
                </a:solidFill>
                <a:latin typeface="proxima-nova"/>
              </a:rPr>
              <a:t>Argonne’s </a:t>
            </a:r>
            <a:r>
              <a:rPr lang="en-US" sz="1200" dirty="0" smtClean="0">
                <a:solidFill>
                  <a:srgbClr val="00609C"/>
                </a:solidFill>
                <a:latin typeface="proxima-nova"/>
                <a:hlinkClick r:id="rId4"/>
              </a:rPr>
              <a:t>Advanced Photon Source</a:t>
            </a:r>
            <a:r>
              <a:rPr lang="en-US" sz="1200" dirty="0" smtClean="0">
                <a:solidFill>
                  <a:srgbClr val="333333"/>
                </a:solidFill>
                <a:latin typeface="proxima-nova"/>
              </a:rPr>
              <a:t> (APS) plays a key role in the shared CNM/APS Hard X-ray </a:t>
            </a:r>
            <a:r>
              <a:rPr lang="en-US" sz="1200" dirty="0" err="1" smtClean="0">
                <a:solidFill>
                  <a:srgbClr val="333333"/>
                </a:solidFill>
                <a:latin typeface="proxima-nova"/>
              </a:rPr>
              <a:t>Nanoprobe</a:t>
            </a:r>
            <a:r>
              <a:rPr lang="en-US" sz="1200" dirty="0" smtClean="0">
                <a:solidFill>
                  <a:srgbClr val="333333"/>
                </a:solidFill>
                <a:latin typeface="proxima-nova"/>
              </a:rPr>
              <a:t> Beamline, enabling unprecedented views deep within nanomaterials.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6</a:t>
            </a:fld>
            <a:endParaRPr lang="en-US"/>
          </a:p>
        </p:txBody>
      </p:sp>
    </p:spTree>
    <p:extLst>
      <p:ext uri="{BB962C8B-B14F-4D97-AF65-F5344CB8AC3E}">
        <p14:creationId xmlns:p14="http://schemas.microsoft.com/office/powerpoint/2010/main" val="287222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 participates in the NNI,</a:t>
            </a:r>
            <a:r>
              <a:rPr lang="en-US" baseline="0" dirty="0" smtClean="0"/>
              <a:t> est. in FY 2001. DOE supports Nanoscale Science Research Centers (NSRCs), and has five. HHS(FDA, NIH, NIOSH)/NSF #1 and #2 $$ contributor before DOE</a:t>
            </a:r>
          </a:p>
          <a:p>
            <a:r>
              <a:rPr lang="en-US" sz="1200" b="0" i="0" kern="1200" dirty="0" smtClean="0">
                <a:solidFill>
                  <a:schemeClr val="tx1"/>
                </a:solidFill>
                <a:effectLst/>
                <a:latin typeface="+mn-lt"/>
                <a:ea typeface="+mn-ea"/>
                <a:cs typeface="+mn-cs"/>
              </a:rPr>
              <a:t> DOE has actively participated in the NNI since its inception. </a:t>
            </a:r>
            <a:r>
              <a:rPr lang="en-US" dirty="0" smtClean="0"/>
              <a:t>Twenty Federal departments, independent agencies, and commissions 3</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FY 2016 Proposed $342.2 million Funding support for nanotechnology R&amp;D stems directly from NNI member agencies, not the NNI.</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National Nanotechnology Initiative (NNI) is a U.S. Government research and development  initiative involving the nanotechnology-related activities of 20 departments and independent agencies</a:t>
            </a:r>
          </a:p>
          <a:p>
            <a:endParaRPr lang="en-US" dirty="0" smtClean="0"/>
          </a:p>
          <a:p>
            <a:r>
              <a:rPr lang="en-US" sz="1200" b="0" i="0" kern="1200" dirty="0" smtClean="0">
                <a:solidFill>
                  <a:schemeClr val="tx1"/>
                </a:solidFill>
                <a:effectLst/>
                <a:latin typeface="+mn-lt"/>
                <a:ea typeface="+mn-ea"/>
                <a:cs typeface="+mn-cs"/>
              </a:rPr>
              <a:t>DOE funding spans all eight program component areas of the NNI, with the majority falling into three categories: fundamental phenomena and processes (PCA 1), nanomaterials (PCA 2), and major research facilities and instrumentation acquisition (PCA 6). In the latter category the DOE investment is significantly larger than that of any other agency, due primarily to the operation of five Nanoscale Science Research Centers (NSRCs), state-of-the-art user facilities for interdisciplinary nanoscale research that are an integral part of DOE’s comprehensive portfolio for nanoscale science and technology. The NSRCs offer access to advanced capabilities, tools, and expertise for design, synthesis, processing, fabrication, analysis and characterization, and theory and modeling of nanoscale materials and are co-located with complementary scientific user facilities for X-ray, neutron, and electron-beam scattering at DOE laboratories across the country. As DOE user facilities, access to the NSRCs is available to all researchers at no cost for non-proprietary work through an external peer merit review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7</a:t>
            </a:fld>
            <a:endParaRPr lang="en-US"/>
          </a:p>
        </p:txBody>
      </p:sp>
    </p:spTree>
    <p:extLst>
      <p:ext uri="{BB962C8B-B14F-4D97-AF65-F5344CB8AC3E}">
        <p14:creationId xmlns:p14="http://schemas.microsoft.com/office/powerpoint/2010/main" val="426280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ANL – window films for energy efficiency</a:t>
            </a:r>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8</a:t>
            </a:fld>
            <a:endParaRPr lang="en-US"/>
          </a:p>
        </p:txBody>
      </p:sp>
    </p:spTree>
    <p:extLst>
      <p:ext uri="{BB962C8B-B14F-4D97-AF65-F5344CB8AC3E}">
        <p14:creationId xmlns:p14="http://schemas.microsoft.com/office/powerpoint/2010/main" val="162290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DOE’s Role</a:t>
            </a:r>
            <a:r>
              <a:rPr lang="en-US" baseline="0" dirty="0"/>
              <a:t> in Nanoscale Research/</a:t>
            </a:r>
            <a:r>
              <a:rPr lang="en-US" baseline="0" dirty="0" err="1"/>
              <a:t>Adv</a:t>
            </a:r>
            <a:r>
              <a:rPr lang="en-US" baseline="0" dirty="0"/>
              <a:t> Technologies</a:t>
            </a:r>
          </a:p>
          <a:p>
            <a:endParaRPr lang="en-US" baseline="0" dirty="0"/>
          </a:p>
          <a:p>
            <a:r>
              <a:rPr lang="en-US" baseline="0" dirty="0"/>
              <a:t>The US DOE is the Nation’s largest sponsor of research in the physical sciences and ranks third among all federal Agencies in support for basic research. </a:t>
            </a:r>
          </a:p>
          <a:p>
            <a:endParaRPr lang="en-US" baseline="0" dirty="0"/>
          </a:p>
          <a:p>
            <a:r>
              <a:rPr lang="en-US" baseline="0" dirty="0"/>
              <a:t>THE DOE began addressing work with nanomaterial in 2000; however, the office of WS&amp;H Policy didn’t begin to assess the need for departmental policy until ~2004.</a:t>
            </a:r>
          </a:p>
          <a:p>
            <a:endParaRPr lang="en-US" baseline="0" dirty="0"/>
          </a:p>
          <a:p>
            <a:r>
              <a:rPr lang="en-US" baseline="0" dirty="0"/>
              <a:t>At that time we recognized that we needed to address the issue. As we began the process of developing policy, we met with some resistance for not developing policy. </a:t>
            </a:r>
          </a:p>
          <a:p>
            <a:r>
              <a:rPr lang="en-US" baseline="0" dirty="0"/>
              <a:t>	- fear of developing </a:t>
            </a:r>
            <a:r>
              <a:rPr lang="en-US" baseline="0" dirty="0" err="1"/>
              <a:t>regs</a:t>
            </a:r>
            <a:r>
              <a:rPr lang="en-US" baseline="0" dirty="0"/>
              <a:t> w/o lab input</a:t>
            </a:r>
          </a:p>
          <a:p>
            <a:r>
              <a:rPr lang="en-US" baseline="0" dirty="0"/>
              <a:t>	- no new directives</a:t>
            </a:r>
          </a:p>
          <a:p>
            <a:r>
              <a:rPr lang="en-US" baseline="0" dirty="0"/>
              <a:t>	- adopt national </a:t>
            </a:r>
            <a:r>
              <a:rPr lang="en-US" baseline="0" dirty="0" err="1"/>
              <a:t>stds</a:t>
            </a:r>
            <a:r>
              <a:rPr lang="en-US" baseline="0" dirty="0"/>
              <a:t> as they are approved</a:t>
            </a:r>
          </a:p>
          <a:p>
            <a:r>
              <a:rPr lang="en-US" baseline="0" dirty="0"/>
              <a:t>	- more $ to S&amp;H and less for research</a:t>
            </a:r>
          </a:p>
          <a:p>
            <a:r>
              <a:rPr lang="en-US" baseline="0" dirty="0"/>
              <a:t>Secretary indicated he wanted Policy in place</a:t>
            </a:r>
          </a:p>
          <a:p>
            <a:r>
              <a:rPr lang="en-US" baseline="0" dirty="0"/>
              <a:t>We leveraged our stakeholders to utilize their knowledge of nanotech and what policy they felt should be put unto place. This lead to the Policy. </a:t>
            </a:r>
          </a:p>
          <a:p>
            <a:r>
              <a:rPr lang="en-US" baseline="0" dirty="0"/>
              <a:t>Dept. review and concurrence.</a:t>
            </a:r>
          </a:p>
          <a:p>
            <a:endParaRPr lang="en-US" dirty="0"/>
          </a:p>
        </p:txBody>
      </p:sp>
      <p:sp>
        <p:nvSpPr>
          <p:cNvPr id="4" name="Slide Number Placeholder 3"/>
          <p:cNvSpPr>
            <a:spLocks noGrp="1"/>
          </p:cNvSpPr>
          <p:nvPr>
            <p:ph type="sldNum" sz="quarter" idx="10"/>
          </p:nvPr>
        </p:nvSpPr>
        <p:spPr/>
        <p:txBody>
          <a:bodyPr/>
          <a:lstStyle/>
          <a:p>
            <a:fld id="{1416268A-622E-4B12-B6DC-D82365E1E186}" type="slidenum">
              <a:rPr lang="en-US" smtClean="0"/>
              <a:t>9</a:t>
            </a:fld>
            <a:endParaRPr lang="en-US"/>
          </a:p>
        </p:txBody>
      </p:sp>
    </p:spTree>
    <p:extLst>
      <p:ext uri="{BB962C8B-B14F-4D97-AF65-F5344CB8AC3E}">
        <p14:creationId xmlns:p14="http://schemas.microsoft.com/office/powerpoint/2010/main" val="146521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Bullets">
    <p:spTree>
      <p:nvGrpSpPr>
        <p:cNvPr id="1" name=""/>
        <p:cNvGrpSpPr/>
        <p:nvPr/>
      </p:nvGrpSpPr>
      <p:grpSpPr>
        <a:xfrm>
          <a:off x="0" y="0"/>
          <a:ext cx="0" cy="0"/>
          <a:chOff x="0" y="0"/>
          <a:chExt cx="0" cy="0"/>
        </a:xfrm>
      </p:grpSpPr>
      <p:sp>
        <p:nvSpPr>
          <p:cNvPr id="2" name="Holder 2"/>
          <p:cNvSpPr>
            <a:spLocks noGrp="1"/>
          </p:cNvSpPr>
          <p:nvPr>
            <p:ph type="title"/>
          </p:nvPr>
        </p:nvSpPr>
        <p:spPr>
          <a:xfrm>
            <a:off x="685800" y="533400"/>
            <a:ext cx="7132548" cy="677108"/>
          </a:xfrm>
        </p:spPr>
        <p:txBody>
          <a:bodyPr lIns="0" tIns="0" rIns="0" bIns="0"/>
          <a:lstStyle>
            <a:lvl1pPr>
              <a:defRPr sz="4400" b="1" i="0">
                <a:solidFill>
                  <a:schemeClr val="tx1"/>
                </a:solidFill>
                <a:latin typeface="Calibri"/>
                <a:cs typeface="Calibri"/>
              </a:defRPr>
            </a:lvl1pPr>
          </a:lstStyle>
          <a:p>
            <a:endParaRPr dirty="0"/>
          </a:p>
        </p:txBody>
      </p:sp>
      <p:sp>
        <p:nvSpPr>
          <p:cNvPr id="3" name="Holder 3"/>
          <p:cNvSpPr>
            <a:spLocks noGrp="1"/>
          </p:cNvSpPr>
          <p:nvPr>
            <p:ph type="body" idx="1"/>
          </p:nvPr>
        </p:nvSpPr>
        <p:spPr>
          <a:xfrm>
            <a:off x="941302" y="1670110"/>
            <a:ext cx="6549389" cy="430887"/>
          </a:xfrm>
        </p:spPr>
        <p:txBody>
          <a:bodyPr lIns="0" tIns="0" rIns="0" bIns="0"/>
          <a:lstStyle>
            <a:lvl1pPr marL="342900" indent="-342900">
              <a:buSzPct val="125000"/>
              <a:buFont typeface="Arial" panose="020B0604020202020204" pitchFamily="34" charset="0"/>
              <a:buChar char="•"/>
              <a:defRPr sz="2800" b="0" i="0">
                <a:solidFill>
                  <a:schemeClr val="tx1"/>
                </a:solidFill>
                <a:latin typeface="+mn-lt"/>
                <a:cs typeface="Calibri"/>
              </a:defRPr>
            </a:lvl1pPr>
          </a:lstStyle>
          <a:p>
            <a:endParaRPr dirty="0"/>
          </a:p>
        </p:txBody>
      </p:sp>
      <p:sp>
        <p:nvSpPr>
          <p:cNvPr id="8" name="Date Placeholder 7"/>
          <p:cNvSpPr>
            <a:spLocks noGrp="1"/>
          </p:cNvSpPr>
          <p:nvPr>
            <p:ph type="dt" sz="half" idx="10"/>
          </p:nvPr>
        </p:nvSpPr>
        <p:spPr/>
        <p:txBody>
          <a:bodyPr/>
          <a:lstStyle/>
          <a:p>
            <a:fld id="{E50F92CD-60F0-4B8E-8C9F-D10D152414D3}" type="datetime1">
              <a:rPr lang="en-US" smtClean="0"/>
              <a:t>10/4/2018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EA37398-CFD0-429B-BD9D-48BED9050731}" type="slidenum">
              <a:rPr lang="en-US" smtClean="0"/>
              <a:pPr/>
              <a:t>‹#›</a:t>
            </a:fld>
            <a:endParaRPr lang="en-US" dirty="0"/>
          </a:p>
        </p:txBody>
      </p:sp>
      <p:sp>
        <p:nvSpPr>
          <p:cNvPr id="7" name="object 2"/>
          <p:cNvSpPr/>
          <p:nvPr userDrawn="1"/>
        </p:nvSpPr>
        <p:spPr>
          <a:xfrm>
            <a:off x="457200" y="1210508"/>
            <a:ext cx="7033491" cy="45719"/>
          </a:xfrm>
          <a:custGeom>
            <a:avLst/>
            <a:gdLst/>
            <a:ahLst/>
            <a:cxnLst/>
            <a:rect l="l" t="t" r="r" b="b"/>
            <a:pathLst>
              <a:path w="7795895" h="9525">
                <a:moveTo>
                  <a:pt x="0" y="9270"/>
                </a:moveTo>
                <a:lnTo>
                  <a:pt x="7795514" y="0"/>
                </a:lnTo>
              </a:path>
            </a:pathLst>
          </a:custGeom>
          <a:ln w="64008">
            <a:solidFill>
              <a:srgbClr val="001F5F"/>
            </a:solidFill>
          </a:ln>
        </p:spPr>
        <p:txBody>
          <a:bodyPr wrap="square" lIns="0" tIns="0" rIns="0" bIns="0" rtlCol="0"/>
          <a:lstStyle/>
          <a:p>
            <a:endParaRPr sz="135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CDF86E-E4A0-43ED-B5CB-E30C18FD71B9}"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16954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CDF86E-E4A0-43ED-B5CB-E30C18FD71B9}"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40213975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DF86E-E4A0-43ED-B5CB-E30C18FD71B9}"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412966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DF86E-E4A0-43ED-B5CB-E30C18FD71B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309700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DF86E-E4A0-43ED-B5CB-E30C18FD71B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2301846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DF86E-E4A0-43ED-B5CB-E30C18FD71B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4149566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DF86E-E4A0-43ED-B5CB-E30C18FD71B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93615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490" y="220979"/>
            <a:ext cx="8141018" cy="6366510"/>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179182" y="5109972"/>
            <a:ext cx="1229868" cy="737615"/>
          </a:xfrm>
          <a:prstGeom prst="rect">
            <a:avLst/>
          </a:prstGeom>
          <a:blipFill>
            <a:blip r:embed="rId3" cstate="print"/>
            <a:stretch>
              <a:fillRect/>
            </a:stretch>
          </a:blipFill>
        </p:spPr>
        <p:txBody>
          <a:bodyPr wrap="square" lIns="0" tIns="0" rIns="0" bIns="0" rtlCol="0"/>
          <a:lstStyle/>
          <a:p>
            <a:endParaRPr sz="1350"/>
          </a:p>
        </p:txBody>
      </p:sp>
      <p:sp>
        <p:nvSpPr>
          <p:cNvPr id="18" name="bk object 18"/>
          <p:cNvSpPr/>
          <p:nvPr/>
        </p:nvSpPr>
        <p:spPr>
          <a:xfrm>
            <a:off x="566929" y="1322833"/>
            <a:ext cx="5846921" cy="9525"/>
          </a:xfrm>
          <a:custGeom>
            <a:avLst/>
            <a:gdLst/>
            <a:ahLst/>
            <a:cxnLst/>
            <a:rect l="l" t="t" r="r" b="b"/>
            <a:pathLst>
              <a:path w="7795895" h="9525">
                <a:moveTo>
                  <a:pt x="0" y="9270"/>
                </a:moveTo>
                <a:lnTo>
                  <a:pt x="7795514" y="0"/>
                </a:lnTo>
              </a:path>
            </a:pathLst>
          </a:custGeom>
          <a:ln w="64008">
            <a:solidFill>
              <a:srgbClr val="001F5F"/>
            </a:solidFill>
          </a:ln>
        </p:spPr>
        <p:txBody>
          <a:bodyPr wrap="square" lIns="0" tIns="0" rIns="0" bIns="0" rtlCol="0"/>
          <a:lstStyle/>
          <a:p>
            <a:endParaRPr sz="1350"/>
          </a:p>
        </p:txBody>
      </p:sp>
      <p:sp>
        <p:nvSpPr>
          <p:cNvPr id="2" name="Holder 2"/>
          <p:cNvSpPr>
            <a:spLocks noGrp="1"/>
          </p:cNvSpPr>
          <p:nvPr>
            <p:ph type="title"/>
          </p:nvPr>
        </p:nvSpPr>
        <p:spPr>
          <a:xfrm>
            <a:off x="716051" y="688086"/>
            <a:ext cx="5015484" cy="507831"/>
          </a:xfrm>
        </p:spPr>
        <p:txBody>
          <a:bodyPr lIns="0" tIns="0" rIns="0" bIns="0"/>
          <a:lstStyle>
            <a:lvl1pPr>
              <a:defRPr sz="3300" b="1" i="0">
                <a:solidFill>
                  <a:schemeClr val="tx1"/>
                </a:solidFill>
                <a:latin typeface="Calibri"/>
                <a:cs typeface="Calibri"/>
              </a:defRPr>
            </a:lvl1pPr>
          </a:lstStyle>
          <a:p>
            <a:endParaRPr/>
          </a:p>
        </p:txBody>
      </p:sp>
      <p:sp>
        <p:nvSpPr>
          <p:cNvPr id="3" name="Holder 3"/>
          <p:cNvSpPr>
            <a:spLocks noGrp="1"/>
          </p:cNvSpPr>
          <p:nvPr>
            <p:ph sz="half" idx="2"/>
          </p:nvPr>
        </p:nvSpPr>
        <p:spPr>
          <a:xfrm>
            <a:off x="687705" y="1707918"/>
            <a:ext cx="3573304" cy="323165"/>
          </a:xfrm>
          <a:prstGeom prst="rect">
            <a:avLst/>
          </a:prstGeom>
        </p:spPr>
        <p:txBody>
          <a:bodyPr wrap="square" lIns="0" tIns="0" rIns="0" bIns="0">
            <a:spAutoFit/>
          </a:bodyPr>
          <a:lstStyle>
            <a:lvl1pPr>
              <a:defRPr sz="2100" b="0" i="0">
                <a:solidFill>
                  <a:schemeClr val="tx1"/>
                </a:solidFill>
                <a:latin typeface="Calibri"/>
                <a:cs typeface="Calibri"/>
              </a:defRPr>
            </a:lvl1pPr>
          </a:lstStyle>
          <a:p>
            <a:endParaRPr/>
          </a:p>
        </p:txBody>
      </p:sp>
      <p:sp>
        <p:nvSpPr>
          <p:cNvPr id="4" name="Holder 4"/>
          <p:cNvSpPr>
            <a:spLocks noGrp="1"/>
          </p:cNvSpPr>
          <p:nvPr>
            <p:ph sz="half" idx="3"/>
          </p:nvPr>
        </p:nvSpPr>
        <p:spPr>
          <a:xfrm>
            <a:off x="4709160" y="1577340"/>
            <a:ext cx="397764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482C7E2-1702-4885-B832-39FFC42D3FE7}" type="datetime1">
              <a:rPr lang="en-US" smtClean="0"/>
              <a:t>10/4/2018</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16051" y="688086"/>
            <a:ext cx="5015484" cy="507831"/>
          </a:xfrm>
        </p:spPr>
        <p:txBody>
          <a:bodyPr lIns="0" tIns="0" rIns="0" bIns="0"/>
          <a:lstStyle>
            <a:lvl1pPr>
              <a:defRPr sz="33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545C0F5-D455-4652-82DC-BFC78264398C}" type="datetime1">
              <a:rPr lang="en-US" smtClean="0"/>
              <a:t>10/4/2018</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796172F-714E-4228-9ECD-A578FF6706D3}" type="datetime1">
              <a:rPr lang="en-US" smtClean="0"/>
              <a:t>10/4/2018</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490" y="220979"/>
            <a:ext cx="8141018" cy="6366510"/>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179182" y="5109972"/>
            <a:ext cx="1229868" cy="737615"/>
          </a:xfrm>
          <a:prstGeom prst="rect">
            <a:avLst/>
          </a:prstGeom>
          <a:blipFill>
            <a:blip r:embed="rId3" cstate="print"/>
            <a:stretch>
              <a:fillRect/>
            </a:stretch>
          </a:blipFill>
        </p:spPr>
        <p:txBody>
          <a:bodyPr wrap="square" lIns="0" tIns="0" rIns="0" bIns="0" rtlCol="0"/>
          <a:lstStyle/>
          <a:p>
            <a:endParaRPr sz="1350"/>
          </a:p>
        </p:txBody>
      </p:sp>
      <p:sp>
        <p:nvSpPr>
          <p:cNvPr id="18" name="bk object 18"/>
          <p:cNvSpPr/>
          <p:nvPr/>
        </p:nvSpPr>
        <p:spPr>
          <a:xfrm>
            <a:off x="566929" y="1322833"/>
            <a:ext cx="5846921" cy="9525"/>
          </a:xfrm>
          <a:custGeom>
            <a:avLst/>
            <a:gdLst/>
            <a:ahLst/>
            <a:cxnLst/>
            <a:rect l="l" t="t" r="r" b="b"/>
            <a:pathLst>
              <a:path w="7795895" h="9525">
                <a:moveTo>
                  <a:pt x="0" y="9270"/>
                </a:moveTo>
                <a:lnTo>
                  <a:pt x="7795514" y="0"/>
                </a:lnTo>
              </a:path>
            </a:pathLst>
          </a:custGeom>
          <a:ln w="64008">
            <a:solidFill>
              <a:srgbClr val="001F5F"/>
            </a:solidFill>
          </a:ln>
        </p:spPr>
        <p:txBody>
          <a:bodyPr wrap="square" lIns="0" tIns="0" rIns="0" bIns="0" rtlCol="0"/>
          <a:lstStyle/>
          <a:p>
            <a:endParaRPr sz="1350"/>
          </a:p>
        </p:txBody>
      </p:sp>
      <p:sp>
        <p:nvSpPr>
          <p:cNvPr id="2" name="Holder 2"/>
          <p:cNvSpPr>
            <a:spLocks noGrp="1"/>
          </p:cNvSpPr>
          <p:nvPr>
            <p:ph type="ctrTitle"/>
          </p:nvPr>
        </p:nvSpPr>
        <p:spPr>
          <a:xfrm>
            <a:off x="685704" y="870693"/>
            <a:ext cx="7768590" cy="461665"/>
          </a:xfrm>
          <a:prstGeom prst="rect">
            <a:avLst/>
          </a:prstGeom>
        </p:spPr>
        <p:txBody>
          <a:bodyPr wrap="square" lIns="0" tIns="0" rIns="0" bIns="0">
            <a:spAutoFit/>
          </a:bodyPr>
          <a:lstStyle>
            <a:lvl1pPr>
              <a:defRPr sz="3000" b="1" i="0">
                <a:solidFill>
                  <a:schemeClr val="tx1"/>
                </a:solidFill>
                <a:latin typeface="Calibri"/>
                <a:cs typeface="Calibri"/>
              </a:defRPr>
            </a:lvl1pPr>
          </a:lstStyle>
          <a:p>
            <a:endParaRPr dirty="0"/>
          </a:p>
        </p:txBody>
      </p:sp>
      <p:sp>
        <p:nvSpPr>
          <p:cNvPr id="3" name="Holder 3"/>
          <p:cNvSpPr>
            <a:spLocks noGrp="1"/>
          </p:cNvSpPr>
          <p:nvPr>
            <p:ph type="subTitle" idx="4"/>
          </p:nvPr>
        </p:nvSpPr>
        <p:spPr>
          <a:xfrm>
            <a:off x="1371600" y="3840480"/>
            <a:ext cx="640080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1C0B284-FBF9-40ED-8596-8B2E76345A1A}" type="datetime1">
              <a:rPr lang="en-US" smtClean="0"/>
              <a:t>10/4/2018</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CDF86E-E4A0-43ED-B5CB-E30C18FD71B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384542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DF86E-E4A0-43ED-B5CB-E30C18FD71B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9102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DF86E-E4A0-43ED-B5CB-E30C18FD71B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48056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CDF86E-E4A0-43ED-B5CB-E30C18FD71B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B62C-DA46-449A-B960-A663BAF9D5BF}" type="slidenum">
              <a:rPr lang="en-US" smtClean="0"/>
              <a:t>‹#›</a:t>
            </a:fld>
            <a:endParaRPr lang="en-US"/>
          </a:p>
        </p:txBody>
      </p:sp>
    </p:spTree>
    <p:extLst>
      <p:ext uri="{BB962C8B-B14F-4D97-AF65-F5344CB8AC3E}">
        <p14:creationId xmlns:p14="http://schemas.microsoft.com/office/powerpoint/2010/main" val="374610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4712" y="254115"/>
            <a:ext cx="8272088" cy="6400824"/>
          </a:xfrm>
          <a:prstGeom prst="rect">
            <a:avLst/>
          </a:prstGeom>
          <a:blipFill>
            <a:blip r:embed="rId7" cstate="print"/>
            <a:stretch>
              <a:fillRect/>
            </a:stretch>
          </a:blipFill>
        </p:spPr>
        <p:txBody>
          <a:bodyPr wrap="square" lIns="0" tIns="0" rIns="0" bIns="0" rtlCol="0"/>
          <a:lstStyle/>
          <a:p>
            <a:endParaRPr sz="1350"/>
          </a:p>
        </p:txBody>
      </p:sp>
      <p:sp>
        <p:nvSpPr>
          <p:cNvPr id="17" name="bk object 17"/>
          <p:cNvSpPr/>
          <p:nvPr/>
        </p:nvSpPr>
        <p:spPr>
          <a:xfrm>
            <a:off x="6724799" y="5257800"/>
            <a:ext cx="1703450" cy="970787"/>
          </a:xfrm>
          <a:prstGeom prst="rect">
            <a:avLst/>
          </a:prstGeom>
          <a:blipFill>
            <a:blip r:embed="rId8" cstate="print"/>
            <a:stretch>
              <a:fillRect/>
            </a:stretch>
          </a:blipFill>
        </p:spPr>
        <p:txBody>
          <a:bodyPr wrap="square" lIns="0" tIns="0" rIns="0" bIns="0" rtlCol="0"/>
          <a:lstStyle/>
          <a:p>
            <a:endParaRPr sz="1350"/>
          </a:p>
        </p:txBody>
      </p:sp>
      <p:sp>
        <p:nvSpPr>
          <p:cNvPr id="2" name="Holder 2"/>
          <p:cNvSpPr>
            <a:spLocks noGrp="1"/>
          </p:cNvSpPr>
          <p:nvPr>
            <p:ph type="title"/>
          </p:nvPr>
        </p:nvSpPr>
        <p:spPr>
          <a:xfrm>
            <a:off x="716051" y="688086"/>
            <a:ext cx="5015484" cy="696594"/>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dirty="0"/>
          </a:p>
        </p:txBody>
      </p:sp>
      <p:sp>
        <p:nvSpPr>
          <p:cNvPr id="3" name="Holder 3"/>
          <p:cNvSpPr>
            <a:spLocks noGrp="1"/>
          </p:cNvSpPr>
          <p:nvPr>
            <p:ph type="body" idx="1"/>
          </p:nvPr>
        </p:nvSpPr>
        <p:spPr>
          <a:xfrm>
            <a:off x="868070" y="1351281"/>
            <a:ext cx="4863465" cy="400110"/>
          </a:xfrm>
          <a:prstGeom prst="rect">
            <a:avLst/>
          </a:prstGeom>
        </p:spPr>
        <p:txBody>
          <a:bodyPr wrap="square" lIns="0" tIns="0" rIns="0" bIns="0">
            <a:spAutoFit/>
          </a:bodyPr>
          <a:lstStyle>
            <a:lvl1pPr>
              <a:defRPr sz="2600" b="1" i="0">
                <a:solidFill>
                  <a:srgbClr val="0033CC"/>
                </a:solidFill>
                <a:latin typeface="Calibri"/>
                <a:cs typeface="Calibri"/>
              </a:defRPr>
            </a:lvl1pPr>
          </a:lstStyle>
          <a:p>
            <a:endParaRPr/>
          </a:p>
        </p:txBody>
      </p:sp>
      <p:sp>
        <p:nvSpPr>
          <p:cNvPr id="4" name="Holder 4"/>
          <p:cNvSpPr>
            <a:spLocks noGrp="1"/>
          </p:cNvSpPr>
          <p:nvPr>
            <p:ph type="ftr" sz="quarter" idx="5"/>
          </p:nvPr>
        </p:nvSpPr>
        <p:spPr>
          <a:xfrm>
            <a:off x="3108960" y="624840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3400" y="624840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5ABA8CD4-9D16-4796-8387-30E5E3CC163E}" type="datetime1">
              <a:rPr lang="en-US" smtClean="0"/>
              <a:t>10/4/2018</a:t>
            </a:fld>
            <a:endParaRPr lang="en-US" dirty="0"/>
          </a:p>
        </p:txBody>
      </p:sp>
      <p:sp>
        <p:nvSpPr>
          <p:cNvPr id="7" name="Slide Number Placeholder 6"/>
          <p:cNvSpPr>
            <a:spLocks noGrp="1"/>
          </p:cNvSpPr>
          <p:nvPr>
            <p:ph type="sldNum" sz="quarter" idx="4"/>
          </p:nvPr>
        </p:nvSpPr>
        <p:spPr>
          <a:xfrm>
            <a:off x="6351650" y="6188075"/>
            <a:ext cx="2057400" cy="365125"/>
          </a:xfrm>
          <a:prstGeom prst="rect">
            <a:avLst/>
          </a:prstGeom>
        </p:spPr>
        <p:txBody>
          <a:bodyPr vert="horz" lIns="91440" tIns="45720" rIns="91440" bIns="45720" rtlCol="0" anchor="ctr"/>
          <a:lstStyle>
            <a:lvl1pPr algn="r">
              <a:defRPr sz="1800" b="1">
                <a:solidFill>
                  <a:schemeClr val="tx1">
                    <a:tint val="75000"/>
                  </a:schemeClr>
                </a:solidFill>
              </a:defRPr>
            </a:lvl1pPr>
          </a:lstStyle>
          <a:p>
            <a:fld id="{EEA37398-CFD0-429B-BD9D-48BED90507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1" r:id="rId5"/>
  </p:sldLayoutIdLst>
  <p:timing>
    <p:tnLst>
      <p:par>
        <p:cTn id="1" dur="indefinite" restart="never" nodeType="tmRoot"/>
      </p:par>
    </p:tnLst>
  </p:timing>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DF86E-E4A0-43ED-B5CB-E30C18FD71B9}" type="datetimeFigureOut">
              <a:rPr lang="en-US" smtClean="0"/>
              <a:t>10/4/2018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1B62C-DA46-449A-B960-A663BAF9D5BF}" type="slidenum">
              <a:rPr lang="en-US" smtClean="0"/>
              <a:t>‹#›</a:t>
            </a:fld>
            <a:endParaRPr lang="en-US"/>
          </a:p>
        </p:txBody>
      </p:sp>
    </p:spTree>
    <p:extLst>
      <p:ext uri="{BB962C8B-B14F-4D97-AF65-F5344CB8AC3E}">
        <p14:creationId xmlns:p14="http://schemas.microsoft.com/office/powerpoint/2010/main" val="20411537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directives.doe.gov/directives-documents/400-series/0456.1-BOrder-a"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energy.gov/ehss/worker-safety-and-health" TargetMode="External"/><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mailto:robin.keeler@hq.doe.gov" TargetMode="External"/><Relationship Id="rId5" Type="http://schemas.openxmlformats.org/officeDocument/2006/relationships/hyperlink" Target="mailto:david.weitzman@hq.doe.gov" TargetMode="External"/><Relationship Id="rId4" Type="http://schemas.openxmlformats.org/officeDocument/2006/relationships/hyperlink" Target="mailto:Patricia.Worthington@hq.doe.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www.snl.gov/" TargetMode="External"/><Relationship Id="rId13" Type="http://schemas.openxmlformats.org/officeDocument/2006/relationships/hyperlink" Target="http://foundry.lbl.gov/" TargetMode="External"/><Relationship Id="rId3" Type="http://schemas.openxmlformats.org/officeDocument/2006/relationships/image" Target="../media/image6.png"/><Relationship Id="rId7" Type="http://schemas.openxmlformats.org/officeDocument/2006/relationships/hyperlink" Target="http://www.lanl.gov/" TargetMode="External"/><Relationship Id="rId12" Type="http://schemas.openxmlformats.org/officeDocument/2006/relationships/hyperlink" Target="http://www.anl.gov/" TargetMode="External"/><Relationship Id="rId2" Type="http://schemas.openxmlformats.org/officeDocument/2006/relationships/notesSlide" Target="../notesSlides/notesSlide5.xml"/><Relationship Id="rId16" Type="http://schemas.openxmlformats.org/officeDocument/2006/relationships/hyperlink" Target="https://science.energy.gov/bes/suf/user-facilities/nanoscale-science-research-centers/" TargetMode="External"/><Relationship Id="rId1" Type="http://schemas.openxmlformats.org/officeDocument/2006/relationships/slideLayout" Target="../slideLayouts/slideLayout1.xml"/><Relationship Id="rId6" Type="http://schemas.openxmlformats.org/officeDocument/2006/relationships/hyperlink" Target="http://cint.lanl.gov/" TargetMode="External"/><Relationship Id="rId11" Type="http://schemas.openxmlformats.org/officeDocument/2006/relationships/hyperlink" Target="http://nano.anl.gov/" TargetMode="External"/><Relationship Id="rId5" Type="http://schemas.openxmlformats.org/officeDocument/2006/relationships/hyperlink" Target="http://www.bnl.gov/" TargetMode="External"/><Relationship Id="rId15" Type="http://schemas.openxmlformats.org/officeDocument/2006/relationships/image" Target="../media/image3.png"/><Relationship Id="rId10" Type="http://schemas.openxmlformats.org/officeDocument/2006/relationships/hyperlink" Target="http://www.ornl.gov/" TargetMode="External"/><Relationship Id="rId4" Type="http://schemas.openxmlformats.org/officeDocument/2006/relationships/hyperlink" Target="http://www.bnl.gov/cfn/" TargetMode="External"/><Relationship Id="rId9" Type="http://schemas.openxmlformats.org/officeDocument/2006/relationships/hyperlink" Target="http://www.cnms.ornl.gov/" TargetMode="External"/><Relationship Id="rId14" Type="http://schemas.openxmlformats.org/officeDocument/2006/relationships/hyperlink" Target="http://www.lbl.gov/"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7717" y="4274570"/>
            <a:ext cx="7620000" cy="2246929"/>
          </a:xfrm>
          <a:prstGeom prst="rect">
            <a:avLst/>
          </a:prstGeom>
        </p:spPr>
        <p:txBody>
          <a:bodyPr vert="horz" wrap="square" lIns="0" tIns="81439" rIns="0" bIns="0" rtlCol="0">
            <a:spAutoFit/>
          </a:bodyPr>
          <a:lstStyle/>
          <a:p>
            <a:pPr marL="1429" algn="ctr">
              <a:spcBef>
                <a:spcPts val="641"/>
              </a:spcBef>
            </a:pPr>
            <a:r>
              <a:rPr sz="2400" b="1" spc="-8" dirty="0">
                <a:solidFill>
                  <a:srgbClr val="1F4E79"/>
                </a:solidFill>
                <a:latin typeface="Calibri"/>
                <a:cs typeface="Calibri"/>
              </a:rPr>
              <a:t>Robin</a:t>
            </a:r>
            <a:r>
              <a:rPr sz="2400" b="1" spc="-68" dirty="0">
                <a:solidFill>
                  <a:srgbClr val="1F4E79"/>
                </a:solidFill>
                <a:latin typeface="Calibri"/>
                <a:cs typeface="Calibri"/>
              </a:rPr>
              <a:t> </a:t>
            </a:r>
            <a:r>
              <a:rPr lang="en-US" sz="2400" b="1" spc="-68" dirty="0">
                <a:solidFill>
                  <a:srgbClr val="1F4E79"/>
                </a:solidFill>
                <a:latin typeface="Calibri"/>
                <a:cs typeface="Calibri"/>
              </a:rPr>
              <a:t>M. </a:t>
            </a:r>
            <a:r>
              <a:rPr sz="2400" b="1" spc="-8" dirty="0">
                <a:solidFill>
                  <a:srgbClr val="1F4E79"/>
                </a:solidFill>
                <a:latin typeface="Calibri"/>
                <a:cs typeface="Calibri"/>
              </a:rPr>
              <a:t>Keeler</a:t>
            </a:r>
            <a:r>
              <a:rPr lang="en-US" sz="2400" b="1" spc="-8" dirty="0">
                <a:solidFill>
                  <a:srgbClr val="1F4E79"/>
                </a:solidFill>
                <a:latin typeface="Calibri"/>
                <a:cs typeface="Calibri"/>
              </a:rPr>
              <a:t>, CIH</a:t>
            </a:r>
          </a:p>
          <a:p>
            <a:pPr marL="1429" algn="ctr">
              <a:spcBef>
                <a:spcPts val="641"/>
              </a:spcBef>
            </a:pPr>
            <a:r>
              <a:rPr lang="en-US" sz="1500" b="1" spc="-8" dirty="0">
                <a:solidFill>
                  <a:srgbClr val="1F4E79"/>
                </a:solidFill>
                <a:latin typeface="Calibri"/>
                <a:cs typeface="Calibri"/>
              </a:rPr>
              <a:t>  </a:t>
            </a:r>
            <a:r>
              <a:rPr lang="en-US" sz="2000" spc="-8" dirty="0">
                <a:solidFill>
                  <a:srgbClr val="1F4E79"/>
                </a:solidFill>
                <a:latin typeface="Calibri"/>
                <a:cs typeface="Calibri"/>
              </a:rPr>
              <a:t>United States Department of Energy</a:t>
            </a:r>
          </a:p>
          <a:p>
            <a:pPr marL="1386840" marR="1379696" algn="ctr">
              <a:spcBef>
                <a:spcPts val="165"/>
              </a:spcBef>
            </a:pPr>
            <a:r>
              <a:rPr lang="en-US" sz="2000" spc="-8" dirty="0">
                <a:solidFill>
                  <a:srgbClr val="1F4E79"/>
                </a:solidFill>
                <a:latin typeface="Calibri"/>
                <a:cs typeface="Calibri"/>
              </a:rPr>
              <a:t>  </a:t>
            </a:r>
            <a:r>
              <a:rPr sz="2000" spc="-8" dirty="0">
                <a:solidFill>
                  <a:srgbClr val="1F4E79"/>
                </a:solidFill>
                <a:latin typeface="Calibri"/>
                <a:cs typeface="Calibri"/>
              </a:rPr>
              <a:t>Office </a:t>
            </a:r>
            <a:r>
              <a:rPr sz="2000" spc="-4" dirty="0">
                <a:solidFill>
                  <a:srgbClr val="1F4E79"/>
                </a:solidFill>
                <a:latin typeface="Calibri"/>
                <a:cs typeface="Calibri"/>
              </a:rPr>
              <a:t>of </a:t>
            </a:r>
            <a:r>
              <a:rPr sz="2000" spc="-19" dirty="0">
                <a:solidFill>
                  <a:srgbClr val="1F4E79"/>
                </a:solidFill>
                <a:latin typeface="Calibri"/>
                <a:cs typeface="Calibri"/>
              </a:rPr>
              <a:t>Worker </a:t>
            </a:r>
            <a:r>
              <a:rPr sz="2000" spc="-11" dirty="0">
                <a:solidFill>
                  <a:srgbClr val="1F4E79"/>
                </a:solidFill>
                <a:latin typeface="Calibri"/>
                <a:cs typeface="Calibri"/>
              </a:rPr>
              <a:t>Safety </a:t>
            </a:r>
            <a:r>
              <a:rPr sz="2000" spc="-4" dirty="0">
                <a:solidFill>
                  <a:srgbClr val="1F4E79"/>
                </a:solidFill>
                <a:latin typeface="Calibri"/>
                <a:cs typeface="Calibri"/>
              </a:rPr>
              <a:t>and Health </a:t>
            </a:r>
            <a:r>
              <a:rPr sz="2000" spc="-8" dirty="0">
                <a:solidFill>
                  <a:srgbClr val="1F4E79"/>
                </a:solidFill>
                <a:latin typeface="Calibri"/>
                <a:cs typeface="Calibri"/>
              </a:rPr>
              <a:t>Policy </a:t>
            </a:r>
            <a:r>
              <a:rPr lang="en-US" sz="2000" spc="-8" dirty="0" smtClean="0">
                <a:solidFill>
                  <a:srgbClr val="1F4E79"/>
                </a:solidFill>
                <a:latin typeface="Calibri"/>
                <a:cs typeface="Calibri"/>
              </a:rPr>
              <a:t>(</a:t>
            </a:r>
            <a:r>
              <a:rPr lang="en-US" sz="2000" spc="-4" dirty="0" smtClean="0">
                <a:solidFill>
                  <a:srgbClr val="1F4E79"/>
                </a:solidFill>
                <a:latin typeface="Calibri"/>
                <a:cs typeface="Calibri"/>
              </a:rPr>
              <a:t>EHSS - </a:t>
            </a:r>
            <a:r>
              <a:rPr sz="2000" spc="-4" dirty="0" smtClean="0">
                <a:solidFill>
                  <a:srgbClr val="1F4E79"/>
                </a:solidFill>
                <a:latin typeface="Calibri"/>
                <a:cs typeface="Calibri"/>
              </a:rPr>
              <a:t>AU-11)</a:t>
            </a:r>
            <a:endParaRPr lang="en-US" sz="2000" spc="-4" dirty="0" smtClean="0">
              <a:solidFill>
                <a:srgbClr val="1F4E79"/>
              </a:solidFill>
              <a:latin typeface="Calibri"/>
              <a:cs typeface="Calibri"/>
            </a:endParaRPr>
          </a:p>
          <a:p>
            <a:pPr marL="1386840" marR="1379696" algn="ctr">
              <a:spcBef>
                <a:spcPts val="165"/>
              </a:spcBef>
            </a:pPr>
            <a:endParaRPr lang="en-US" sz="2000" spc="-4" dirty="0" smtClean="0">
              <a:solidFill>
                <a:srgbClr val="1F4E79"/>
              </a:solidFill>
              <a:latin typeface="Calibri"/>
              <a:cs typeface="Calibri"/>
            </a:endParaRPr>
          </a:p>
          <a:p>
            <a:pPr marL="1386840" marR="1379696" algn="ctr">
              <a:lnSpc>
                <a:spcPts val="1500"/>
              </a:lnSpc>
              <a:spcBef>
                <a:spcPts val="165"/>
              </a:spcBef>
            </a:pPr>
            <a:r>
              <a:rPr lang="en-US" spc="-4" dirty="0" smtClean="0">
                <a:solidFill>
                  <a:srgbClr val="1F4E79"/>
                </a:solidFill>
                <a:latin typeface="Calibri"/>
                <a:cs typeface="Calibri"/>
              </a:rPr>
              <a:t>2</a:t>
            </a:r>
            <a:r>
              <a:rPr lang="en-US" spc="-4" baseline="30000" dirty="0" smtClean="0">
                <a:solidFill>
                  <a:srgbClr val="1F4E79"/>
                </a:solidFill>
                <a:latin typeface="Calibri"/>
                <a:cs typeface="Calibri"/>
              </a:rPr>
              <a:t>nd</a:t>
            </a:r>
            <a:r>
              <a:rPr lang="en-US" spc="-4" dirty="0" smtClean="0">
                <a:solidFill>
                  <a:srgbClr val="1F4E79"/>
                </a:solidFill>
                <a:latin typeface="Calibri"/>
                <a:cs typeface="Calibri"/>
              </a:rPr>
              <a:t> QEEN Workshop</a:t>
            </a:r>
          </a:p>
          <a:p>
            <a:pPr marL="1386840" marR="1379696" algn="ctr">
              <a:lnSpc>
                <a:spcPts val="1500"/>
              </a:lnSpc>
              <a:spcBef>
                <a:spcPts val="165"/>
              </a:spcBef>
            </a:pPr>
            <a:r>
              <a:rPr lang="en-US" spc="-4" dirty="0" smtClean="0">
                <a:solidFill>
                  <a:srgbClr val="1F4E79"/>
                </a:solidFill>
                <a:latin typeface="Calibri"/>
                <a:cs typeface="Calibri"/>
              </a:rPr>
              <a:t>October </a:t>
            </a:r>
            <a:r>
              <a:rPr lang="en-US" spc="-4" dirty="0">
                <a:solidFill>
                  <a:srgbClr val="1F4E79"/>
                </a:solidFill>
                <a:latin typeface="Calibri"/>
                <a:cs typeface="Calibri"/>
              </a:rPr>
              <a:t>9</a:t>
            </a:r>
            <a:r>
              <a:rPr dirty="0">
                <a:solidFill>
                  <a:srgbClr val="1F4E79"/>
                </a:solidFill>
                <a:latin typeface="Calibri"/>
                <a:cs typeface="Calibri"/>
              </a:rPr>
              <a:t>,</a:t>
            </a:r>
            <a:r>
              <a:rPr spc="-26" dirty="0">
                <a:solidFill>
                  <a:srgbClr val="1F4E79"/>
                </a:solidFill>
                <a:latin typeface="Calibri"/>
                <a:cs typeface="Calibri"/>
              </a:rPr>
              <a:t> </a:t>
            </a:r>
            <a:r>
              <a:rPr dirty="0">
                <a:solidFill>
                  <a:srgbClr val="1F4E79"/>
                </a:solidFill>
                <a:latin typeface="Calibri"/>
                <a:cs typeface="Calibri"/>
              </a:rPr>
              <a:t>2018</a:t>
            </a:r>
            <a:endParaRPr dirty="0">
              <a:latin typeface="Calibri"/>
              <a:cs typeface="Calibri"/>
            </a:endParaRPr>
          </a:p>
        </p:txBody>
      </p:sp>
      <p:sp>
        <p:nvSpPr>
          <p:cNvPr id="4" name="object 4"/>
          <p:cNvSpPr txBox="1">
            <a:spLocks noGrp="1"/>
          </p:cNvSpPr>
          <p:nvPr>
            <p:ph type="title" idx="4294967295"/>
          </p:nvPr>
        </p:nvSpPr>
        <p:spPr>
          <a:xfrm>
            <a:off x="796334" y="775064"/>
            <a:ext cx="7318966" cy="2625719"/>
          </a:xfrm>
          <a:prstGeom prst="rect">
            <a:avLst/>
          </a:prstGeom>
        </p:spPr>
        <p:txBody>
          <a:bodyPr vert="horz" wrap="square" lIns="0" tIns="9525" rIns="0" bIns="0" rtlCol="0">
            <a:spAutoFit/>
          </a:bodyPr>
          <a:lstStyle/>
          <a:p>
            <a:pPr algn="ctr">
              <a:lnSpc>
                <a:spcPts val="5130"/>
              </a:lnSpc>
              <a:spcBef>
                <a:spcPts val="75"/>
              </a:spcBef>
            </a:pPr>
            <a:r>
              <a:rPr lang="en-US" spc="-53" dirty="0"/>
              <a:t>The U.S. Department of Energy’s Engineered Nanomaterial Worker Registry: Policy and Challenges</a:t>
            </a:r>
            <a:endParaRPr dirty="0"/>
          </a:p>
        </p:txBody>
      </p:sp>
      <p:sp>
        <p:nvSpPr>
          <p:cNvPr id="6"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014" y="779462"/>
            <a:ext cx="7132638" cy="677108"/>
          </a:xfrm>
        </p:spPr>
        <p:txBody>
          <a:bodyPr/>
          <a:lstStyle/>
          <a:p>
            <a:endParaRPr lang="en-US" dirty="0"/>
          </a:p>
        </p:txBody>
      </p:sp>
      <p:sp>
        <p:nvSpPr>
          <p:cNvPr id="3" name="Text Placeholder 2"/>
          <p:cNvSpPr>
            <a:spLocks noGrp="1"/>
          </p:cNvSpPr>
          <p:nvPr>
            <p:ph type="body" idx="4294967295"/>
          </p:nvPr>
        </p:nvSpPr>
        <p:spPr>
          <a:xfrm>
            <a:off x="1260320" y="2286000"/>
            <a:ext cx="6550025" cy="1692771"/>
          </a:xfrm>
        </p:spPr>
        <p:txBody>
          <a:bodyPr/>
          <a:lstStyle/>
          <a:p>
            <a:pPr marL="0" indent="0" algn="l">
              <a:buNone/>
            </a:pPr>
            <a:r>
              <a:rPr lang="en-US" sz="2800" spc="-30" dirty="0" smtClean="0">
                <a:solidFill>
                  <a:schemeClr val="tx1"/>
                </a:solidFill>
              </a:rPr>
              <a:t>2004: DOE </a:t>
            </a:r>
            <a:r>
              <a:rPr lang="en-US" sz="2800" spc="-30" dirty="0">
                <a:solidFill>
                  <a:schemeClr val="tx1"/>
                </a:solidFill>
              </a:rPr>
              <a:t>r</a:t>
            </a:r>
            <a:r>
              <a:rPr lang="en-US" sz="2800" spc="-4" dirty="0">
                <a:solidFill>
                  <a:schemeClr val="tx1"/>
                </a:solidFill>
              </a:rPr>
              <a:t>ecognized the need to establish some expectations with regard to handling and use of engineered nanomaterials </a:t>
            </a:r>
            <a:endParaRPr lang="en-US" sz="2800" spc="-30" dirty="0">
              <a:solidFill>
                <a:schemeClr val="tx1"/>
              </a:solidFill>
            </a:endParaRPr>
          </a:p>
          <a:p>
            <a:endParaRPr lang="en-US" dirty="0"/>
          </a:p>
        </p:txBody>
      </p:sp>
      <p:sp>
        <p:nvSpPr>
          <p:cNvPr id="4" name="Slide Number Placeholder 3"/>
          <p:cNvSpPr>
            <a:spLocks noGrp="1"/>
          </p:cNvSpPr>
          <p:nvPr>
            <p:ph type="sldNum" sz="quarter" idx="4294967295"/>
          </p:nvPr>
        </p:nvSpPr>
        <p:spPr>
          <a:xfrm>
            <a:off x="7086600" y="6188075"/>
            <a:ext cx="2057400" cy="365125"/>
          </a:xfrm>
        </p:spPr>
        <p:txBody>
          <a:bodyPr/>
          <a:lstStyle/>
          <a:p>
            <a:fld id="{EEA37398-CFD0-429B-BD9D-48BED9050731}" type="slidenum">
              <a:rPr lang="en-US" smtClean="0"/>
              <a:pPr/>
              <a:t>10</a:t>
            </a:fld>
            <a:endParaRPr lang="en-US" dirty="0"/>
          </a:p>
        </p:txBody>
      </p:sp>
      <p:sp>
        <p:nvSpPr>
          <p:cNvPr id="5" name="object 6"/>
          <p:cNvSpPr/>
          <p:nvPr/>
        </p:nvSpPr>
        <p:spPr>
          <a:xfrm>
            <a:off x="914400" y="5230892"/>
            <a:ext cx="914400" cy="865108"/>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336585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066800" y="922020"/>
            <a:ext cx="6858000" cy="4308872"/>
          </a:xfrm>
        </p:spPr>
        <p:txBody>
          <a:bodyPr/>
          <a:lstStyle/>
          <a:p>
            <a:pPr marL="0" indent="0">
              <a:buNone/>
            </a:pPr>
            <a:r>
              <a:rPr lang="en-US" sz="2800" dirty="0" smtClean="0">
                <a:solidFill>
                  <a:schemeClr val="tx1"/>
                </a:solidFill>
              </a:rPr>
              <a:t>In 2005: </a:t>
            </a:r>
          </a:p>
          <a:p>
            <a:pPr marL="0" indent="0">
              <a:buNone/>
            </a:pPr>
            <a:endParaRPr lang="en-US" sz="2800" b="0" dirty="0">
              <a:solidFill>
                <a:schemeClr val="tx1"/>
              </a:solidFill>
            </a:endParaRPr>
          </a:p>
          <a:p>
            <a:pPr marL="514350" indent="-514350">
              <a:buAutoNum type="arabicPeriod"/>
            </a:pPr>
            <a:r>
              <a:rPr lang="en-US" sz="2800" b="0" dirty="0" smtClean="0">
                <a:solidFill>
                  <a:schemeClr val="tx1"/>
                </a:solidFill>
              </a:rPr>
              <a:t>DOE S&amp;H Bulletin, </a:t>
            </a:r>
            <a:r>
              <a:rPr lang="en-US" sz="2800" b="0" i="1" dirty="0" smtClean="0">
                <a:solidFill>
                  <a:schemeClr val="tx1"/>
                </a:solidFill>
              </a:rPr>
              <a:t>Good Practices for   </a:t>
            </a:r>
          </a:p>
          <a:p>
            <a:r>
              <a:rPr lang="en-US" sz="2800" b="0" i="1" dirty="0">
                <a:solidFill>
                  <a:schemeClr val="tx1"/>
                </a:solidFill>
              </a:rPr>
              <a:t> </a:t>
            </a:r>
            <a:r>
              <a:rPr lang="en-US" sz="2800" b="0" i="1" dirty="0" smtClean="0">
                <a:solidFill>
                  <a:schemeClr val="tx1"/>
                </a:solidFill>
              </a:rPr>
              <a:t>     Handling Nanomaterials</a:t>
            </a:r>
          </a:p>
          <a:p>
            <a:pPr marL="0" indent="0">
              <a:buNone/>
            </a:pPr>
            <a:endParaRPr lang="en-US" sz="2800" b="0" dirty="0" smtClean="0">
              <a:solidFill>
                <a:schemeClr val="tx1"/>
              </a:solidFill>
            </a:endParaRPr>
          </a:p>
          <a:p>
            <a:pPr marL="0" indent="0">
              <a:buNone/>
            </a:pPr>
            <a:r>
              <a:rPr lang="en-US" sz="2800" b="0" dirty="0" smtClean="0">
                <a:solidFill>
                  <a:schemeClr val="tx1"/>
                </a:solidFill>
              </a:rPr>
              <a:t>2. </a:t>
            </a:r>
            <a:r>
              <a:rPr lang="en-US" sz="2800" dirty="0" smtClean="0">
                <a:solidFill>
                  <a:srgbClr val="0000CC"/>
                </a:solidFill>
              </a:rPr>
              <a:t>DOE</a:t>
            </a:r>
            <a:r>
              <a:rPr lang="en-US" sz="2800" b="0" dirty="0" smtClean="0">
                <a:solidFill>
                  <a:schemeClr val="tx1"/>
                </a:solidFill>
              </a:rPr>
              <a:t> </a:t>
            </a:r>
            <a:r>
              <a:rPr lang="en-US" sz="2800" dirty="0" smtClean="0">
                <a:solidFill>
                  <a:srgbClr val="0000CC"/>
                </a:solidFill>
              </a:rPr>
              <a:t>SECRETARIAL </a:t>
            </a:r>
            <a:r>
              <a:rPr lang="en-US" sz="2800" dirty="0">
                <a:solidFill>
                  <a:srgbClr val="0000CC"/>
                </a:solidFill>
              </a:rPr>
              <a:t>POLICY </a:t>
            </a:r>
            <a:r>
              <a:rPr lang="en-US" sz="2800" dirty="0" smtClean="0">
                <a:solidFill>
                  <a:srgbClr val="0000CC"/>
                </a:solidFill>
              </a:rPr>
              <a:t> STATEMENT </a:t>
            </a:r>
            <a:r>
              <a:rPr lang="en-US" sz="2800" dirty="0">
                <a:solidFill>
                  <a:srgbClr val="0000CC"/>
                </a:solidFill>
              </a:rPr>
              <a:t>ON </a:t>
            </a:r>
            <a:r>
              <a:rPr lang="en-US" sz="2800" dirty="0" smtClean="0">
                <a:solidFill>
                  <a:srgbClr val="0000CC"/>
                </a:solidFill>
              </a:rPr>
              <a:t> </a:t>
            </a:r>
          </a:p>
          <a:p>
            <a:pPr marL="0" indent="0">
              <a:buNone/>
            </a:pPr>
            <a:r>
              <a:rPr lang="en-US" sz="2800" dirty="0">
                <a:solidFill>
                  <a:srgbClr val="0000CC"/>
                </a:solidFill>
              </a:rPr>
              <a:t> </a:t>
            </a:r>
            <a:r>
              <a:rPr lang="en-US" sz="2800" dirty="0" smtClean="0">
                <a:solidFill>
                  <a:srgbClr val="0000CC"/>
                </a:solidFill>
              </a:rPr>
              <a:t>   NANOSCALE </a:t>
            </a:r>
            <a:r>
              <a:rPr lang="en-US" sz="2800" dirty="0">
                <a:solidFill>
                  <a:srgbClr val="0000CC"/>
                </a:solidFill>
              </a:rPr>
              <a:t>SAFETY </a:t>
            </a:r>
            <a:r>
              <a:rPr lang="en-US" sz="2800" b="0" dirty="0" smtClean="0">
                <a:solidFill>
                  <a:schemeClr val="tx1"/>
                </a:solidFill>
              </a:rPr>
              <a:t>– DOE must be    </a:t>
            </a:r>
          </a:p>
          <a:p>
            <a:pPr marL="0" indent="0">
              <a:buNone/>
            </a:pPr>
            <a:r>
              <a:rPr lang="en-US" sz="2800" b="0" dirty="0">
                <a:solidFill>
                  <a:schemeClr val="tx1"/>
                </a:solidFill>
              </a:rPr>
              <a:t> </a:t>
            </a:r>
            <a:r>
              <a:rPr lang="en-US" sz="2800" b="0" dirty="0" smtClean="0">
                <a:solidFill>
                  <a:schemeClr val="tx1"/>
                </a:solidFill>
              </a:rPr>
              <a:t>   prudent </a:t>
            </a:r>
            <a:r>
              <a:rPr lang="en-US" sz="2800" b="0" dirty="0">
                <a:solidFill>
                  <a:schemeClr val="tx1"/>
                </a:solidFill>
              </a:rPr>
              <a:t>and </a:t>
            </a:r>
            <a:r>
              <a:rPr lang="en-US" sz="2800" b="0" dirty="0" smtClean="0">
                <a:solidFill>
                  <a:schemeClr val="tx1"/>
                </a:solidFill>
              </a:rPr>
              <a:t>follow </a:t>
            </a:r>
            <a:r>
              <a:rPr lang="en-US" sz="2800" b="0" dirty="0">
                <a:solidFill>
                  <a:schemeClr val="tx1"/>
                </a:solidFill>
              </a:rPr>
              <a:t>a cautious approach in </a:t>
            </a:r>
            <a:endParaRPr lang="en-US" sz="2800" b="0" dirty="0" smtClean="0">
              <a:solidFill>
                <a:schemeClr val="tx1"/>
              </a:solidFill>
            </a:endParaRPr>
          </a:p>
          <a:p>
            <a:pPr marL="0" indent="0">
              <a:buNone/>
            </a:pPr>
            <a:r>
              <a:rPr lang="en-US" sz="2800" b="0" dirty="0">
                <a:solidFill>
                  <a:schemeClr val="tx1"/>
                </a:solidFill>
              </a:rPr>
              <a:t> </a:t>
            </a:r>
            <a:r>
              <a:rPr lang="en-US" sz="2800" b="0" dirty="0" smtClean="0">
                <a:solidFill>
                  <a:schemeClr val="tx1"/>
                </a:solidFill>
              </a:rPr>
              <a:t>   the production, use</a:t>
            </a:r>
            <a:r>
              <a:rPr lang="en-US" sz="2800" b="0" dirty="0">
                <a:solidFill>
                  <a:schemeClr val="tx1"/>
                </a:solidFill>
              </a:rPr>
              <a:t>, and disposition of </a:t>
            </a:r>
            <a:endParaRPr lang="en-US" sz="2800" b="0" dirty="0" smtClean="0">
              <a:solidFill>
                <a:schemeClr val="tx1"/>
              </a:solidFill>
            </a:endParaRPr>
          </a:p>
          <a:p>
            <a:pPr marL="0" indent="0">
              <a:buNone/>
            </a:pPr>
            <a:r>
              <a:rPr lang="en-US" sz="2800" b="0" dirty="0">
                <a:solidFill>
                  <a:schemeClr val="tx1"/>
                </a:solidFill>
              </a:rPr>
              <a:t> </a:t>
            </a:r>
            <a:r>
              <a:rPr lang="en-US" sz="2800" b="0" dirty="0" smtClean="0">
                <a:solidFill>
                  <a:schemeClr val="tx1"/>
                </a:solidFill>
              </a:rPr>
              <a:t>   nanomaterials</a:t>
            </a:r>
          </a:p>
        </p:txBody>
      </p:sp>
      <p:sp>
        <p:nvSpPr>
          <p:cNvPr id="4" name="Slide Number Placeholder 3"/>
          <p:cNvSpPr>
            <a:spLocks noGrp="1"/>
          </p:cNvSpPr>
          <p:nvPr>
            <p:ph type="sldNum" sz="quarter" idx="4294967295"/>
          </p:nvPr>
        </p:nvSpPr>
        <p:spPr>
          <a:xfrm>
            <a:off x="6324600" y="6172200"/>
            <a:ext cx="2057400" cy="365125"/>
          </a:xfrm>
        </p:spPr>
        <p:txBody>
          <a:bodyPr/>
          <a:lstStyle/>
          <a:p>
            <a:fld id="{EEA37398-CFD0-429B-BD9D-48BED9050731}" type="slidenum">
              <a:rPr lang="en-US" smtClean="0"/>
              <a:pPr/>
              <a:t>11</a:t>
            </a:fld>
            <a:endParaRPr lang="en-US" dirty="0"/>
          </a:p>
        </p:txBody>
      </p:sp>
      <p:sp>
        <p:nvSpPr>
          <p:cNvPr id="6" name="object 6"/>
          <p:cNvSpPr/>
          <p:nvPr/>
        </p:nvSpPr>
        <p:spPr>
          <a:xfrm>
            <a:off x="914400" y="5230892"/>
            <a:ext cx="914400" cy="865108"/>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469220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090612" y="1143000"/>
            <a:ext cx="7024688" cy="861774"/>
          </a:xfrm>
        </p:spPr>
        <p:txBody>
          <a:bodyPr/>
          <a:lstStyle/>
          <a:p>
            <a:pPr marL="0" indent="0">
              <a:buNone/>
            </a:pPr>
            <a:r>
              <a:rPr lang="en-US" sz="2800" b="1" dirty="0" smtClean="0">
                <a:solidFill>
                  <a:schemeClr val="tx1"/>
                </a:solidFill>
              </a:rPr>
              <a:t>2006:</a:t>
            </a:r>
            <a:r>
              <a:rPr lang="en-US" sz="2800" dirty="0" smtClean="0">
                <a:solidFill>
                  <a:schemeClr val="tx1"/>
                </a:solidFill>
              </a:rPr>
              <a:t> </a:t>
            </a:r>
            <a:r>
              <a:rPr lang="en-US" sz="2800" dirty="0">
                <a:solidFill>
                  <a:schemeClr val="tx1"/>
                </a:solidFill>
              </a:rPr>
              <a:t>DOE Publishes </a:t>
            </a:r>
            <a:r>
              <a:rPr lang="en-US" sz="2800" dirty="0" smtClean="0">
                <a:solidFill>
                  <a:schemeClr val="tx1"/>
                </a:solidFill>
              </a:rPr>
              <a:t>NSRCs Guidance Document: </a:t>
            </a:r>
            <a:r>
              <a:rPr lang="en-US" sz="2800" dirty="0">
                <a:solidFill>
                  <a:schemeClr val="tx1"/>
                </a:solidFill>
              </a:rPr>
              <a:t>Approach to Nanomaterial ES&amp;H</a:t>
            </a:r>
            <a:endParaRPr lang="en-US" sz="2800" dirty="0" smtClean="0">
              <a:solidFill>
                <a:schemeClr val="tx1"/>
              </a:solidFill>
            </a:endParaRPr>
          </a:p>
        </p:txBody>
      </p:sp>
      <p:sp>
        <p:nvSpPr>
          <p:cNvPr id="4" name="Slide Number Placeholder 3"/>
          <p:cNvSpPr>
            <a:spLocks noGrp="1"/>
          </p:cNvSpPr>
          <p:nvPr>
            <p:ph type="sldNum" sz="quarter" idx="4294967295"/>
          </p:nvPr>
        </p:nvSpPr>
        <p:spPr>
          <a:xfrm>
            <a:off x="6400800" y="6248400"/>
            <a:ext cx="2057400" cy="365125"/>
          </a:xfrm>
        </p:spPr>
        <p:txBody>
          <a:bodyPr/>
          <a:lstStyle/>
          <a:p>
            <a:fld id="{EEA37398-CFD0-429B-BD9D-48BED9050731}" type="slidenum">
              <a:rPr lang="en-US" smtClean="0"/>
              <a:pPr/>
              <a:t>12</a:t>
            </a:fld>
            <a:endParaRPr lang="en-US" dirty="0"/>
          </a:p>
        </p:txBody>
      </p:sp>
      <p:pic>
        <p:nvPicPr>
          <p:cNvPr id="5" name="Picture 4"/>
          <p:cNvPicPr>
            <a:picLocks noChangeAspect="1"/>
          </p:cNvPicPr>
          <p:nvPr/>
        </p:nvPicPr>
        <p:blipFill rotWithShape="1">
          <a:blip r:embed="rId3"/>
          <a:srcRect l="33407" t="8222" r="29260" b="10357"/>
          <a:stretch/>
        </p:blipFill>
        <p:spPr>
          <a:xfrm>
            <a:off x="2895600" y="2140821"/>
            <a:ext cx="2761167" cy="3787621"/>
          </a:xfrm>
          <a:prstGeom prst="rect">
            <a:avLst/>
          </a:prstGeom>
        </p:spPr>
      </p:pic>
      <p:sp>
        <p:nvSpPr>
          <p:cNvPr id="6" name="object 6"/>
          <p:cNvSpPr/>
          <p:nvPr/>
        </p:nvSpPr>
        <p:spPr>
          <a:xfrm>
            <a:off x="914400" y="5230892"/>
            <a:ext cx="914400" cy="865108"/>
          </a:xfrm>
          <a:prstGeom prst="rect">
            <a:avLst/>
          </a:prstGeom>
          <a:blipFill>
            <a:blip r:embed="rId4"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251985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641601"/>
            <a:ext cx="7772400" cy="4985451"/>
          </a:xfrm>
        </p:spPr>
        <p:txBody>
          <a:bodyPr>
            <a:normAutofit/>
          </a:bodyPr>
          <a:lstStyle/>
          <a:p>
            <a:r>
              <a:rPr lang="en-US" dirty="0" smtClean="0">
                <a:solidFill>
                  <a:schemeClr val="tx1"/>
                </a:solidFill>
              </a:rPr>
              <a:t>2008: 	Office of Inspector General Audit Report: DOE 	labs had </a:t>
            </a:r>
            <a:r>
              <a:rPr lang="en-US" dirty="0">
                <a:solidFill>
                  <a:schemeClr val="tx1"/>
                </a:solidFill>
              </a:rPr>
              <a:t>not fully adopted nanoscale </a:t>
            </a:r>
            <a:r>
              <a:rPr lang="en-US" dirty="0" smtClean="0">
                <a:solidFill>
                  <a:schemeClr val="tx1"/>
                </a:solidFill>
              </a:rPr>
              <a:t>	precautionary measures</a:t>
            </a:r>
          </a:p>
          <a:p>
            <a:endParaRPr lang="en-US" sz="2100" b="0" dirty="0">
              <a:solidFill>
                <a:schemeClr val="tx1"/>
              </a:solidFill>
              <a:latin typeface="+mn-lt"/>
            </a:endParaRPr>
          </a:p>
          <a:p>
            <a:r>
              <a:rPr lang="en-US" sz="2400" b="0" dirty="0" smtClean="0">
                <a:solidFill>
                  <a:schemeClr val="tx1"/>
                </a:solidFill>
                <a:latin typeface="+mn-lt"/>
              </a:rPr>
              <a:t>The </a:t>
            </a:r>
            <a:r>
              <a:rPr lang="en-US" sz="2400" b="0" dirty="0">
                <a:solidFill>
                  <a:schemeClr val="tx1"/>
                </a:solidFill>
                <a:latin typeface="+mn-lt"/>
              </a:rPr>
              <a:t>Department </a:t>
            </a:r>
            <a:r>
              <a:rPr lang="en-US" sz="2400" b="0" dirty="0" smtClean="0">
                <a:solidFill>
                  <a:schemeClr val="tx1"/>
                </a:solidFill>
                <a:latin typeface="+mn-lt"/>
              </a:rPr>
              <a:t>should establish </a:t>
            </a:r>
            <a:r>
              <a:rPr lang="en-US" sz="2400" b="0" dirty="0">
                <a:solidFill>
                  <a:schemeClr val="tx1"/>
                </a:solidFill>
                <a:latin typeface="+mn-lt"/>
              </a:rPr>
              <a:t>clear </a:t>
            </a:r>
            <a:r>
              <a:rPr lang="en-US" sz="2400" b="0" dirty="0" smtClean="0">
                <a:solidFill>
                  <a:schemeClr val="tx1"/>
                </a:solidFill>
                <a:latin typeface="+mn-lt"/>
              </a:rPr>
              <a:t>expectations </a:t>
            </a:r>
          </a:p>
          <a:p>
            <a:r>
              <a:rPr lang="en-US" sz="2400" b="0" dirty="0" smtClean="0">
                <a:solidFill>
                  <a:schemeClr val="tx1"/>
                </a:solidFill>
                <a:latin typeface="+mn-lt"/>
              </a:rPr>
              <a:t>for </a:t>
            </a:r>
            <a:r>
              <a:rPr lang="en-US" sz="2400" b="0" dirty="0">
                <a:solidFill>
                  <a:schemeClr val="tx1"/>
                </a:solidFill>
                <a:latin typeface="+mn-lt"/>
              </a:rPr>
              <a:t>precautionary </a:t>
            </a:r>
            <a:r>
              <a:rPr lang="en-US" sz="2400" b="0" dirty="0" smtClean="0">
                <a:solidFill>
                  <a:schemeClr val="tx1"/>
                </a:solidFill>
                <a:latin typeface="+mn-lt"/>
              </a:rPr>
              <a:t>measures</a:t>
            </a:r>
            <a:r>
              <a:rPr lang="en-US" sz="2400" b="0" dirty="0">
                <a:solidFill>
                  <a:schemeClr val="tx1"/>
                </a:solidFill>
                <a:latin typeface="+mn-lt"/>
              </a:rPr>
              <a:t> </a:t>
            </a:r>
            <a:r>
              <a:rPr lang="en-US" sz="2400" b="0" dirty="0" smtClean="0">
                <a:solidFill>
                  <a:schemeClr val="tx1"/>
                </a:solidFill>
                <a:latin typeface="+mn-lt"/>
              </a:rPr>
              <a:t>and also should establish </a:t>
            </a:r>
          </a:p>
          <a:p>
            <a:r>
              <a:rPr lang="en-US" sz="2400" b="0" dirty="0" smtClean="0">
                <a:solidFill>
                  <a:schemeClr val="tx1"/>
                </a:solidFill>
                <a:latin typeface="+mn-lt"/>
              </a:rPr>
              <a:t>procedures </a:t>
            </a:r>
            <a:r>
              <a:rPr lang="en-US" sz="2400" b="0" dirty="0">
                <a:solidFill>
                  <a:schemeClr val="tx1"/>
                </a:solidFill>
                <a:latin typeface="+mn-lt"/>
              </a:rPr>
              <a:t>in:</a:t>
            </a:r>
          </a:p>
          <a:p>
            <a:pPr marL="685800" lvl="1" indent="-342900">
              <a:buFont typeface="Arial" panose="020B0604020202020204" pitchFamily="34" charset="0"/>
              <a:buChar char="•"/>
            </a:pPr>
            <a:r>
              <a:rPr lang="en-US" sz="2400" dirty="0" smtClean="0">
                <a:solidFill>
                  <a:schemeClr val="tx1"/>
                </a:solidFill>
              </a:rPr>
              <a:t>Medical </a:t>
            </a:r>
            <a:r>
              <a:rPr lang="en-US" sz="2400" dirty="0">
                <a:solidFill>
                  <a:schemeClr val="tx1"/>
                </a:solidFill>
              </a:rPr>
              <a:t>surveillance </a:t>
            </a:r>
          </a:p>
          <a:p>
            <a:pPr marL="685800" lvl="1" indent="-342900">
              <a:buFont typeface="Arial" panose="020B0604020202020204" pitchFamily="34" charset="0"/>
              <a:buChar char="•"/>
            </a:pPr>
            <a:r>
              <a:rPr lang="en-US" sz="2400" dirty="0" smtClean="0">
                <a:solidFill>
                  <a:schemeClr val="tx1"/>
                </a:solidFill>
              </a:rPr>
              <a:t>Exposure </a:t>
            </a:r>
            <a:r>
              <a:rPr lang="en-US" sz="2400" dirty="0">
                <a:solidFill>
                  <a:schemeClr val="tx1"/>
                </a:solidFill>
              </a:rPr>
              <a:t>monitoring</a:t>
            </a:r>
          </a:p>
          <a:p>
            <a:pPr marL="685800" lvl="1" indent="-342900">
              <a:buFont typeface="Arial" panose="020B0604020202020204" pitchFamily="34" charset="0"/>
              <a:buChar char="•"/>
            </a:pPr>
            <a:r>
              <a:rPr lang="en-US" sz="2400" dirty="0" smtClean="0">
                <a:solidFill>
                  <a:schemeClr val="tx1"/>
                </a:solidFill>
              </a:rPr>
              <a:t>Worker </a:t>
            </a:r>
            <a:r>
              <a:rPr lang="en-US" sz="2400" dirty="0">
                <a:solidFill>
                  <a:schemeClr val="tx1"/>
                </a:solidFill>
              </a:rPr>
              <a:t>training </a:t>
            </a:r>
          </a:p>
          <a:p>
            <a:pPr marL="685800" lvl="1" indent="-342900">
              <a:buFont typeface="Arial" panose="020B0604020202020204" pitchFamily="34" charset="0"/>
              <a:buChar char="•"/>
            </a:pPr>
            <a:r>
              <a:rPr lang="en-US" sz="2400" dirty="0" smtClean="0">
                <a:solidFill>
                  <a:schemeClr val="tx1"/>
                </a:solidFill>
              </a:rPr>
              <a:t>Engineering </a:t>
            </a:r>
            <a:r>
              <a:rPr lang="en-US" sz="2400" dirty="0">
                <a:solidFill>
                  <a:schemeClr val="tx1"/>
                </a:solidFill>
              </a:rPr>
              <a:t>controls </a:t>
            </a:r>
          </a:p>
          <a:p>
            <a:endParaRPr lang="en-US" dirty="0">
              <a:solidFill>
                <a:schemeClr val="tx1"/>
              </a:solidFill>
            </a:endParaRPr>
          </a:p>
        </p:txBody>
      </p:sp>
      <p:sp>
        <p:nvSpPr>
          <p:cNvPr id="7" name="Slide Number Placeholder 6"/>
          <p:cNvSpPr>
            <a:spLocks noGrp="1"/>
          </p:cNvSpPr>
          <p:nvPr>
            <p:ph type="sldNum" sz="quarter" idx="4294967295"/>
          </p:nvPr>
        </p:nvSpPr>
        <p:spPr>
          <a:xfrm>
            <a:off x="6384471" y="6128657"/>
            <a:ext cx="2057400" cy="365125"/>
          </a:xfrm>
        </p:spPr>
        <p:txBody>
          <a:bodyPr/>
          <a:lstStyle/>
          <a:p>
            <a:fld id="{2DECF685-9C09-4D8A-94C7-04709C3D345E}" type="slidenum">
              <a:rPr lang="en-US" smtClean="0"/>
              <a:t>13</a:t>
            </a:fld>
            <a:endParaRPr lang="en-US" dirty="0"/>
          </a:p>
        </p:txBody>
      </p:sp>
      <p:pic>
        <p:nvPicPr>
          <p:cNvPr id="8" name="Content Placeholder 4"/>
          <p:cNvPicPr>
            <a:picLocks noChangeAspect="1"/>
          </p:cNvPicPr>
          <p:nvPr/>
        </p:nvPicPr>
        <p:blipFill rotWithShape="1">
          <a:blip r:embed="rId3"/>
          <a:srcRect l="30326" t="12437" r="31792" b="7618"/>
          <a:stretch/>
        </p:blipFill>
        <p:spPr>
          <a:xfrm>
            <a:off x="4572000" y="2988375"/>
            <a:ext cx="2241002" cy="2660286"/>
          </a:xfrm>
          <a:prstGeom prst="rect">
            <a:avLst/>
          </a:prstGeom>
        </p:spPr>
      </p:pic>
      <p:sp>
        <p:nvSpPr>
          <p:cNvPr id="9" name="object 6"/>
          <p:cNvSpPr/>
          <p:nvPr/>
        </p:nvSpPr>
        <p:spPr>
          <a:xfrm>
            <a:off x="914400" y="5230892"/>
            <a:ext cx="914400" cy="865108"/>
          </a:xfrm>
          <a:prstGeom prst="rect">
            <a:avLst/>
          </a:prstGeom>
          <a:blipFill>
            <a:blip r:embed="rId4"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743010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66800" y="1676400"/>
            <a:ext cx="4343400" cy="3724096"/>
          </a:xfrm>
        </p:spPr>
        <p:txBody>
          <a:bodyPr/>
          <a:lstStyle/>
          <a:p>
            <a:pPr marL="0" indent="0">
              <a:buNone/>
            </a:pPr>
            <a:r>
              <a:rPr lang="en-US" sz="2800" dirty="0" smtClean="0">
                <a:solidFill>
                  <a:schemeClr val="tx1"/>
                </a:solidFill>
                <a:latin typeface="+mn-lt"/>
              </a:rPr>
              <a:t>Consequently DOE published Order </a:t>
            </a:r>
            <a:r>
              <a:rPr lang="en-US" sz="2800" dirty="0">
                <a:solidFill>
                  <a:schemeClr val="tx1"/>
                </a:solidFill>
                <a:latin typeface="+mn-lt"/>
              </a:rPr>
              <a:t>456.1, </a:t>
            </a:r>
            <a:r>
              <a:rPr lang="en-US" sz="2800" i="1" dirty="0">
                <a:solidFill>
                  <a:schemeClr val="tx1"/>
                </a:solidFill>
                <a:latin typeface="+mn-lt"/>
              </a:rPr>
              <a:t>The Safe Handling of Unbound Engineered </a:t>
            </a:r>
            <a:r>
              <a:rPr lang="en-US" sz="2800" i="1" dirty="0" smtClean="0">
                <a:solidFill>
                  <a:schemeClr val="tx1"/>
                </a:solidFill>
                <a:latin typeface="+mn-lt"/>
              </a:rPr>
              <a:t>Nanoparticles</a:t>
            </a:r>
            <a:endParaRPr lang="en-US" sz="2800" dirty="0" smtClean="0">
              <a:solidFill>
                <a:schemeClr val="tx1"/>
              </a:solidFill>
              <a:latin typeface="+mn-lt"/>
            </a:endParaRPr>
          </a:p>
          <a:p>
            <a:pPr marL="0" indent="0">
              <a:buNone/>
            </a:pPr>
            <a:endParaRPr lang="en-US" sz="2400" dirty="0"/>
          </a:p>
          <a:p>
            <a:pPr marL="0" indent="0">
              <a:buNone/>
            </a:pPr>
            <a:endParaRPr lang="en-US" sz="2400" b="0" dirty="0" smtClean="0"/>
          </a:p>
          <a:p>
            <a:pPr marL="0" indent="0">
              <a:buNone/>
            </a:pPr>
            <a:endParaRPr lang="en-US" sz="2400" dirty="0"/>
          </a:p>
          <a:p>
            <a:endParaRPr lang="en-US" sz="1600" b="0" dirty="0"/>
          </a:p>
          <a:p>
            <a:pPr lvl="1"/>
            <a:endParaRPr lang="en-US" sz="1600" b="0" dirty="0"/>
          </a:p>
          <a:p>
            <a:endParaRPr lang="en-US" dirty="0"/>
          </a:p>
        </p:txBody>
      </p:sp>
      <p:sp>
        <p:nvSpPr>
          <p:cNvPr id="4" name="Slide Number Placeholder 3"/>
          <p:cNvSpPr>
            <a:spLocks noGrp="1"/>
          </p:cNvSpPr>
          <p:nvPr>
            <p:ph type="sldNum" sz="quarter" idx="4294967295"/>
          </p:nvPr>
        </p:nvSpPr>
        <p:spPr>
          <a:xfrm>
            <a:off x="7086600" y="6188075"/>
            <a:ext cx="2057400" cy="365125"/>
          </a:xfrm>
        </p:spPr>
        <p:txBody>
          <a:bodyPr/>
          <a:lstStyle/>
          <a:p>
            <a:fld id="{2DECF685-9C09-4D8A-94C7-04709C3D345E}" type="slidenum">
              <a:rPr lang="en-US" smtClean="0"/>
              <a:t>14</a:t>
            </a:fld>
            <a:endParaRPr lang="en-US"/>
          </a:p>
        </p:txBody>
      </p:sp>
      <p:pic>
        <p:nvPicPr>
          <p:cNvPr id="5" name="Picture 4"/>
          <p:cNvPicPr/>
          <p:nvPr/>
        </p:nvPicPr>
        <p:blipFill rotWithShape="1">
          <a:blip r:embed="rId3"/>
          <a:srcRect l="28694" t="9463" r="29637" b="4760"/>
          <a:stretch/>
        </p:blipFill>
        <p:spPr bwMode="auto">
          <a:xfrm>
            <a:off x="5672137" y="1143000"/>
            <a:ext cx="2828925" cy="3212910"/>
          </a:xfrm>
          <a:prstGeom prst="rect">
            <a:avLst/>
          </a:prstGeom>
          <a:ln>
            <a:noFill/>
          </a:ln>
          <a:extLst>
            <a:ext uri="{53640926-AAD7-44D8-BBD7-CCE9431645EC}">
              <a14:shadowObscured xmlns:a14="http://schemas.microsoft.com/office/drawing/2010/main"/>
            </a:ext>
          </a:extLst>
        </p:spPr>
      </p:pic>
      <p:sp>
        <p:nvSpPr>
          <p:cNvPr id="7" name="object 6"/>
          <p:cNvSpPr/>
          <p:nvPr/>
        </p:nvSpPr>
        <p:spPr>
          <a:xfrm>
            <a:off x="914400" y="5230892"/>
            <a:ext cx="914400" cy="865108"/>
          </a:xfrm>
          <a:prstGeom prst="rect">
            <a:avLst/>
          </a:prstGeom>
          <a:blipFill>
            <a:blip r:embed="rId4" cstate="print"/>
            <a:stretch>
              <a:fillRect/>
            </a:stretch>
          </a:blipFill>
        </p:spPr>
        <p:txBody>
          <a:bodyPr wrap="square" lIns="0" tIns="0" rIns="0" bIns="0" rtlCol="0"/>
          <a:lstStyle/>
          <a:p>
            <a:endParaRPr sz="1350"/>
          </a:p>
        </p:txBody>
      </p:sp>
      <p:sp>
        <p:nvSpPr>
          <p:cNvPr id="8" name="TextBox 7"/>
          <p:cNvSpPr txBox="1"/>
          <p:nvPr/>
        </p:nvSpPr>
        <p:spPr>
          <a:xfrm>
            <a:off x="2362200" y="5374184"/>
            <a:ext cx="5486400" cy="923330"/>
          </a:xfrm>
          <a:prstGeom prst="rect">
            <a:avLst/>
          </a:prstGeom>
          <a:noFill/>
        </p:spPr>
        <p:txBody>
          <a:bodyPr wrap="square" rtlCol="0">
            <a:spAutoFit/>
          </a:bodyPr>
          <a:lstStyle/>
          <a:p>
            <a:r>
              <a:rPr lang="en-US"/>
              <a:t>Current Order available at: </a:t>
            </a:r>
            <a:r>
              <a:rPr lang="en-US">
                <a:hlinkClick r:id="rId5"/>
              </a:rPr>
              <a:t>https://www.directives.doe.gov/directives-documents/400-series/0456.1-BOrder-a</a:t>
            </a:r>
            <a:endParaRPr lang="en-US" dirty="0"/>
          </a:p>
        </p:txBody>
      </p:sp>
    </p:spTree>
    <p:extLst>
      <p:ext uri="{BB962C8B-B14F-4D97-AF65-F5344CB8AC3E}">
        <p14:creationId xmlns:p14="http://schemas.microsoft.com/office/powerpoint/2010/main" val="239318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43" y="762000"/>
            <a:ext cx="8357350" cy="1908215"/>
          </a:xfrm>
        </p:spPr>
        <p:txBody>
          <a:bodyPr/>
          <a:lstStyle/>
          <a:p>
            <a:r>
              <a:rPr lang="en-US" sz="3200" dirty="0"/>
              <a:t>Order 456.1A: Purpose</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765042" y="1692223"/>
            <a:ext cx="7315200" cy="3693319"/>
          </a:xfrm>
        </p:spPr>
        <p:txBody>
          <a:bodyPr/>
          <a:lstStyle/>
          <a:p>
            <a:pPr marL="0" indent="0">
              <a:buNone/>
            </a:pPr>
            <a:r>
              <a:rPr lang="en-US" sz="2400" b="1" dirty="0">
                <a:solidFill>
                  <a:srgbClr val="0000CC"/>
                </a:solidFill>
              </a:rPr>
              <a:t>To</a:t>
            </a:r>
            <a:r>
              <a:rPr lang="en-US" sz="2400" b="0" dirty="0">
                <a:solidFill>
                  <a:srgbClr val="002060"/>
                </a:solidFill>
              </a:rPr>
              <a:t> </a:t>
            </a:r>
            <a:r>
              <a:rPr lang="en-US" sz="2400" b="1" dirty="0">
                <a:solidFill>
                  <a:srgbClr val="0000CC"/>
                </a:solidFill>
              </a:rPr>
              <a:t>establish requirements and assign responsibilities </a:t>
            </a:r>
            <a:r>
              <a:rPr lang="en-US" sz="2400" b="1" dirty="0" smtClean="0">
                <a:solidFill>
                  <a:srgbClr val="0000CC"/>
                </a:solidFill>
              </a:rPr>
              <a:t>for </a:t>
            </a:r>
            <a:r>
              <a:rPr lang="en-US" sz="2400" b="1" dirty="0">
                <a:solidFill>
                  <a:srgbClr val="0000CC"/>
                </a:solidFill>
              </a:rPr>
              <a:t>activities involving </a:t>
            </a:r>
            <a:r>
              <a:rPr lang="en-US" sz="2400" b="1" u="sng" dirty="0">
                <a:solidFill>
                  <a:srgbClr val="0000CC"/>
                </a:solidFill>
              </a:rPr>
              <a:t>unbound engineered nanoparticles (UNP). </a:t>
            </a:r>
          </a:p>
          <a:p>
            <a:endParaRPr lang="en-US" sz="2400" b="0" dirty="0">
              <a:solidFill>
                <a:srgbClr val="002060"/>
              </a:solidFill>
            </a:endParaRPr>
          </a:p>
          <a:p>
            <a:pPr marL="0" indent="0">
              <a:buNone/>
            </a:pPr>
            <a:r>
              <a:rPr lang="en-US" sz="2400" b="0" dirty="0">
                <a:solidFill>
                  <a:srgbClr val="002060"/>
                </a:solidFill>
              </a:rPr>
              <a:t>This directive ensures that a </a:t>
            </a:r>
            <a:r>
              <a:rPr lang="en-US" sz="2400" b="1" dirty="0">
                <a:solidFill>
                  <a:srgbClr val="0000CC"/>
                </a:solidFill>
              </a:rPr>
              <a:t>precautionary approach is utilized to manage UNP whose hazards and exposure data have not been well-defined</a:t>
            </a:r>
            <a:r>
              <a:rPr lang="en-US" sz="2400" b="0" dirty="0">
                <a:solidFill>
                  <a:srgbClr val="002060"/>
                </a:solidFill>
              </a:rPr>
              <a:t>, and that work involving UNP occurs in a safe and secure manner that protects workers, the public, and the environment.</a:t>
            </a:r>
          </a:p>
          <a:p>
            <a:endParaRPr lang="en-US" sz="2400" dirty="0"/>
          </a:p>
        </p:txBody>
      </p:sp>
      <p:sp>
        <p:nvSpPr>
          <p:cNvPr id="4" name="Slide Number Placeholder 3"/>
          <p:cNvSpPr>
            <a:spLocks noGrp="1"/>
          </p:cNvSpPr>
          <p:nvPr>
            <p:ph type="sldNum" sz="quarter" idx="12"/>
          </p:nvPr>
        </p:nvSpPr>
        <p:spPr/>
        <p:txBody>
          <a:bodyPr/>
          <a:lstStyle/>
          <a:p>
            <a:fld id="{2DECF685-9C09-4D8A-94C7-04709C3D345E}" type="slidenum">
              <a:rPr lang="en-US" smtClean="0"/>
              <a:t>15</a:t>
            </a:fld>
            <a:endParaRPr lang="en-US"/>
          </a:p>
        </p:txBody>
      </p:sp>
      <p:sp>
        <p:nvSpPr>
          <p:cNvPr id="5" name="object 6"/>
          <p:cNvSpPr/>
          <p:nvPr/>
        </p:nvSpPr>
        <p:spPr>
          <a:xfrm>
            <a:off x="914400" y="53832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5419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0786"/>
            <a:ext cx="8458200" cy="492443"/>
          </a:xfrm>
        </p:spPr>
        <p:txBody>
          <a:bodyPr/>
          <a:lstStyle/>
          <a:p>
            <a:r>
              <a:rPr lang="en-US" sz="3200" dirty="0" smtClean="0"/>
              <a:t>The Order’s Definition of “UNP</a:t>
            </a:r>
            <a:r>
              <a:rPr lang="en-US" sz="3200" dirty="0"/>
              <a:t>”</a:t>
            </a:r>
          </a:p>
        </p:txBody>
      </p:sp>
      <p:sp>
        <p:nvSpPr>
          <p:cNvPr id="3" name="Content Placeholder 2"/>
          <p:cNvSpPr>
            <a:spLocks noGrp="1"/>
          </p:cNvSpPr>
          <p:nvPr>
            <p:ph idx="1"/>
          </p:nvPr>
        </p:nvSpPr>
        <p:spPr>
          <a:xfrm>
            <a:off x="914400" y="1629250"/>
            <a:ext cx="3981450" cy="4161949"/>
          </a:xfrm>
        </p:spPr>
        <p:txBody>
          <a:bodyPr/>
          <a:lstStyle/>
          <a:p>
            <a:pPr marL="0" indent="0">
              <a:buNone/>
            </a:pPr>
            <a:r>
              <a:rPr lang="en-US" sz="2400" dirty="0" smtClean="0"/>
              <a:t>Intentionally </a:t>
            </a:r>
            <a:r>
              <a:rPr lang="en-US" sz="2400" dirty="0"/>
              <a:t>created (in contrast with natural or incidentally formed) material with one or more dimensions greater than 1 nanometer and less than 100 nanometers.</a:t>
            </a:r>
          </a:p>
          <a:p>
            <a:endParaRPr lang="en-US" dirty="0"/>
          </a:p>
        </p:txBody>
      </p:sp>
      <p:sp>
        <p:nvSpPr>
          <p:cNvPr id="4" name="Slide Number Placeholder 3"/>
          <p:cNvSpPr>
            <a:spLocks noGrp="1"/>
          </p:cNvSpPr>
          <p:nvPr>
            <p:ph type="sldNum" sz="quarter" idx="12"/>
          </p:nvPr>
        </p:nvSpPr>
        <p:spPr/>
        <p:txBody>
          <a:bodyPr/>
          <a:lstStyle/>
          <a:p>
            <a:fld id="{2DECF685-9C09-4D8A-94C7-04709C3D345E}" type="slidenum">
              <a:rPr lang="en-US" smtClean="0"/>
              <a:t>16</a:t>
            </a:fld>
            <a:endParaRPr lang="en-US"/>
          </a:p>
        </p:txBody>
      </p:sp>
      <p:pic>
        <p:nvPicPr>
          <p:cNvPr id="3078" name="Picture 6" descr="Nanotub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823038"/>
            <a:ext cx="2673478" cy="26734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59878" y="4127184"/>
            <a:ext cx="793622" cy="369332"/>
          </a:xfrm>
          <a:prstGeom prst="rect">
            <a:avLst/>
          </a:prstGeom>
          <a:noFill/>
        </p:spPr>
        <p:txBody>
          <a:bodyPr wrap="square" rtlCol="0">
            <a:spAutoFit/>
          </a:bodyPr>
          <a:lstStyle/>
          <a:p>
            <a:r>
              <a:rPr lang="en-US" dirty="0" smtClean="0">
                <a:solidFill>
                  <a:schemeClr val="tx1">
                    <a:lumMod val="85000"/>
                    <a:lumOff val="15000"/>
                  </a:schemeClr>
                </a:solidFill>
              </a:rPr>
              <a:t>NIST</a:t>
            </a:r>
            <a:endParaRPr lang="en-US" dirty="0">
              <a:solidFill>
                <a:schemeClr val="tx1">
                  <a:lumMod val="85000"/>
                  <a:lumOff val="15000"/>
                </a:schemeClr>
              </a:solidFill>
            </a:endParaRPr>
          </a:p>
        </p:txBody>
      </p:sp>
      <p:sp>
        <p:nvSpPr>
          <p:cNvPr id="7" name="object 6"/>
          <p:cNvSpPr/>
          <p:nvPr/>
        </p:nvSpPr>
        <p:spPr>
          <a:xfrm>
            <a:off x="914400" y="5230892"/>
            <a:ext cx="914400" cy="865108"/>
          </a:xfrm>
          <a:prstGeom prst="rect">
            <a:avLst/>
          </a:prstGeom>
          <a:blipFill>
            <a:blip r:embed="rId4"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888366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1302" y="1670110"/>
            <a:ext cx="7593098" cy="3323987"/>
          </a:xfrm>
        </p:spPr>
        <p:txBody>
          <a:bodyPr/>
          <a:lstStyle/>
          <a:p>
            <a:pPr marL="0" indent="0">
              <a:buNone/>
            </a:pPr>
            <a:r>
              <a:rPr lang="en-US" sz="2400" dirty="0"/>
              <a:t>Nanoscale particles that are </a:t>
            </a:r>
            <a:r>
              <a:rPr lang="en-US" sz="2400" b="1" dirty="0">
                <a:solidFill>
                  <a:srgbClr val="0000CC"/>
                </a:solidFill>
              </a:rPr>
              <a:t>not contained within a matrix under normal temperature and pressure </a:t>
            </a:r>
            <a:r>
              <a:rPr lang="en-US" sz="2400" dirty="0"/>
              <a:t>conditions</a:t>
            </a:r>
            <a:r>
              <a:rPr lang="en-US" sz="2400" dirty="0" smtClean="0"/>
              <a:t>;</a:t>
            </a:r>
          </a:p>
          <a:p>
            <a:pPr marL="0" indent="0">
              <a:buNone/>
            </a:pPr>
            <a:endParaRPr lang="en-US" sz="2400" dirty="0"/>
          </a:p>
          <a:p>
            <a:pPr marL="0" indent="0">
              <a:buNone/>
            </a:pPr>
            <a:r>
              <a:rPr lang="en-US" sz="2400" dirty="0" smtClean="0"/>
              <a:t>Particles </a:t>
            </a:r>
            <a:r>
              <a:rPr lang="en-US" sz="2400" dirty="0"/>
              <a:t>suspended as an aerosol would be “unbound</a:t>
            </a:r>
            <a:r>
              <a:rPr lang="en-US" sz="2400" dirty="0" smtClean="0"/>
              <a:t>”</a:t>
            </a:r>
          </a:p>
          <a:p>
            <a:pPr marL="0" indent="0">
              <a:buNone/>
            </a:pPr>
            <a:r>
              <a:rPr lang="en-US" sz="2400" dirty="0" smtClean="0"/>
              <a:t> </a:t>
            </a:r>
            <a:endParaRPr lang="en-US" sz="2400" dirty="0"/>
          </a:p>
          <a:p>
            <a:pPr marL="0" indent="0">
              <a:buNone/>
            </a:pPr>
            <a:r>
              <a:rPr lang="en-US" sz="2400" b="1" dirty="0" smtClean="0"/>
              <a:t>Examples</a:t>
            </a:r>
            <a:r>
              <a:rPr lang="en-US" sz="2400" b="1" dirty="0"/>
              <a:t>: </a:t>
            </a:r>
            <a:r>
              <a:rPr lang="en-US" sz="2400" dirty="0"/>
              <a:t>intentionally produced fullerenes, nanotubes, nanowires, </a:t>
            </a:r>
            <a:r>
              <a:rPr lang="en-US" sz="2400" dirty="0" err="1"/>
              <a:t>nanoropes</a:t>
            </a:r>
            <a:r>
              <a:rPr lang="en-US" sz="2400" dirty="0"/>
              <a:t>, nanoribbons, quantum dots, nanoscale metal oxides, </a:t>
            </a:r>
            <a:r>
              <a:rPr lang="en-US" sz="2400" dirty="0" err="1"/>
              <a:t>nanoplates</a:t>
            </a:r>
            <a:r>
              <a:rPr lang="en-US" sz="2400" dirty="0"/>
              <a:t>, </a:t>
            </a:r>
            <a:r>
              <a:rPr lang="en-US" sz="2400" dirty="0" err="1"/>
              <a:t>nanolayers</a:t>
            </a:r>
            <a:r>
              <a:rPr lang="en-US" sz="2400" dirty="0"/>
              <a:t>, and other engineered nanoscale </a:t>
            </a:r>
            <a:r>
              <a:rPr lang="en-US" sz="2400" dirty="0" smtClean="0"/>
              <a:t>particles</a:t>
            </a:r>
            <a:endParaRPr lang="en-US" sz="2400" dirty="0"/>
          </a:p>
        </p:txBody>
      </p:sp>
      <p:sp>
        <p:nvSpPr>
          <p:cNvPr id="4" name="Slide Number Placeholder 3"/>
          <p:cNvSpPr>
            <a:spLocks noGrp="1"/>
          </p:cNvSpPr>
          <p:nvPr>
            <p:ph type="sldNum" sz="quarter" idx="12"/>
          </p:nvPr>
        </p:nvSpPr>
        <p:spPr/>
        <p:txBody>
          <a:bodyPr/>
          <a:lstStyle/>
          <a:p>
            <a:fld id="{EEA37398-CFD0-429B-BD9D-48BED9050731}" type="slidenum">
              <a:rPr lang="en-US" smtClean="0"/>
              <a:pPr/>
              <a:t>17</a:t>
            </a:fld>
            <a:endParaRPr lang="en-US" dirty="0"/>
          </a:p>
        </p:txBody>
      </p:sp>
      <p:sp>
        <p:nvSpPr>
          <p:cNvPr id="5"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
        <p:nvSpPr>
          <p:cNvPr id="7" name="Title 1"/>
          <p:cNvSpPr txBox="1">
            <a:spLocks/>
          </p:cNvSpPr>
          <p:nvPr/>
        </p:nvSpPr>
        <p:spPr>
          <a:xfrm>
            <a:off x="609600" y="740786"/>
            <a:ext cx="8458200" cy="492443"/>
          </a:xfrm>
          <a:prstGeom prst="rect">
            <a:avLst/>
          </a:prstGeom>
        </p:spPr>
        <p:txBody>
          <a:bodyPr wrap="square" lIns="0" tIns="0" rIns="0" bIns="0">
            <a:spAutoFit/>
          </a:bodyPr>
          <a:lstStyle>
            <a:lvl1pPr>
              <a:defRPr sz="4400" b="1" i="0">
                <a:solidFill>
                  <a:schemeClr val="tx1"/>
                </a:solidFill>
                <a:latin typeface="Calibri"/>
                <a:ea typeface="+mj-ea"/>
                <a:cs typeface="Calibri"/>
              </a:defRPr>
            </a:lvl1pPr>
          </a:lstStyle>
          <a:p>
            <a:r>
              <a:rPr lang="en-US" sz="3200" kern="0" dirty="0" smtClean="0"/>
              <a:t>The Order’s Definition of “UNP”</a:t>
            </a:r>
            <a:endParaRPr lang="en-US" sz="3200" kern="0" dirty="0"/>
          </a:p>
        </p:txBody>
      </p:sp>
    </p:spTree>
    <p:extLst>
      <p:ext uri="{BB962C8B-B14F-4D97-AF65-F5344CB8AC3E}">
        <p14:creationId xmlns:p14="http://schemas.microsoft.com/office/powerpoint/2010/main" val="1305626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8037"/>
            <a:ext cx="7132548" cy="492443"/>
          </a:xfrm>
        </p:spPr>
        <p:txBody>
          <a:bodyPr/>
          <a:lstStyle/>
          <a:p>
            <a:r>
              <a:rPr lang="en-US" sz="3200" dirty="0"/>
              <a:t>UNP Worker:</a:t>
            </a:r>
          </a:p>
        </p:txBody>
      </p:sp>
      <p:sp>
        <p:nvSpPr>
          <p:cNvPr id="3" name="Content Placeholder 2"/>
          <p:cNvSpPr>
            <a:spLocks noGrp="1"/>
          </p:cNvSpPr>
          <p:nvPr>
            <p:ph idx="1"/>
          </p:nvPr>
        </p:nvSpPr>
        <p:spPr>
          <a:xfrm>
            <a:off x="914400" y="1371600"/>
            <a:ext cx="7620191" cy="4062651"/>
          </a:xfrm>
        </p:spPr>
        <p:txBody>
          <a:bodyPr/>
          <a:lstStyle/>
          <a:p>
            <a:pPr marL="457200" indent="-457200">
              <a:buSzPct val="100000"/>
              <a:buFont typeface="+mj-lt"/>
              <a:buAutoNum type="arabicPeriod"/>
            </a:pPr>
            <a:r>
              <a:rPr lang="en-US" sz="2400" dirty="0" smtClean="0"/>
              <a:t>Has </a:t>
            </a:r>
            <a:r>
              <a:rPr lang="en-US" sz="2400" dirty="0"/>
              <a:t>the potential for inhalation or dermal exposure to UNP due to performing work with potential exposure to </a:t>
            </a:r>
            <a:r>
              <a:rPr lang="en-US" sz="2400" dirty="0" smtClean="0"/>
              <a:t>UNP;</a:t>
            </a:r>
          </a:p>
          <a:p>
            <a:pPr marL="457200" indent="-457200">
              <a:buSzPct val="100000"/>
              <a:buFont typeface="+mj-lt"/>
              <a:buAutoNum type="arabicPeriod"/>
            </a:pPr>
            <a:endParaRPr lang="en-US" sz="2400" dirty="0"/>
          </a:p>
          <a:p>
            <a:pPr marL="457200" indent="-457200">
              <a:buSzPct val="100000"/>
              <a:buFont typeface="+mj-lt"/>
              <a:buAutoNum type="arabicPeriod"/>
            </a:pPr>
            <a:r>
              <a:rPr lang="en-US" sz="2400" dirty="0" smtClean="0"/>
              <a:t>Routinely </a:t>
            </a:r>
            <a:r>
              <a:rPr lang="en-US" sz="2400" dirty="0"/>
              <a:t>spends time in an area due to </a:t>
            </a:r>
            <a:r>
              <a:rPr lang="en-US" sz="2400" dirty="0" smtClean="0"/>
              <a:t> performance </a:t>
            </a:r>
            <a:r>
              <a:rPr lang="en-US" sz="2400" dirty="0"/>
              <a:t>of regular duties in which engineered UNP have the potential to become dispersed in the air or onto surfaces; </a:t>
            </a:r>
            <a:r>
              <a:rPr lang="en-US" sz="2400" dirty="0" smtClean="0"/>
              <a:t>or</a:t>
            </a:r>
          </a:p>
          <a:p>
            <a:pPr marL="457200" indent="-457200">
              <a:buSzPct val="100000"/>
              <a:buFont typeface="+mj-lt"/>
              <a:buAutoNum type="arabicPeriod"/>
            </a:pPr>
            <a:endParaRPr lang="en-US" sz="2400" dirty="0"/>
          </a:p>
          <a:p>
            <a:pPr marL="457200" indent="-457200">
              <a:buSzPct val="100000"/>
              <a:buFont typeface="+mj-lt"/>
              <a:buAutoNum type="arabicPeriod"/>
            </a:pPr>
            <a:r>
              <a:rPr lang="en-US" sz="2400" dirty="0" smtClean="0"/>
              <a:t>Works </a:t>
            </a:r>
            <a:r>
              <a:rPr lang="en-US" sz="2400" dirty="0"/>
              <a:t>on equipment that might contain or bear UNP and </a:t>
            </a:r>
            <a:r>
              <a:rPr lang="en-US" sz="2400" dirty="0" smtClean="0"/>
              <a:t> that </a:t>
            </a:r>
            <a:r>
              <a:rPr lang="en-US" sz="2400" dirty="0"/>
              <a:t>could release UNP during servicing or maintenance</a:t>
            </a:r>
          </a:p>
        </p:txBody>
      </p:sp>
      <p:sp>
        <p:nvSpPr>
          <p:cNvPr id="4" name="Slide Number Placeholder 3"/>
          <p:cNvSpPr>
            <a:spLocks noGrp="1"/>
          </p:cNvSpPr>
          <p:nvPr>
            <p:ph type="sldNum" sz="quarter" idx="12"/>
          </p:nvPr>
        </p:nvSpPr>
        <p:spPr/>
        <p:txBody>
          <a:bodyPr/>
          <a:lstStyle/>
          <a:p>
            <a:fld id="{2DECF685-9C09-4D8A-94C7-04709C3D345E}" type="slidenum">
              <a:rPr lang="en-US" smtClean="0"/>
              <a:t>18</a:t>
            </a:fld>
            <a:endParaRPr lang="en-US"/>
          </a:p>
        </p:txBody>
      </p:sp>
      <p:sp>
        <p:nvSpPr>
          <p:cNvPr id="5" name="object 6"/>
          <p:cNvSpPr/>
          <p:nvPr/>
        </p:nvSpPr>
        <p:spPr>
          <a:xfrm>
            <a:off x="914400" y="5410200"/>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388137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051" y="863769"/>
            <a:ext cx="6903949" cy="507831"/>
          </a:xfrm>
        </p:spPr>
        <p:txBody>
          <a:bodyPr/>
          <a:lstStyle/>
          <a:p>
            <a:r>
              <a:rPr lang="en-US" sz="3200" dirty="0" smtClean="0"/>
              <a:t>DOE UNP Registries: Requirements</a:t>
            </a:r>
            <a:endParaRPr lang="en-US" sz="3200" dirty="0"/>
          </a:p>
        </p:txBody>
      </p:sp>
      <p:sp>
        <p:nvSpPr>
          <p:cNvPr id="3" name="Content Placeholder 2"/>
          <p:cNvSpPr>
            <a:spLocks noGrp="1"/>
          </p:cNvSpPr>
          <p:nvPr>
            <p:ph sz="half" idx="2"/>
          </p:nvPr>
        </p:nvSpPr>
        <p:spPr>
          <a:xfrm>
            <a:off x="722803" y="1676400"/>
            <a:ext cx="7731263" cy="3185487"/>
          </a:xfrm>
        </p:spPr>
        <p:txBody>
          <a:bodyPr/>
          <a:lstStyle/>
          <a:p>
            <a:pPr marL="342900" indent="-342900">
              <a:buFont typeface="Arial" panose="020B0604020202020204" pitchFamily="34" charset="0"/>
              <a:buChar char="•"/>
            </a:pPr>
            <a:r>
              <a:rPr lang="en-US" sz="2400" b="1" dirty="0">
                <a:solidFill>
                  <a:srgbClr val="0000CC"/>
                </a:solidFill>
              </a:rPr>
              <a:t>Maintain a registry</a:t>
            </a:r>
            <a:r>
              <a:rPr lang="en-US" sz="2400" dirty="0">
                <a:solidFill>
                  <a:srgbClr val="0000CC"/>
                </a:solidFill>
              </a:rPr>
              <a:t> </a:t>
            </a:r>
            <a:r>
              <a:rPr lang="en-US" sz="2400" dirty="0"/>
              <a:t>of all personnel who meet the Order’s definition of an UNP worker</a:t>
            </a:r>
          </a:p>
          <a:p>
            <a:pPr marL="342900" indent="-342900">
              <a:buFont typeface="Arial" panose="020B0604020202020204" pitchFamily="34" charset="0"/>
              <a:buChar char="•"/>
            </a:pPr>
            <a:r>
              <a:rPr lang="en-US" sz="2400" dirty="0"/>
              <a:t>Use an accessible </a:t>
            </a:r>
            <a:r>
              <a:rPr lang="en-US" sz="2400" b="1" dirty="0">
                <a:solidFill>
                  <a:srgbClr val="0000CC"/>
                </a:solidFill>
              </a:rPr>
              <a:t>electronic format</a:t>
            </a:r>
          </a:p>
          <a:p>
            <a:pPr marL="342900" indent="-342900" algn="l">
              <a:buFont typeface="Arial" panose="020B0604020202020204" pitchFamily="34" charset="0"/>
              <a:buChar char="•"/>
            </a:pPr>
            <a:r>
              <a:rPr lang="en-US" sz="2400" b="1" dirty="0">
                <a:solidFill>
                  <a:srgbClr val="0000CC"/>
                </a:solidFill>
              </a:rPr>
              <a:t>Provide</a:t>
            </a:r>
            <a:r>
              <a:rPr lang="en-US" sz="2400" dirty="0"/>
              <a:t> the DOE </a:t>
            </a:r>
            <a:r>
              <a:rPr lang="en-US" sz="2400" b="1" dirty="0">
                <a:solidFill>
                  <a:srgbClr val="0000CC"/>
                </a:solidFill>
              </a:rPr>
              <a:t>occupational medicine services provider </a:t>
            </a:r>
            <a:r>
              <a:rPr lang="en-US" sz="2400" dirty="0"/>
              <a:t>with a </a:t>
            </a:r>
            <a:r>
              <a:rPr lang="en-US" sz="2400" b="1" dirty="0">
                <a:solidFill>
                  <a:srgbClr val="0000CC"/>
                </a:solidFill>
              </a:rPr>
              <a:t>copy of or access to the registry</a:t>
            </a:r>
          </a:p>
          <a:p>
            <a:pPr marL="342900" indent="-342900" algn="l">
              <a:buFont typeface="Arial" panose="020B0604020202020204" pitchFamily="34" charset="0"/>
              <a:buChar char="•"/>
            </a:pPr>
            <a:r>
              <a:rPr lang="en-US" sz="2400" b="1" dirty="0">
                <a:solidFill>
                  <a:srgbClr val="0000CC"/>
                </a:solidFill>
              </a:rPr>
              <a:t>Update the registry annually</a:t>
            </a:r>
            <a:r>
              <a:rPr lang="en-US" sz="2400" dirty="0"/>
              <a:t>, at a minimum</a:t>
            </a:r>
          </a:p>
          <a:p>
            <a:pPr marL="342900" indent="-342900" algn="l">
              <a:buFont typeface="Arial" panose="020B0604020202020204" pitchFamily="34" charset="0"/>
              <a:buChar char="•"/>
            </a:pPr>
            <a:endParaRPr lang="en-US" dirty="0"/>
          </a:p>
          <a:p>
            <a:endParaRPr lang="en-US" dirty="0"/>
          </a:p>
          <a:p>
            <a:endParaRPr lang="en-US" dirty="0"/>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945951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5800" y="731304"/>
            <a:ext cx="7132548" cy="564096"/>
          </a:xfrm>
          <a:prstGeom prst="rect">
            <a:avLst/>
          </a:prstGeom>
        </p:spPr>
        <p:txBody>
          <a:bodyPr vert="horz" wrap="square" lIns="0" tIns="10001" rIns="0" bIns="0" rtlCol="0">
            <a:spAutoFit/>
          </a:bodyPr>
          <a:lstStyle/>
          <a:p>
            <a:pPr marL="9525">
              <a:spcBef>
                <a:spcPts val="79"/>
              </a:spcBef>
            </a:pPr>
            <a:r>
              <a:rPr lang="en-US" sz="3600" dirty="0" smtClean="0"/>
              <a:t>Today’s Talk:</a:t>
            </a:r>
            <a:endParaRPr sz="3600" spc="-4" dirty="0"/>
          </a:p>
        </p:txBody>
      </p:sp>
      <p:sp>
        <p:nvSpPr>
          <p:cNvPr id="4" name="Text Placeholder 3"/>
          <p:cNvSpPr>
            <a:spLocks noGrp="1"/>
          </p:cNvSpPr>
          <p:nvPr>
            <p:ph type="body" idx="1"/>
          </p:nvPr>
        </p:nvSpPr>
        <p:spPr>
          <a:xfrm>
            <a:off x="853821" y="1524000"/>
            <a:ext cx="7555229" cy="3016210"/>
          </a:xfrm>
        </p:spPr>
        <p:txBody>
          <a:bodyPr/>
          <a:lstStyle/>
          <a:p>
            <a:r>
              <a:rPr lang="en-US" dirty="0" smtClean="0"/>
              <a:t>DOE/DOE’s Nanotechnology Safety and Health Policies</a:t>
            </a:r>
          </a:p>
          <a:p>
            <a:r>
              <a:rPr lang="en-US" dirty="0" smtClean="0"/>
              <a:t>Key Points in DOE’s Engineered Nanomaterial Order</a:t>
            </a:r>
          </a:p>
          <a:p>
            <a:r>
              <a:rPr lang="en-US" dirty="0" smtClean="0"/>
              <a:t>The DOE </a:t>
            </a:r>
            <a:r>
              <a:rPr lang="en-US" dirty="0"/>
              <a:t>N</a:t>
            </a:r>
            <a:r>
              <a:rPr lang="en-US" dirty="0" smtClean="0"/>
              <a:t>ano Worker Registry</a:t>
            </a:r>
          </a:p>
          <a:p>
            <a:r>
              <a:rPr lang="en-US" dirty="0" smtClean="0"/>
              <a:t>Challenges</a:t>
            </a:r>
          </a:p>
          <a:p>
            <a:endParaRPr lang="en-US" dirty="0"/>
          </a:p>
        </p:txBody>
      </p:sp>
      <p:sp>
        <p:nvSpPr>
          <p:cNvPr id="6" name="Slide Number Placeholder 5"/>
          <p:cNvSpPr>
            <a:spLocks noGrp="1"/>
          </p:cNvSpPr>
          <p:nvPr>
            <p:ph type="sldNum" sz="quarter" idx="12"/>
          </p:nvPr>
        </p:nvSpPr>
        <p:spPr/>
        <p:txBody>
          <a:bodyPr/>
          <a:lstStyle/>
          <a:p>
            <a:fld id="{EEA37398-CFD0-429B-BD9D-48BED9050731}" type="slidenum">
              <a:rPr lang="en-US" smtClean="0"/>
              <a:pPr/>
              <a:t>2</a:t>
            </a:fld>
            <a:endParaRPr lang="en-US" dirty="0"/>
          </a:p>
        </p:txBody>
      </p:sp>
      <p:sp>
        <p:nvSpPr>
          <p:cNvPr id="7"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66" y="838200"/>
            <a:ext cx="7056349" cy="507831"/>
          </a:xfrm>
        </p:spPr>
        <p:txBody>
          <a:bodyPr/>
          <a:lstStyle/>
          <a:p>
            <a:r>
              <a:rPr lang="en-US" sz="3200" dirty="0"/>
              <a:t>Registry must include:</a:t>
            </a:r>
          </a:p>
        </p:txBody>
      </p:sp>
      <p:sp>
        <p:nvSpPr>
          <p:cNvPr id="3" name="Content Placeholder 2"/>
          <p:cNvSpPr>
            <a:spLocks noGrp="1"/>
          </p:cNvSpPr>
          <p:nvPr>
            <p:ph sz="half" idx="2"/>
          </p:nvPr>
        </p:nvSpPr>
        <p:spPr>
          <a:xfrm>
            <a:off x="914400" y="1676400"/>
            <a:ext cx="7620000" cy="2908489"/>
          </a:xfrm>
        </p:spPr>
        <p:txBody>
          <a:bodyPr/>
          <a:lstStyle/>
          <a:p>
            <a:pPr marL="514350" indent="-514350">
              <a:buFont typeface="+mj-lt"/>
              <a:buAutoNum type="arabicPeriod"/>
            </a:pPr>
            <a:r>
              <a:rPr lang="en-US" sz="2800" dirty="0" smtClean="0"/>
              <a:t>UNP </a:t>
            </a:r>
            <a:r>
              <a:rPr lang="en-US" sz="2800" dirty="0"/>
              <a:t>w</a:t>
            </a:r>
            <a:r>
              <a:rPr lang="en-US" sz="2800" dirty="0" smtClean="0"/>
              <a:t>orker </a:t>
            </a:r>
            <a:r>
              <a:rPr lang="en-US" sz="2800" b="1" dirty="0">
                <a:solidFill>
                  <a:srgbClr val="0000CC"/>
                </a:solidFill>
              </a:rPr>
              <a:t>n</a:t>
            </a:r>
            <a:r>
              <a:rPr lang="en-US" sz="2800" b="1" dirty="0" smtClean="0">
                <a:solidFill>
                  <a:srgbClr val="0000CC"/>
                </a:solidFill>
              </a:rPr>
              <a:t>ame</a:t>
            </a:r>
            <a:r>
              <a:rPr lang="en-US" sz="2800" dirty="0" smtClean="0"/>
              <a:t> </a:t>
            </a:r>
            <a:endParaRPr lang="en-US" sz="2800" dirty="0"/>
          </a:p>
          <a:p>
            <a:pPr marL="514350" indent="-514350">
              <a:buFont typeface="+mj-lt"/>
              <a:buAutoNum type="arabicPeriod"/>
            </a:pPr>
            <a:r>
              <a:rPr lang="en-US" sz="2800" dirty="0" smtClean="0"/>
              <a:t>Job</a:t>
            </a:r>
            <a:r>
              <a:rPr lang="en-US" sz="2800" b="1" dirty="0" smtClean="0">
                <a:solidFill>
                  <a:srgbClr val="0000CC"/>
                </a:solidFill>
              </a:rPr>
              <a:t> </a:t>
            </a:r>
            <a:r>
              <a:rPr lang="en-US" sz="2800" b="1" dirty="0">
                <a:solidFill>
                  <a:srgbClr val="0000CC"/>
                </a:solidFill>
              </a:rPr>
              <a:t>title </a:t>
            </a:r>
            <a:r>
              <a:rPr lang="en-US" sz="2800" dirty="0"/>
              <a:t>(at the time of being designated an UNP </a:t>
            </a:r>
            <a:r>
              <a:rPr lang="en-US" sz="2800" dirty="0" smtClean="0"/>
              <a:t>worker)</a:t>
            </a:r>
          </a:p>
          <a:p>
            <a:pPr marL="514350" indent="-514350">
              <a:buFont typeface="+mj-lt"/>
              <a:buAutoNum type="arabicPeriod"/>
            </a:pPr>
            <a:r>
              <a:rPr lang="en-US" sz="2800" dirty="0" smtClean="0"/>
              <a:t>A </a:t>
            </a:r>
            <a:r>
              <a:rPr lang="en-US" sz="2800" dirty="0"/>
              <a:t>brief </a:t>
            </a:r>
            <a:r>
              <a:rPr lang="en-US" sz="2800" b="1" dirty="0">
                <a:solidFill>
                  <a:srgbClr val="0000CC"/>
                </a:solidFill>
              </a:rPr>
              <a:t>description of the </a:t>
            </a:r>
            <a:r>
              <a:rPr lang="en-US" sz="2800" b="1" dirty="0" smtClean="0">
                <a:solidFill>
                  <a:srgbClr val="0000CC"/>
                </a:solidFill>
              </a:rPr>
              <a:t>UNP</a:t>
            </a:r>
          </a:p>
          <a:p>
            <a:pPr marL="514350" indent="-514350">
              <a:buFont typeface="+mj-lt"/>
              <a:buAutoNum type="arabicPeriod"/>
            </a:pPr>
            <a:r>
              <a:rPr lang="en-US" sz="2800" dirty="0" smtClean="0"/>
              <a:t>A </a:t>
            </a:r>
            <a:r>
              <a:rPr lang="en-US" sz="2800" dirty="0"/>
              <a:t>brief </a:t>
            </a:r>
            <a:r>
              <a:rPr lang="en-US" sz="2800" b="1" dirty="0">
                <a:solidFill>
                  <a:srgbClr val="0000CC"/>
                </a:solidFill>
              </a:rPr>
              <a:t>description of the UNP activity </a:t>
            </a:r>
            <a:endParaRPr lang="en-US" sz="2800" b="1" dirty="0" smtClean="0">
              <a:solidFill>
                <a:srgbClr val="0000CC"/>
              </a:solidFill>
            </a:endParaRPr>
          </a:p>
          <a:p>
            <a:pPr marL="514350" indent="-514350">
              <a:buFont typeface="+mj-lt"/>
              <a:buAutoNum type="arabicPeriod"/>
            </a:pPr>
            <a:r>
              <a:rPr lang="en-US" sz="2800" dirty="0" smtClean="0"/>
              <a:t>The</a:t>
            </a:r>
            <a:r>
              <a:rPr lang="en-US" sz="2800" b="1" dirty="0" smtClean="0">
                <a:solidFill>
                  <a:srgbClr val="0000CC"/>
                </a:solidFill>
              </a:rPr>
              <a:t> </a:t>
            </a:r>
            <a:r>
              <a:rPr lang="en-US" sz="2800" b="1" dirty="0">
                <a:solidFill>
                  <a:srgbClr val="0000CC"/>
                </a:solidFill>
              </a:rPr>
              <a:t>area </a:t>
            </a:r>
            <a:r>
              <a:rPr lang="en-US" sz="2800" dirty="0"/>
              <a:t>in which the activity is located</a:t>
            </a:r>
          </a:p>
          <a:p>
            <a:endParaRPr lang="en-US" dirty="0"/>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4221089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492443"/>
          </a:xfrm>
        </p:spPr>
        <p:txBody>
          <a:bodyPr/>
          <a:lstStyle/>
          <a:p>
            <a:r>
              <a:rPr lang="en-US" sz="3200" dirty="0" smtClean="0"/>
              <a:t>A Few Reasons to Have a Registry:</a:t>
            </a:r>
            <a:endParaRPr lang="en-US" sz="3200" dirty="0"/>
          </a:p>
        </p:txBody>
      </p:sp>
      <p:sp>
        <p:nvSpPr>
          <p:cNvPr id="3" name="Content Placeholder 2"/>
          <p:cNvSpPr>
            <a:spLocks noGrp="1"/>
          </p:cNvSpPr>
          <p:nvPr>
            <p:ph type="body" idx="1"/>
          </p:nvPr>
        </p:nvSpPr>
        <p:spPr>
          <a:xfrm>
            <a:off x="941302" y="1670110"/>
            <a:ext cx="6549389" cy="3447098"/>
          </a:xfrm>
        </p:spPr>
        <p:txBody>
          <a:bodyPr/>
          <a:lstStyle/>
          <a:p>
            <a:pPr marL="342900" indent="-342900">
              <a:buFont typeface="Arial" panose="020B0604020202020204" pitchFamily="34" charset="0"/>
              <a:buChar char="•"/>
            </a:pPr>
            <a:r>
              <a:rPr lang="en-US" dirty="0" smtClean="0"/>
              <a:t>Identify the at-risk population</a:t>
            </a:r>
          </a:p>
          <a:p>
            <a:pPr marL="342900" indent="-342900">
              <a:buFont typeface="Arial" panose="020B0604020202020204" pitchFamily="34" charset="0"/>
              <a:buChar char="•"/>
            </a:pPr>
            <a:r>
              <a:rPr lang="en-US" dirty="0" smtClean="0"/>
              <a:t>Collect base-line information</a:t>
            </a:r>
          </a:p>
          <a:p>
            <a:pPr marL="342900" indent="-342900">
              <a:buFont typeface="Arial" panose="020B0604020202020204" pitchFamily="34" charset="0"/>
              <a:buChar char="•"/>
            </a:pPr>
            <a:r>
              <a:rPr lang="en-US" dirty="0" smtClean="0"/>
              <a:t>Describe </a:t>
            </a:r>
            <a:r>
              <a:rPr lang="en-US" dirty="0"/>
              <a:t>the health status of UNP workers</a:t>
            </a:r>
          </a:p>
          <a:p>
            <a:pPr marL="342900" indent="-342900">
              <a:buFont typeface="Arial" panose="020B0604020202020204" pitchFamily="34" charset="0"/>
              <a:buChar char="•"/>
            </a:pPr>
            <a:r>
              <a:rPr lang="en-US" dirty="0"/>
              <a:t>Define priorities for prevention and health research</a:t>
            </a:r>
          </a:p>
          <a:p>
            <a:pPr marL="342900" indent="-342900">
              <a:buFont typeface="Arial" panose="020B0604020202020204" pitchFamily="34" charset="0"/>
              <a:buChar char="•"/>
            </a:pPr>
            <a:r>
              <a:rPr lang="en-US" dirty="0"/>
              <a:t>Evaluate the effectiveness of health and safety programs</a:t>
            </a:r>
          </a:p>
          <a:p>
            <a:pPr marL="342900" indent="-342900">
              <a:buFont typeface="Arial" panose="020B0604020202020204" pitchFamily="34" charset="0"/>
              <a:buChar char="•"/>
            </a:pPr>
            <a:r>
              <a:rPr lang="en-US" dirty="0"/>
              <a:t>Notify participants of research results</a:t>
            </a:r>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988920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52" y="802957"/>
            <a:ext cx="7132548" cy="492443"/>
          </a:xfrm>
        </p:spPr>
        <p:txBody>
          <a:bodyPr/>
          <a:lstStyle/>
          <a:p>
            <a:r>
              <a:rPr lang="en-US" sz="3200" dirty="0" smtClean="0"/>
              <a:t>A Brief Look at DOE’s UNP Registries</a:t>
            </a:r>
            <a:endParaRPr lang="en-US" sz="3200" dirty="0"/>
          </a:p>
        </p:txBody>
      </p:sp>
      <p:sp>
        <p:nvSpPr>
          <p:cNvPr id="3" name="Content Placeholder 2"/>
          <p:cNvSpPr>
            <a:spLocks noGrp="1"/>
          </p:cNvSpPr>
          <p:nvPr>
            <p:ph type="body" idx="1"/>
          </p:nvPr>
        </p:nvSpPr>
        <p:spPr>
          <a:xfrm>
            <a:off x="941302" y="1670110"/>
            <a:ext cx="7364498" cy="4185761"/>
          </a:xfrm>
        </p:spPr>
        <p:txBody>
          <a:bodyPr/>
          <a:lstStyle/>
          <a:p>
            <a:pPr marL="342900" indent="-342900">
              <a:buFont typeface="Arial" panose="020B0604020202020204" pitchFamily="34" charset="0"/>
              <a:buChar char="•"/>
            </a:pPr>
            <a:r>
              <a:rPr lang="en-US" sz="2400" dirty="0" smtClean="0"/>
              <a:t>UNP worker registries </a:t>
            </a:r>
            <a:r>
              <a:rPr lang="en-US" sz="2400" dirty="0"/>
              <a:t>are not centralized or collected at HQ for </a:t>
            </a:r>
            <a:r>
              <a:rPr lang="en-US" sz="2400" dirty="0" smtClean="0"/>
              <a:t>analysis</a:t>
            </a:r>
          </a:p>
          <a:p>
            <a:pPr marL="342900" indent="-342900">
              <a:buFont typeface="Arial" panose="020B0604020202020204" pitchFamily="34" charset="0"/>
              <a:buChar char="•"/>
            </a:pPr>
            <a:r>
              <a:rPr lang="en-US" sz="2400" dirty="0" smtClean="0"/>
              <a:t>Numbers </a:t>
            </a:r>
            <a:r>
              <a:rPr lang="en-US" sz="2400" dirty="0"/>
              <a:t>of workers in the registry varies from a few workers (i.e., 10) to many (i.e., 600)</a:t>
            </a:r>
          </a:p>
          <a:p>
            <a:pPr marL="342900" indent="-342900">
              <a:buFont typeface="Arial" panose="020B0604020202020204" pitchFamily="34" charset="0"/>
              <a:buChar char="•"/>
            </a:pPr>
            <a:r>
              <a:rPr lang="en-US" sz="2400" dirty="0"/>
              <a:t>Some sites break up </a:t>
            </a:r>
            <a:r>
              <a:rPr lang="en-US" sz="2400" dirty="0" smtClean="0"/>
              <a:t>registries into higher </a:t>
            </a:r>
            <a:r>
              <a:rPr lang="en-US" sz="2400" dirty="0"/>
              <a:t>risk and lower risk </a:t>
            </a:r>
            <a:endParaRPr lang="en-US" sz="2400" dirty="0" smtClean="0"/>
          </a:p>
          <a:p>
            <a:pPr marL="342900" indent="-342900">
              <a:buFont typeface="Arial" panose="020B0604020202020204" pitchFamily="34" charset="0"/>
              <a:buChar char="•"/>
            </a:pPr>
            <a:r>
              <a:rPr lang="en-US" sz="2400" dirty="0" smtClean="0"/>
              <a:t>Electronic method of collection varies</a:t>
            </a:r>
            <a:endParaRPr lang="en-US" sz="2400" dirty="0"/>
          </a:p>
          <a:p>
            <a:pPr marL="342900" indent="-342900">
              <a:buFont typeface="Arial" panose="020B0604020202020204" pitchFamily="34" charset="0"/>
              <a:buChar char="•"/>
            </a:pPr>
            <a:r>
              <a:rPr lang="en-US" sz="2400" dirty="0"/>
              <a:t>Some </a:t>
            </a:r>
            <a:r>
              <a:rPr lang="en-US" sz="2400" dirty="0" smtClean="0"/>
              <a:t>variation on additional information included, but most sites only include what is listed in the Order</a:t>
            </a:r>
            <a:endParaRPr lang="en-US" sz="1400" dirty="0"/>
          </a:p>
          <a:p>
            <a:pPr marL="342900" indent="-342900">
              <a:buFontTx/>
              <a:buChar char="-"/>
            </a:pPr>
            <a:endParaRPr lang="en-US" dirty="0"/>
          </a:p>
          <a:p>
            <a:pPr marL="342900" indent="-342900">
              <a:buFontTx/>
              <a:buChar char="-"/>
            </a:pPr>
            <a:endParaRPr lang="en-US" dirty="0"/>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723413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38200"/>
            <a:ext cx="8799078" cy="430887"/>
          </a:xfrm>
        </p:spPr>
        <p:txBody>
          <a:bodyPr/>
          <a:lstStyle/>
          <a:p>
            <a:r>
              <a:rPr lang="en-US" sz="2800" dirty="0" smtClean="0"/>
              <a:t>UNP Workers Offered </a:t>
            </a:r>
            <a:r>
              <a:rPr lang="en-US" sz="2800" dirty="0"/>
              <a:t>a </a:t>
            </a:r>
            <a:r>
              <a:rPr lang="en-US" sz="2800" dirty="0" smtClean="0"/>
              <a:t>Baseline </a:t>
            </a:r>
            <a:r>
              <a:rPr lang="en-US" sz="2800" dirty="0"/>
              <a:t>M</a:t>
            </a:r>
            <a:r>
              <a:rPr lang="en-US" sz="2800" dirty="0" smtClean="0"/>
              <a:t>edical Evaluation</a:t>
            </a:r>
            <a:endParaRPr lang="en-US" sz="2800" dirty="0"/>
          </a:p>
        </p:txBody>
      </p:sp>
      <p:sp>
        <p:nvSpPr>
          <p:cNvPr id="3" name="Content Placeholder 2"/>
          <p:cNvSpPr>
            <a:spLocks noGrp="1"/>
          </p:cNvSpPr>
          <p:nvPr>
            <p:ph type="body" idx="1"/>
          </p:nvPr>
        </p:nvSpPr>
        <p:spPr>
          <a:xfrm>
            <a:off x="914400" y="1631990"/>
            <a:ext cx="7543800" cy="3016210"/>
          </a:xfrm>
        </p:spPr>
        <p:txBody>
          <a:bodyPr/>
          <a:lstStyle/>
          <a:p>
            <a:pPr marL="0" indent="0">
              <a:buNone/>
            </a:pPr>
            <a:r>
              <a:rPr lang="en-US" dirty="0" smtClean="0"/>
              <a:t>Includes</a:t>
            </a:r>
            <a:r>
              <a:rPr lang="en-US" dirty="0"/>
              <a:t>:</a:t>
            </a:r>
          </a:p>
          <a:p>
            <a:pPr marL="685800"/>
            <a:r>
              <a:rPr lang="en-US" dirty="0" smtClean="0"/>
              <a:t>An </a:t>
            </a:r>
            <a:r>
              <a:rPr lang="en-US" dirty="0"/>
              <a:t>occupational and medical history update;  </a:t>
            </a:r>
          </a:p>
          <a:p>
            <a:pPr marL="685800"/>
            <a:r>
              <a:rPr lang="en-US" dirty="0"/>
              <a:t>A physical examination with emphasis on the respiratory system; </a:t>
            </a:r>
          </a:p>
          <a:p>
            <a:pPr marL="685800"/>
            <a:r>
              <a:rPr lang="en-US" dirty="0"/>
              <a:t>Specific medical tests (e.g., spirometry, chest X-ray) deemed appropriate by the </a:t>
            </a:r>
            <a:r>
              <a:rPr lang="en-US" dirty="0" smtClean="0"/>
              <a:t>occupational </a:t>
            </a:r>
            <a:r>
              <a:rPr lang="en-US" dirty="0"/>
              <a:t>medicine provider</a:t>
            </a:r>
            <a:r>
              <a:rPr lang="en-US" dirty="0" smtClean="0"/>
              <a:t>.</a:t>
            </a:r>
            <a:endParaRPr lang="en-US" dirty="0"/>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276287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5" y="843886"/>
            <a:ext cx="5015484" cy="507831"/>
          </a:xfrm>
        </p:spPr>
        <p:txBody>
          <a:bodyPr/>
          <a:lstStyle/>
          <a:p>
            <a:r>
              <a:rPr lang="en-US" dirty="0"/>
              <a:t>Medical Surveillance</a:t>
            </a:r>
          </a:p>
        </p:txBody>
      </p:sp>
      <p:sp>
        <p:nvSpPr>
          <p:cNvPr id="3" name="Content Placeholder 2"/>
          <p:cNvSpPr>
            <a:spLocks noGrp="1"/>
          </p:cNvSpPr>
          <p:nvPr>
            <p:ph sz="half" idx="2"/>
          </p:nvPr>
        </p:nvSpPr>
        <p:spPr>
          <a:xfrm>
            <a:off x="687705" y="1600200"/>
            <a:ext cx="7713346" cy="3877985"/>
          </a:xfrm>
        </p:spPr>
        <p:txBody>
          <a:bodyPr/>
          <a:lstStyle/>
          <a:p>
            <a:pPr marL="342900" indent="-342900">
              <a:buFont typeface="Arial" panose="020B0604020202020204" pitchFamily="34" charset="0"/>
              <a:buChar char="•"/>
            </a:pPr>
            <a:r>
              <a:rPr lang="en-US" sz="2400" dirty="0"/>
              <a:t>At one site – higher risk UNP activities are offered follow-up exams every two years in addition to the baseline exam. </a:t>
            </a:r>
          </a:p>
          <a:p>
            <a:pPr marL="342900" indent="-342900">
              <a:buFont typeface="Arial" panose="020B0604020202020204" pitchFamily="34" charset="0"/>
              <a:buChar char="•"/>
            </a:pPr>
            <a:r>
              <a:rPr lang="en-US" sz="2400" dirty="0"/>
              <a:t>Some sites – all </a:t>
            </a:r>
            <a:r>
              <a:rPr lang="en-US" sz="2400" dirty="0" smtClean="0"/>
              <a:t>UNP workers </a:t>
            </a:r>
            <a:r>
              <a:rPr lang="en-US" sz="2400" dirty="0"/>
              <a:t>receive </a:t>
            </a:r>
            <a:r>
              <a:rPr lang="en-US" sz="2400" dirty="0" smtClean="0"/>
              <a:t>baselines - it is mandatory</a:t>
            </a:r>
          </a:p>
          <a:p>
            <a:pPr marL="342900" indent="-342900">
              <a:buFont typeface="Arial" panose="020B0604020202020204" pitchFamily="34" charset="0"/>
              <a:buChar char="•"/>
            </a:pPr>
            <a:r>
              <a:rPr lang="en-US" sz="2400" dirty="0" smtClean="0"/>
              <a:t>Other </a:t>
            </a:r>
            <a:r>
              <a:rPr lang="en-US" sz="2400" dirty="0"/>
              <a:t>sites – </a:t>
            </a:r>
            <a:r>
              <a:rPr lang="en-US" sz="2400" dirty="0" smtClean="0"/>
              <a:t> UNP workers that receive baseline exam as low as 5% for “uniquely UNP workers”</a:t>
            </a:r>
          </a:p>
          <a:p>
            <a:endParaRPr lang="en-US" sz="2400"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dirty="0"/>
              <a:t>	</a:t>
            </a:r>
          </a:p>
          <a:p>
            <a:r>
              <a:rPr lang="en-US" dirty="0"/>
              <a:t> </a:t>
            </a:r>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434546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lang="en-US" dirty="0"/>
              <a:t>Registry Summary</a:t>
            </a:r>
            <a:endParaRPr spc="-4" dirty="0"/>
          </a:p>
        </p:txBody>
      </p:sp>
      <p:sp>
        <p:nvSpPr>
          <p:cNvPr id="2" name="Text Placeholder 1"/>
          <p:cNvSpPr>
            <a:spLocks noGrp="1"/>
          </p:cNvSpPr>
          <p:nvPr>
            <p:ph type="body" idx="1"/>
          </p:nvPr>
        </p:nvSpPr>
        <p:spPr>
          <a:xfrm>
            <a:off x="941302" y="1670110"/>
            <a:ext cx="7467748" cy="1846659"/>
          </a:xfrm>
        </p:spPr>
        <p:txBody>
          <a:bodyPr/>
          <a:lstStyle/>
          <a:p>
            <a:pPr marL="9525" indent="0">
              <a:spcBef>
                <a:spcPts val="503"/>
              </a:spcBef>
              <a:buNone/>
              <a:tabLst>
                <a:tab pos="180975" algn="l"/>
              </a:tabLst>
            </a:pPr>
            <a:r>
              <a:rPr lang="en-US" sz="2400" spc="-30" dirty="0" smtClean="0"/>
              <a:t>While </a:t>
            </a:r>
            <a:r>
              <a:rPr lang="en-US" sz="2400" spc="-30" dirty="0"/>
              <a:t>there are variations amongst DOE labs that use UNPs, i.e., methods of capturing required information, additional information included in the registry, and making the baseline medical exam mandatory, all DOE Labs maintain an UNP registry, update it regularly, </a:t>
            </a:r>
            <a:r>
              <a:rPr lang="en-US" sz="2400" spc="-30" dirty="0" smtClean="0"/>
              <a:t>&amp; train </a:t>
            </a:r>
            <a:r>
              <a:rPr lang="en-US" sz="2400" spc="-30" dirty="0"/>
              <a:t>their </a:t>
            </a:r>
            <a:r>
              <a:rPr lang="en-US" sz="2400" spc="-30" dirty="0" smtClean="0"/>
              <a:t>workers.</a:t>
            </a:r>
            <a:endParaRPr lang="en-US" sz="2400" dirty="0"/>
          </a:p>
        </p:txBody>
      </p:sp>
      <p:sp>
        <p:nvSpPr>
          <p:cNvPr id="6" name="Slide Number Placeholder 5"/>
          <p:cNvSpPr>
            <a:spLocks noGrp="1"/>
          </p:cNvSpPr>
          <p:nvPr>
            <p:ph type="sldNum" sz="quarter" idx="12"/>
          </p:nvPr>
        </p:nvSpPr>
        <p:spPr/>
        <p:txBody>
          <a:bodyPr/>
          <a:lstStyle/>
          <a:p>
            <a:fld id="{EEA37398-CFD0-429B-BD9D-48BED9050731}" type="slidenum">
              <a:rPr lang="en-US" smtClean="0"/>
              <a:pPr/>
              <a:t>25</a:t>
            </a:fld>
            <a:endParaRPr lang="en-US" dirty="0"/>
          </a:p>
        </p:txBody>
      </p:sp>
      <p:sp>
        <p:nvSpPr>
          <p:cNvPr id="7"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667014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exposures</a:t>
            </a:r>
          </a:p>
        </p:txBody>
      </p:sp>
      <p:sp>
        <p:nvSpPr>
          <p:cNvPr id="3" name="Content Placeholder 2"/>
          <p:cNvSpPr>
            <a:spLocks noGrp="1"/>
          </p:cNvSpPr>
          <p:nvPr>
            <p:ph type="body" idx="1"/>
          </p:nvPr>
        </p:nvSpPr>
        <p:spPr/>
        <p:txBody>
          <a:bodyPr/>
          <a:lstStyle/>
          <a:p>
            <a:pPr marL="342900" indent="-342900">
              <a:buFont typeface="Arial" panose="020B0604020202020204" pitchFamily="34" charset="0"/>
              <a:buChar char="•"/>
            </a:pPr>
            <a:r>
              <a:rPr lang="en-US" dirty="0"/>
              <a:t>Collect workplace information – process description, controls and environmental agents present</a:t>
            </a:r>
          </a:p>
          <a:p>
            <a:pPr marL="342900" indent="-342900">
              <a:buFont typeface="Arial" panose="020B0604020202020204" pitchFamily="34" charset="0"/>
              <a:buChar char="•"/>
            </a:pPr>
            <a:r>
              <a:rPr lang="en-US" dirty="0"/>
              <a:t>Collect workforce information – roster, job description, work histories</a:t>
            </a:r>
          </a:p>
          <a:p>
            <a:pPr marL="342900" indent="-342900">
              <a:buFont typeface="Arial" panose="020B0604020202020204" pitchFamily="34" charset="0"/>
              <a:buChar char="•"/>
            </a:pPr>
            <a:r>
              <a:rPr lang="en-US" dirty="0"/>
              <a:t>Define exposure groups</a:t>
            </a:r>
          </a:p>
          <a:p>
            <a:pPr marL="342900" indent="-342900">
              <a:buFont typeface="Arial" panose="020B0604020202020204" pitchFamily="34" charset="0"/>
              <a:buChar char="•"/>
            </a:pPr>
            <a:r>
              <a:rPr lang="en-US" dirty="0"/>
              <a:t>Collect exposure monitoring data</a:t>
            </a:r>
          </a:p>
          <a:p>
            <a:pPr marL="342900" indent="-342900">
              <a:buFont typeface="Arial" panose="020B0604020202020204" pitchFamily="34" charset="0"/>
              <a:buChar char="•"/>
            </a:pPr>
            <a:r>
              <a:rPr lang="en-US" dirty="0"/>
              <a:t>Perform statistical modeling</a:t>
            </a:r>
          </a:p>
          <a:p>
            <a:pPr marL="342900" indent="-342900">
              <a:buFont typeface="Arial" panose="020B0604020202020204" pitchFamily="34" charset="0"/>
              <a:buChar char="•"/>
            </a:pPr>
            <a:r>
              <a:rPr lang="en-US" dirty="0"/>
              <a:t>ID opportunities for prevention</a:t>
            </a:r>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27122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Studies</a:t>
            </a:r>
          </a:p>
        </p:txBody>
      </p:sp>
      <p:sp>
        <p:nvSpPr>
          <p:cNvPr id="3" name="Content Placeholder 2"/>
          <p:cNvSpPr>
            <a:spLocks noGrp="1"/>
          </p:cNvSpPr>
          <p:nvPr>
            <p:ph type="body" idx="1"/>
          </p:nvPr>
        </p:nvSpPr>
        <p:spPr/>
        <p:txBody>
          <a:bodyPr/>
          <a:lstStyle/>
          <a:p>
            <a:pPr marL="342900" indent="-342900">
              <a:buFont typeface="Arial" panose="020B0604020202020204" pitchFamily="34" charset="0"/>
              <a:buChar char="•"/>
            </a:pPr>
            <a:r>
              <a:rPr lang="en-US" dirty="0"/>
              <a:t>DOE’s Illness and Injury Surveillance Program (IISP)</a:t>
            </a:r>
          </a:p>
          <a:p>
            <a:pPr marL="342900" indent="-342900">
              <a:buFont typeface="Arial" panose="020B0604020202020204" pitchFamily="34" charset="0"/>
              <a:buChar char="•"/>
            </a:pPr>
            <a:r>
              <a:rPr lang="en-US" dirty="0"/>
              <a:t>Years: 1990 – 2012</a:t>
            </a:r>
          </a:p>
          <a:p>
            <a:pPr marL="342900" indent="-342900">
              <a:buFont typeface="Arial" panose="020B0604020202020204" pitchFamily="34" charset="0"/>
              <a:buChar char="•"/>
            </a:pPr>
            <a:r>
              <a:rPr lang="en-US" dirty="0"/>
              <a:t>Program that collected data from occ med departments at 16 DOE sites</a:t>
            </a:r>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712501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Studies</a:t>
            </a:r>
          </a:p>
        </p:txBody>
      </p:sp>
      <p:sp>
        <p:nvSpPr>
          <p:cNvPr id="3" name="Content Placeholder 2"/>
          <p:cNvSpPr>
            <a:spLocks noGrp="1"/>
          </p:cNvSpPr>
          <p:nvPr>
            <p:ph type="body" idx="1"/>
          </p:nvPr>
        </p:nvSpPr>
        <p:spPr>
          <a:xfrm>
            <a:off x="914400" y="1447800"/>
            <a:ext cx="7042528" cy="4801314"/>
          </a:xfrm>
        </p:spPr>
        <p:txBody>
          <a:bodyPr/>
          <a:lstStyle/>
          <a:p>
            <a:pPr marL="342900" indent="-342900">
              <a:buFont typeface="Arial" panose="020B0604020202020204" pitchFamily="34" charset="0"/>
              <a:buChar char="•"/>
            </a:pPr>
            <a:r>
              <a:rPr lang="en-US" sz="2400" dirty="0"/>
              <a:t>Registry can be used for long-term follow-up</a:t>
            </a:r>
          </a:p>
          <a:p>
            <a:pPr marL="342900" indent="-342900">
              <a:buFont typeface="Arial" panose="020B0604020202020204" pitchFamily="34" charset="0"/>
              <a:buChar char="•"/>
            </a:pPr>
            <a:r>
              <a:rPr lang="en-US" sz="2400" dirty="0"/>
              <a:t>DOE already has in place Former Worker Programs</a:t>
            </a:r>
          </a:p>
          <a:p>
            <a:pPr marL="342900" indent="-342900">
              <a:buFont typeface="Arial" panose="020B0604020202020204" pitchFamily="34" charset="0"/>
              <a:buChar char="•"/>
            </a:pPr>
            <a:r>
              <a:rPr lang="en-US" sz="2400" dirty="0"/>
              <a:t>Joint DOE/DOL EEOICPA – difficult to retroactively ID and document employment history and exposure of workers long after their employment has ended; </a:t>
            </a:r>
          </a:p>
          <a:p>
            <a:pPr marL="342900" indent="-342900">
              <a:buFont typeface="Arial" panose="020B0604020202020204" pitchFamily="34" charset="0"/>
              <a:buChar char="•"/>
            </a:pPr>
            <a:r>
              <a:rPr lang="en-US" sz="2400" dirty="0"/>
              <a:t>LL: easier and more cost effective to and more likely to lead to successful worker surveillance if workers provide information that would facilitate follow-up before leaving the NT job.</a:t>
            </a:r>
          </a:p>
          <a:p>
            <a:pPr marL="342900" indent="-342900">
              <a:buFont typeface="Arial" panose="020B0604020202020204" pitchFamily="34" charset="0"/>
              <a:buChar char="•"/>
            </a:pPr>
            <a:r>
              <a:rPr lang="en-US" sz="2400" dirty="0"/>
              <a:t>Central location so that as a worker moves from one site to another, data is not lost.</a:t>
            </a:r>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36686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Registry Challenges </a:t>
            </a:r>
            <a:endParaRPr lang="en-US" dirty="0"/>
          </a:p>
        </p:txBody>
      </p:sp>
      <p:sp>
        <p:nvSpPr>
          <p:cNvPr id="3" name="Content Placeholder 2"/>
          <p:cNvSpPr>
            <a:spLocks noGrp="1"/>
          </p:cNvSpPr>
          <p:nvPr>
            <p:ph type="body" idx="1"/>
          </p:nvPr>
        </p:nvSpPr>
        <p:spPr>
          <a:xfrm>
            <a:off x="1066800" y="1524000"/>
            <a:ext cx="7239000" cy="5170646"/>
          </a:xfrm>
        </p:spPr>
        <p:txBody>
          <a:bodyPr/>
          <a:lstStyle/>
          <a:p>
            <a:pPr marL="342900" indent="-342900">
              <a:buFont typeface="Arial" panose="020B0604020202020204" pitchFamily="34" charset="0"/>
              <a:buChar char="•"/>
            </a:pPr>
            <a:r>
              <a:rPr lang="en-US" sz="2400" dirty="0" smtClean="0"/>
              <a:t>Costs/resources</a:t>
            </a:r>
          </a:p>
          <a:p>
            <a:pPr marL="342900" indent="-342900">
              <a:buFont typeface="Arial" panose="020B0604020202020204" pitchFamily="34" charset="0"/>
              <a:buChar char="•"/>
            </a:pPr>
            <a:r>
              <a:rPr lang="en-US" sz="2400" dirty="0" smtClean="0"/>
              <a:t>Increased </a:t>
            </a:r>
            <a:r>
              <a:rPr lang="en-US" sz="2400" dirty="0"/>
              <a:t>burden for field sites to report </a:t>
            </a:r>
            <a:r>
              <a:rPr lang="en-US" sz="2400" dirty="0" smtClean="0"/>
              <a:t>data</a:t>
            </a:r>
          </a:p>
          <a:p>
            <a:pPr marL="342900" indent="-342900">
              <a:buFont typeface="Arial" panose="020B0604020202020204" pitchFamily="34" charset="0"/>
              <a:buChar char="•"/>
            </a:pPr>
            <a:r>
              <a:rPr lang="en-US" sz="2400" dirty="0" smtClean="0"/>
              <a:t>DOE (HQ) not resourced to handle increase in data flow</a:t>
            </a:r>
          </a:p>
          <a:p>
            <a:pPr marL="342900" indent="-342900">
              <a:buFont typeface="Arial" panose="020B0604020202020204" pitchFamily="34" charset="0"/>
              <a:buChar char="•"/>
            </a:pPr>
            <a:r>
              <a:rPr lang="en-US" sz="2400" dirty="0" smtClean="0"/>
              <a:t>Privacy Protections</a:t>
            </a:r>
          </a:p>
          <a:p>
            <a:pPr marL="342900" indent="-342900">
              <a:buFont typeface="Arial" panose="020B0604020202020204" pitchFamily="34" charset="0"/>
              <a:buChar char="•"/>
            </a:pPr>
            <a:r>
              <a:rPr lang="en-US" sz="2400" dirty="0" smtClean="0"/>
              <a:t>Not all workers receive baseline/periodic medical evaluations</a:t>
            </a:r>
          </a:p>
          <a:p>
            <a:r>
              <a:rPr lang="en-US" sz="2400" dirty="0">
                <a:solidFill>
                  <a:sysClr val="windowText" lastClr="000000"/>
                </a:solidFill>
              </a:rPr>
              <a:t>Defining a nanoparticle</a:t>
            </a:r>
          </a:p>
          <a:p>
            <a:r>
              <a:rPr lang="en-US" sz="2400" dirty="0">
                <a:solidFill>
                  <a:sysClr val="windowText" lastClr="000000"/>
                </a:solidFill>
              </a:rPr>
              <a:t>Most exposures are complex</a:t>
            </a:r>
          </a:p>
          <a:p>
            <a:r>
              <a:rPr lang="en-US" sz="2400" dirty="0">
                <a:solidFill>
                  <a:sysClr val="windowText" lastClr="000000"/>
                </a:solidFill>
              </a:rPr>
              <a:t>Limitations on measurement technologies</a:t>
            </a:r>
          </a:p>
          <a:p>
            <a:r>
              <a:rPr lang="en-US" sz="2400" dirty="0">
                <a:solidFill>
                  <a:sysClr val="windowText" lastClr="000000"/>
                </a:solidFill>
              </a:rPr>
              <a:t>Small sample sizes</a:t>
            </a:r>
          </a:p>
          <a:p>
            <a:pPr marL="0" indent="0">
              <a:buNone/>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81377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0"/>
            <a:ext cx="9448800" cy="6986374"/>
          </a:xfrm>
          <a:prstGeom prst="rect">
            <a:avLst/>
          </a:prstGeom>
        </p:spPr>
      </p:pic>
    </p:spTree>
    <p:extLst>
      <p:ext uri="{BB962C8B-B14F-4D97-AF65-F5344CB8AC3E}">
        <p14:creationId xmlns:p14="http://schemas.microsoft.com/office/powerpoint/2010/main" val="3441909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06" y="609600"/>
            <a:ext cx="9424394" cy="677108"/>
          </a:xfrm>
        </p:spPr>
        <p:txBody>
          <a:bodyPr/>
          <a:lstStyle/>
          <a:p>
            <a:r>
              <a:rPr lang="en-US" dirty="0"/>
              <a:t>Analysis of DOE Emergent Technologies Cohort</a:t>
            </a:r>
          </a:p>
        </p:txBody>
      </p:sp>
      <p:sp>
        <p:nvSpPr>
          <p:cNvPr id="3" name="Content Placeholder 2"/>
          <p:cNvSpPr>
            <a:spLocks noGrp="1"/>
          </p:cNvSpPr>
          <p:nvPr>
            <p:ph type="body" idx="1"/>
          </p:nvPr>
        </p:nvSpPr>
        <p:spPr>
          <a:xfrm>
            <a:off x="941302" y="1670110"/>
            <a:ext cx="6549389" cy="2154436"/>
          </a:xfrm>
        </p:spPr>
        <p:txBody>
          <a:bodyPr/>
          <a:lstStyle/>
          <a:p>
            <a:r>
              <a:rPr lang="en-US" dirty="0"/>
              <a:t>Poster in 2012</a:t>
            </a:r>
          </a:p>
          <a:p>
            <a:r>
              <a:rPr lang="en-US" dirty="0"/>
              <a:t>Looked at ETW before and after classified as </a:t>
            </a:r>
            <a:r>
              <a:rPr lang="en-US" dirty="0" smtClean="0"/>
              <a:t>such</a:t>
            </a:r>
            <a:endParaRPr lang="en-US" dirty="0"/>
          </a:p>
          <a:p>
            <a:r>
              <a:rPr lang="en-US" dirty="0"/>
              <a:t>IISP was defunded in 2012</a:t>
            </a:r>
          </a:p>
          <a:p>
            <a:r>
              <a:rPr lang="en-US" dirty="0"/>
              <a:t>The </a:t>
            </a:r>
            <a:r>
              <a:rPr lang="en-US" dirty="0" smtClean="0"/>
              <a:t>IISP </a:t>
            </a:r>
            <a:r>
              <a:rPr lang="en-US" dirty="0"/>
              <a:t>was: </a:t>
            </a:r>
          </a:p>
        </p:txBody>
      </p:sp>
      <p:sp>
        <p:nvSpPr>
          <p:cNvPr id="4"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810437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55255" y="604145"/>
            <a:ext cx="7578891" cy="687207"/>
          </a:xfrm>
          <a:prstGeom prst="rect">
            <a:avLst/>
          </a:prstGeom>
        </p:spPr>
        <p:txBody>
          <a:bodyPr vert="horz" wrap="square" lIns="0" tIns="10001" rIns="0" bIns="0" rtlCol="0">
            <a:spAutoFit/>
          </a:bodyPr>
          <a:lstStyle/>
          <a:p>
            <a:pPr marL="9525">
              <a:spcBef>
                <a:spcPts val="79"/>
              </a:spcBef>
            </a:pPr>
            <a:r>
              <a:rPr spc="-11" dirty="0"/>
              <a:t>More</a:t>
            </a:r>
            <a:r>
              <a:rPr spc="-53" dirty="0"/>
              <a:t> </a:t>
            </a:r>
            <a:r>
              <a:rPr spc="-11" dirty="0" smtClean="0"/>
              <a:t>Information</a:t>
            </a:r>
            <a:r>
              <a:rPr lang="en-US" spc="-11" dirty="0" smtClean="0"/>
              <a:t> &amp; Contacts</a:t>
            </a:r>
            <a:endParaRPr spc="-11" dirty="0"/>
          </a:p>
        </p:txBody>
      </p:sp>
      <p:sp>
        <p:nvSpPr>
          <p:cNvPr id="4" name="object 4"/>
          <p:cNvSpPr txBox="1"/>
          <p:nvPr/>
        </p:nvSpPr>
        <p:spPr>
          <a:xfrm>
            <a:off x="723322" y="1595059"/>
            <a:ext cx="7685727" cy="3585436"/>
          </a:xfrm>
          <a:prstGeom prst="rect">
            <a:avLst/>
          </a:prstGeom>
        </p:spPr>
        <p:txBody>
          <a:bodyPr vert="horz" wrap="square" lIns="0" tIns="10001" rIns="0" bIns="0" rtlCol="0">
            <a:spAutoFit/>
          </a:bodyPr>
          <a:lstStyle/>
          <a:p>
            <a:pPr marL="9525">
              <a:lnSpc>
                <a:spcPts val="2749"/>
              </a:lnSpc>
            </a:pPr>
            <a:r>
              <a:rPr b="1" spc="-26" dirty="0" smtClean="0">
                <a:cs typeface="Calibri"/>
              </a:rPr>
              <a:t>Worker </a:t>
            </a:r>
            <a:r>
              <a:rPr b="1" spc="-15" dirty="0" smtClean="0">
                <a:cs typeface="Calibri"/>
              </a:rPr>
              <a:t>Safety </a:t>
            </a:r>
            <a:r>
              <a:rPr b="1" spc="-4" dirty="0" smtClean="0">
                <a:cs typeface="Calibri"/>
              </a:rPr>
              <a:t>and Health</a:t>
            </a:r>
            <a:r>
              <a:rPr b="1" spc="8" dirty="0" smtClean="0">
                <a:cs typeface="Calibri"/>
              </a:rPr>
              <a:t> </a:t>
            </a:r>
            <a:r>
              <a:rPr b="1" spc="-8" dirty="0" smtClean="0">
                <a:cs typeface="Calibri"/>
              </a:rPr>
              <a:t>Policy:</a:t>
            </a:r>
            <a:r>
              <a:rPr lang="en-US" b="1" spc="-8" dirty="0" smtClean="0">
                <a:cs typeface="Calibri"/>
              </a:rPr>
              <a:t> </a:t>
            </a:r>
          </a:p>
          <a:p>
            <a:pPr marL="9525">
              <a:lnSpc>
                <a:spcPts val="2749"/>
              </a:lnSpc>
            </a:pPr>
            <a:r>
              <a:rPr u="heavy" spc="-15" dirty="0" smtClean="0">
                <a:solidFill>
                  <a:srgbClr val="0462C1"/>
                </a:solidFill>
                <a:uFill>
                  <a:solidFill>
                    <a:srgbClr val="0462C1"/>
                  </a:solidFill>
                </a:uFill>
                <a:cs typeface="Calibri"/>
                <a:hlinkClick r:id="rId3"/>
              </a:rPr>
              <a:t>http://www.energy.gov/ehss/worker-safety-and-health</a:t>
            </a:r>
            <a:endParaRPr lang="en-US" u="heavy" spc="-15" dirty="0" smtClean="0">
              <a:solidFill>
                <a:srgbClr val="0462C1"/>
              </a:solidFill>
              <a:uFill>
                <a:solidFill>
                  <a:srgbClr val="0462C1"/>
                </a:solidFill>
              </a:uFill>
              <a:cs typeface="Calibri"/>
            </a:endParaRPr>
          </a:p>
          <a:p>
            <a:pPr marL="9525">
              <a:lnSpc>
                <a:spcPts val="2569"/>
              </a:lnSpc>
            </a:pPr>
            <a:endParaRPr lang="en-US" u="heavy" spc="-15" dirty="0" smtClean="0">
              <a:solidFill>
                <a:srgbClr val="0462C1"/>
              </a:solidFill>
              <a:uFill>
                <a:solidFill>
                  <a:srgbClr val="0462C1"/>
                </a:solidFill>
              </a:uFill>
              <a:cs typeface="Calibri"/>
            </a:endParaRPr>
          </a:p>
          <a:p>
            <a:pPr marL="9525"/>
            <a:r>
              <a:rPr lang="en-US" b="1" dirty="0" smtClean="0"/>
              <a:t>Dr</a:t>
            </a:r>
            <a:r>
              <a:rPr lang="en-US" b="1" dirty="0"/>
              <a:t>. Patricia Worthington, Director of the Office of Health and </a:t>
            </a:r>
            <a:r>
              <a:rPr lang="en-US" b="1" dirty="0" smtClean="0"/>
              <a:t>Safety</a:t>
            </a:r>
          </a:p>
          <a:p>
            <a:pPr marL="9525"/>
            <a:r>
              <a:rPr lang="en-US" dirty="0" smtClean="0">
                <a:hlinkClick r:id="rId4"/>
              </a:rPr>
              <a:t>Patricia.Worthington@hq.doe.gov</a:t>
            </a:r>
            <a:r>
              <a:rPr lang="en-US" dirty="0" smtClean="0"/>
              <a:t>, 301-903-5926</a:t>
            </a:r>
            <a:r>
              <a:rPr lang="en-US" dirty="0"/>
              <a:t/>
            </a:r>
            <a:br>
              <a:rPr lang="en-US" dirty="0"/>
            </a:br>
            <a:r>
              <a:rPr lang="en-US" dirty="0"/>
              <a:t/>
            </a:r>
            <a:br>
              <a:rPr lang="en-US" dirty="0"/>
            </a:br>
            <a:r>
              <a:rPr lang="en-US" b="1" dirty="0"/>
              <a:t>David </a:t>
            </a:r>
            <a:r>
              <a:rPr lang="en-US" b="1" dirty="0" smtClean="0"/>
              <a:t>Weitzman, Acting </a:t>
            </a:r>
            <a:r>
              <a:rPr lang="en-US" b="1" dirty="0"/>
              <a:t>Director, Office of Worker Safety and Health </a:t>
            </a:r>
            <a:r>
              <a:rPr lang="en-US" b="1" dirty="0" smtClean="0"/>
              <a:t>Policy</a:t>
            </a:r>
          </a:p>
          <a:p>
            <a:pPr marL="9525"/>
            <a:r>
              <a:rPr lang="en-US" dirty="0">
                <a:hlinkClick r:id="rId5"/>
              </a:rPr>
              <a:t>d</a:t>
            </a:r>
            <a:r>
              <a:rPr lang="en-US" dirty="0" smtClean="0">
                <a:hlinkClick r:id="rId5"/>
              </a:rPr>
              <a:t>avid.weitzman@hq.doe.gov</a:t>
            </a:r>
            <a:r>
              <a:rPr lang="en-US" dirty="0" smtClean="0"/>
              <a:t>, 301-903-5401</a:t>
            </a:r>
          </a:p>
          <a:p>
            <a:pPr marL="9525"/>
            <a:r>
              <a:rPr lang="en-US" dirty="0"/>
              <a:t/>
            </a:r>
            <a:br>
              <a:rPr lang="en-US" dirty="0"/>
            </a:br>
            <a:r>
              <a:rPr lang="en-US" b="1" dirty="0" smtClean="0"/>
              <a:t>Robin </a:t>
            </a:r>
            <a:r>
              <a:rPr lang="en-US" b="1" dirty="0"/>
              <a:t>Keeler, Office of Worker Safety and Health </a:t>
            </a:r>
            <a:r>
              <a:rPr lang="en-US" b="1" dirty="0" smtClean="0"/>
              <a:t>Policy</a:t>
            </a:r>
          </a:p>
          <a:p>
            <a:pPr marL="9525"/>
            <a:r>
              <a:rPr lang="en-US" dirty="0" smtClean="0">
                <a:hlinkClick r:id="rId6"/>
              </a:rPr>
              <a:t>robin.keeler@hq.doe.gov</a:t>
            </a:r>
            <a:r>
              <a:rPr lang="en-US" dirty="0" smtClean="0"/>
              <a:t>, 301-903-9981</a:t>
            </a:r>
            <a:endParaRPr lang="en-US" u="heavy" spc="-15" dirty="0" smtClean="0">
              <a:solidFill>
                <a:srgbClr val="0462C1"/>
              </a:solidFill>
              <a:uFill>
                <a:solidFill>
                  <a:srgbClr val="0462C1"/>
                </a:solidFill>
              </a:uFill>
              <a:cs typeface="Calibri"/>
            </a:endParaRPr>
          </a:p>
          <a:p>
            <a:pPr marL="9525">
              <a:lnSpc>
                <a:spcPts val="2569"/>
              </a:lnSpc>
            </a:pPr>
            <a:endParaRPr sz="2250" dirty="0">
              <a:latin typeface="Calibri"/>
              <a:cs typeface="Calibri"/>
            </a:endParaRPr>
          </a:p>
        </p:txBody>
      </p:sp>
      <p:sp>
        <p:nvSpPr>
          <p:cNvPr id="6" name="Slide Number Placeholder 5"/>
          <p:cNvSpPr>
            <a:spLocks noGrp="1"/>
          </p:cNvSpPr>
          <p:nvPr>
            <p:ph type="sldNum" sz="quarter" idx="12"/>
          </p:nvPr>
        </p:nvSpPr>
        <p:spPr/>
        <p:txBody>
          <a:bodyPr/>
          <a:lstStyle/>
          <a:p>
            <a:fld id="{EEA37398-CFD0-429B-BD9D-48BED9050731}" type="slidenum">
              <a:rPr lang="en-US" smtClean="0"/>
              <a:pPr/>
              <a:t>31</a:t>
            </a:fld>
            <a:endParaRPr lang="en-US" dirty="0"/>
          </a:p>
        </p:txBody>
      </p:sp>
      <p:sp>
        <p:nvSpPr>
          <p:cNvPr id="5" name="object 6"/>
          <p:cNvSpPr/>
          <p:nvPr/>
        </p:nvSpPr>
        <p:spPr>
          <a:xfrm>
            <a:off x="685800" y="5410200"/>
            <a:ext cx="914400" cy="865108"/>
          </a:xfrm>
          <a:prstGeom prst="rect">
            <a:avLst/>
          </a:prstGeom>
          <a:blipFill>
            <a:blip r:embed="rId7"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84472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086600" y="6188075"/>
            <a:ext cx="2057400" cy="365125"/>
          </a:xfrm>
        </p:spPr>
        <p:txBody>
          <a:bodyPr/>
          <a:lstStyle/>
          <a:p>
            <a:fld id="{EEA37398-CFD0-429B-BD9D-48BED9050731}" type="slidenum">
              <a:rPr lang="en-US" smtClean="0"/>
              <a:pPr/>
              <a:t>4</a:t>
            </a:fld>
            <a:endParaRPr lang="en-US" dirty="0"/>
          </a:p>
        </p:txBody>
      </p:sp>
      <p:sp>
        <p:nvSpPr>
          <p:cNvPr id="11" name="Text Placeholder 10"/>
          <p:cNvSpPr>
            <a:spLocks noGrp="1"/>
          </p:cNvSpPr>
          <p:nvPr>
            <p:ph type="body" idx="4294967295"/>
          </p:nvPr>
        </p:nvSpPr>
        <p:spPr>
          <a:xfrm>
            <a:off x="1362501" y="685800"/>
            <a:ext cx="6550025" cy="2264723"/>
          </a:xfrm>
        </p:spPr>
        <p:txBody>
          <a:bodyPr/>
          <a:lstStyle/>
          <a:p>
            <a:pPr marL="9525" indent="0">
              <a:spcBef>
                <a:spcPts val="503"/>
              </a:spcBef>
              <a:buNone/>
              <a:tabLst>
                <a:tab pos="180975" algn="l"/>
              </a:tabLst>
            </a:pPr>
            <a:r>
              <a:rPr lang="en-US" sz="2800" spc="-30" dirty="0" smtClean="0">
                <a:solidFill>
                  <a:schemeClr val="tx1"/>
                </a:solidFill>
              </a:rPr>
              <a:t>Advanced technologies/nanotechnology research </a:t>
            </a:r>
            <a:r>
              <a:rPr lang="en-US" sz="2800" spc="-30" dirty="0">
                <a:solidFill>
                  <a:schemeClr val="tx1"/>
                </a:solidFill>
              </a:rPr>
              <a:t>takes place in most of </a:t>
            </a:r>
            <a:r>
              <a:rPr lang="en-US" sz="2800" spc="-30" dirty="0" smtClean="0">
                <a:solidFill>
                  <a:schemeClr val="tx1"/>
                </a:solidFill>
              </a:rPr>
              <a:t>DOE’s </a:t>
            </a:r>
            <a:r>
              <a:rPr lang="en-US" sz="2800" spc="-30" dirty="0">
                <a:solidFill>
                  <a:schemeClr val="tx1"/>
                </a:solidFill>
              </a:rPr>
              <a:t>National </a:t>
            </a:r>
            <a:r>
              <a:rPr lang="en-US" sz="2800" spc="-30" dirty="0" smtClean="0">
                <a:solidFill>
                  <a:schemeClr val="tx1"/>
                </a:solidFill>
              </a:rPr>
              <a:t>Labs &amp; 5 Nanoscale Science Research Centers</a:t>
            </a:r>
            <a:endParaRPr lang="en-US" sz="2800" spc="-30" dirty="0">
              <a:solidFill>
                <a:schemeClr val="tx1"/>
              </a:solidFill>
            </a:endParaRPr>
          </a:p>
          <a:p>
            <a:pPr marL="9525" indent="0">
              <a:spcBef>
                <a:spcPts val="503"/>
              </a:spcBef>
              <a:buNone/>
              <a:tabLst>
                <a:tab pos="180975" algn="l"/>
              </a:tabLst>
            </a:pPr>
            <a:endParaRPr lang="en-US" sz="3100" spc="-30" dirty="0"/>
          </a:p>
        </p:txBody>
      </p:sp>
      <p:sp>
        <p:nvSpPr>
          <p:cNvPr id="12"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grpSp>
        <p:nvGrpSpPr>
          <p:cNvPr id="4" name="Group 3"/>
          <p:cNvGrpSpPr/>
          <p:nvPr/>
        </p:nvGrpSpPr>
        <p:grpSpPr>
          <a:xfrm>
            <a:off x="2362200" y="2429093"/>
            <a:ext cx="4040152" cy="3505200"/>
            <a:chOff x="5029200" y="1852810"/>
            <a:chExt cx="3582952" cy="2795390"/>
          </a:xfrm>
        </p:grpSpPr>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5029200" y="1931670"/>
              <a:ext cx="3582952" cy="2716530"/>
            </a:xfrm>
            <a:prstGeom prst="rect">
              <a:avLst/>
            </a:prstGeom>
          </p:spPr>
        </p:pic>
        <p:sp>
          <p:nvSpPr>
            <p:cNvPr id="2" name="Rectangle 1"/>
            <p:cNvSpPr/>
            <p:nvPr/>
          </p:nvSpPr>
          <p:spPr>
            <a:xfrm>
              <a:off x="5181600" y="1852810"/>
              <a:ext cx="1589778" cy="255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090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nsrcportal.sandia.gov/Content/images/NSRCusamap-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54" y="1524000"/>
            <a:ext cx="2806816"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457831"/>
            <a:ext cx="5943600" cy="3970318"/>
          </a:xfrm>
          <a:prstGeom prst="rect">
            <a:avLst/>
          </a:prstGeom>
        </p:spPr>
        <p:txBody>
          <a:bodyPr wrap="square">
            <a:spAutoFit/>
          </a:bodyPr>
          <a:lstStyle/>
          <a:p>
            <a:r>
              <a:rPr lang="en-US" b="1" dirty="0">
                <a:hlinkClick r:id="rId4"/>
              </a:rPr>
              <a:t>Center for Functional Nanomaterials</a:t>
            </a:r>
            <a:r>
              <a:rPr lang="en-US" dirty="0"/>
              <a:t/>
            </a:r>
            <a:br>
              <a:rPr lang="en-US" dirty="0"/>
            </a:br>
            <a:r>
              <a:rPr lang="en-US" i="1" dirty="0"/>
              <a:t>   at </a:t>
            </a:r>
            <a:r>
              <a:rPr lang="en-US" i="1" dirty="0">
                <a:hlinkClick r:id="rId5"/>
              </a:rPr>
              <a:t>Brookhaven National Laboratory</a:t>
            </a:r>
            <a:r>
              <a:rPr lang="en-US" i="1" dirty="0"/>
              <a:t>, New York</a:t>
            </a:r>
            <a:r>
              <a:rPr lang="en-US" dirty="0"/>
              <a:t> </a:t>
            </a:r>
            <a:br>
              <a:rPr lang="en-US" dirty="0"/>
            </a:br>
            <a:r>
              <a:rPr lang="en-US" dirty="0"/>
              <a:t/>
            </a:r>
            <a:br>
              <a:rPr lang="en-US" dirty="0"/>
            </a:br>
            <a:r>
              <a:rPr lang="en-US" b="1" dirty="0">
                <a:hlinkClick r:id="rId6"/>
              </a:rPr>
              <a:t>Center for Integrated Nanotechnologies</a:t>
            </a:r>
            <a:r>
              <a:rPr lang="en-US" dirty="0"/>
              <a:t/>
            </a:r>
            <a:br>
              <a:rPr lang="en-US" dirty="0"/>
            </a:br>
            <a:r>
              <a:rPr lang="en-US" i="1" dirty="0" smtClean="0"/>
              <a:t>at</a:t>
            </a:r>
            <a:r>
              <a:rPr lang="en-US" i="1" dirty="0"/>
              <a:t> </a:t>
            </a:r>
            <a:r>
              <a:rPr lang="en-US" i="1" dirty="0">
                <a:hlinkClick r:id="rId7"/>
              </a:rPr>
              <a:t>Los Alamos</a:t>
            </a:r>
            <a:r>
              <a:rPr lang="en-US" i="1" dirty="0"/>
              <a:t> &amp; </a:t>
            </a:r>
            <a:r>
              <a:rPr lang="en-US" i="1" dirty="0">
                <a:hlinkClick r:id="rId8"/>
              </a:rPr>
              <a:t>Sandia National Laboratories</a:t>
            </a:r>
            <a:r>
              <a:rPr lang="en-US" i="1" dirty="0"/>
              <a:t>, New Mexico</a:t>
            </a:r>
            <a:r>
              <a:rPr lang="en-US" dirty="0"/>
              <a:t> </a:t>
            </a:r>
            <a:br>
              <a:rPr lang="en-US" dirty="0"/>
            </a:br>
            <a:r>
              <a:rPr lang="en-US" dirty="0"/>
              <a:t/>
            </a:r>
            <a:br>
              <a:rPr lang="en-US" dirty="0"/>
            </a:br>
            <a:r>
              <a:rPr lang="en-US" b="1" dirty="0">
                <a:hlinkClick r:id="rId9"/>
              </a:rPr>
              <a:t>Center for Nanophase Materials Sciences</a:t>
            </a:r>
            <a:r>
              <a:rPr lang="en-US" dirty="0"/>
              <a:t/>
            </a:r>
            <a:br>
              <a:rPr lang="en-US" dirty="0"/>
            </a:br>
            <a:r>
              <a:rPr lang="en-US" i="1" dirty="0"/>
              <a:t>   at </a:t>
            </a:r>
            <a:r>
              <a:rPr lang="en-US" i="1" dirty="0">
                <a:hlinkClick r:id="rId10"/>
              </a:rPr>
              <a:t>Oak Ridge National Laboratory</a:t>
            </a:r>
            <a:r>
              <a:rPr lang="en-US" i="1" dirty="0"/>
              <a:t>, Tennessee</a:t>
            </a:r>
            <a:r>
              <a:rPr lang="en-US" dirty="0"/>
              <a:t> </a:t>
            </a:r>
            <a:br>
              <a:rPr lang="en-US" dirty="0"/>
            </a:br>
            <a:r>
              <a:rPr lang="en-US" dirty="0"/>
              <a:t/>
            </a:r>
            <a:br>
              <a:rPr lang="en-US" dirty="0"/>
            </a:br>
            <a:r>
              <a:rPr lang="en-US" b="1" dirty="0">
                <a:hlinkClick r:id="rId11"/>
              </a:rPr>
              <a:t>Center for Nanoscale Materials</a:t>
            </a:r>
            <a:r>
              <a:rPr lang="en-US" dirty="0"/>
              <a:t/>
            </a:r>
            <a:br>
              <a:rPr lang="en-US" dirty="0"/>
            </a:br>
            <a:r>
              <a:rPr lang="en-US" i="1" dirty="0"/>
              <a:t>   at </a:t>
            </a:r>
            <a:r>
              <a:rPr lang="en-US" i="1" dirty="0">
                <a:hlinkClick r:id="rId12"/>
              </a:rPr>
              <a:t>Argonne National Laboratory</a:t>
            </a:r>
            <a:r>
              <a:rPr lang="en-US" i="1" dirty="0"/>
              <a:t>, Illinois</a:t>
            </a:r>
            <a:r>
              <a:rPr lang="en-US" dirty="0"/>
              <a:t> </a:t>
            </a:r>
            <a:br>
              <a:rPr lang="en-US" dirty="0"/>
            </a:br>
            <a:r>
              <a:rPr lang="en-US" dirty="0"/>
              <a:t/>
            </a:r>
            <a:br>
              <a:rPr lang="en-US" dirty="0"/>
            </a:br>
            <a:r>
              <a:rPr lang="en-US" b="1" dirty="0">
                <a:hlinkClick r:id="rId13"/>
              </a:rPr>
              <a:t>The Molecular Foundry</a:t>
            </a:r>
            <a:r>
              <a:rPr lang="en-US" dirty="0"/>
              <a:t/>
            </a:r>
            <a:br>
              <a:rPr lang="en-US" dirty="0"/>
            </a:br>
            <a:r>
              <a:rPr lang="en-US" i="1" dirty="0"/>
              <a:t>   at </a:t>
            </a:r>
            <a:r>
              <a:rPr lang="en-US" i="1" dirty="0">
                <a:hlinkClick r:id="rId14"/>
              </a:rPr>
              <a:t>Lawrence Berkeley National Laboratory</a:t>
            </a:r>
            <a:r>
              <a:rPr lang="en-US" i="1" dirty="0"/>
              <a:t>, California</a:t>
            </a:r>
            <a:endParaRPr lang="en-US" dirty="0"/>
          </a:p>
        </p:txBody>
      </p:sp>
      <p:sp>
        <p:nvSpPr>
          <p:cNvPr id="3" name="Title 2"/>
          <p:cNvSpPr>
            <a:spLocks noGrp="1"/>
          </p:cNvSpPr>
          <p:nvPr>
            <p:ph type="title"/>
          </p:nvPr>
        </p:nvSpPr>
        <p:spPr>
          <a:xfrm>
            <a:off x="556146" y="844585"/>
            <a:ext cx="8610600" cy="430887"/>
          </a:xfrm>
        </p:spPr>
        <p:txBody>
          <a:bodyPr/>
          <a:lstStyle/>
          <a:p>
            <a:r>
              <a:rPr lang="en-US" sz="2800" dirty="0"/>
              <a:t>DOE’s Nanoscale Science Research Centers</a:t>
            </a:r>
          </a:p>
        </p:txBody>
      </p:sp>
      <p:sp>
        <p:nvSpPr>
          <p:cNvPr id="9" name="object 6"/>
          <p:cNvSpPr/>
          <p:nvPr/>
        </p:nvSpPr>
        <p:spPr>
          <a:xfrm>
            <a:off x="914400" y="5230892"/>
            <a:ext cx="914400" cy="865108"/>
          </a:xfrm>
          <a:prstGeom prst="rect">
            <a:avLst/>
          </a:prstGeom>
          <a:blipFill>
            <a:blip r:embed="rId15" cstate="print"/>
            <a:stretch>
              <a:fillRect/>
            </a:stretch>
          </a:blipFill>
        </p:spPr>
        <p:txBody>
          <a:bodyPr wrap="square" lIns="0" tIns="0" rIns="0" bIns="0" rtlCol="0"/>
          <a:lstStyle/>
          <a:p>
            <a:endParaRPr sz="1350"/>
          </a:p>
        </p:txBody>
      </p:sp>
      <p:sp>
        <p:nvSpPr>
          <p:cNvPr id="11" name="Rectangle 10"/>
          <p:cNvSpPr/>
          <p:nvPr/>
        </p:nvSpPr>
        <p:spPr>
          <a:xfrm>
            <a:off x="1817370" y="5639485"/>
            <a:ext cx="5029200" cy="646331"/>
          </a:xfrm>
          <a:prstGeom prst="rect">
            <a:avLst/>
          </a:prstGeom>
        </p:spPr>
        <p:txBody>
          <a:bodyPr wrap="square">
            <a:spAutoFit/>
          </a:bodyPr>
          <a:lstStyle/>
          <a:p>
            <a:pPr marL="352425" lvl="1">
              <a:spcBef>
                <a:spcPts val="503"/>
              </a:spcBef>
              <a:tabLst>
                <a:tab pos="180975" algn="l"/>
              </a:tabLst>
            </a:pPr>
            <a:r>
              <a:rPr lang="en-US" spc="-30" dirty="0" smtClean="0">
                <a:cs typeface="Calibri"/>
                <a:hlinkClick r:id="rId16"/>
              </a:rPr>
              <a:t>https</a:t>
            </a:r>
            <a:r>
              <a:rPr lang="en-US" spc="-30" dirty="0">
                <a:cs typeface="Calibri"/>
                <a:hlinkClick r:id="rId16"/>
              </a:rPr>
              <a:t>://science.energy.gov/bes/suf/user-facilities/nanoscale-science-research-centers/</a:t>
            </a:r>
            <a:endParaRPr lang="en-US" spc="-30" dirty="0">
              <a:cs typeface="Calibri"/>
            </a:endParaRPr>
          </a:p>
        </p:txBody>
      </p:sp>
    </p:spTree>
    <p:extLst>
      <p:ext uri="{BB962C8B-B14F-4D97-AF65-F5344CB8AC3E}">
        <p14:creationId xmlns:p14="http://schemas.microsoft.com/office/powerpoint/2010/main" val="1066458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0" y="854065"/>
            <a:ext cx="4363029" cy="2341458"/>
            <a:chOff x="0" y="68650"/>
            <a:chExt cx="3657600" cy="2057401"/>
          </a:xfrm>
        </p:grpSpPr>
        <p:pic>
          <p:nvPicPr>
            <p:cNvPr id="2" name="Picture 2" descr="https://science.energy.gov/~/media/bes/suf/images/user-facilities/nanoscience-centers/cfn-at-dusk-512x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650"/>
              <a:ext cx="36576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bnl.gov/common/templates/images/BNLlogo/bnlLogo-template-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3" y="127422"/>
              <a:ext cx="1428750" cy="5286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905845" y="755712"/>
            <a:ext cx="4144743" cy="2368488"/>
            <a:chOff x="161878" y="2459142"/>
            <a:chExt cx="3671568" cy="2063791"/>
          </a:xfrm>
        </p:grpSpPr>
        <p:pic>
          <p:nvPicPr>
            <p:cNvPr id="4" name="Picture 2" descr="https://science.energy.gov/~/media/bes/suf/images/user-facilities/nanoscience-centers/cint-buildings-512x2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46" y="2465532"/>
              <a:ext cx="36576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161878" y="2459142"/>
              <a:ext cx="2630311" cy="436458"/>
            </a:xfrm>
            <a:prstGeom prst="rect">
              <a:avLst/>
            </a:prstGeom>
          </p:spPr>
        </p:pic>
      </p:grpSp>
      <p:grpSp>
        <p:nvGrpSpPr>
          <p:cNvPr id="12" name="Group 11"/>
          <p:cNvGrpSpPr/>
          <p:nvPr/>
        </p:nvGrpSpPr>
        <p:grpSpPr>
          <a:xfrm>
            <a:off x="9809" y="4664710"/>
            <a:ext cx="4104992" cy="2193289"/>
            <a:chOff x="784578" y="3124200"/>
            <a:chExt cx="3459899" cy="2286000"/>
          </a:xfrm>
        </p:grpSpPr>
        <p:pic>
          <p:nvPicPr>
            <p:cNvPr id="6" name="Picture 2" descr="https://www.ornl.gov/sites/default/files/styles/division_views_lg_1x/public/cnms-leaves-turning-512x288.jpg?itok=_xoJ2rx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578" y="3124200"/>
              <a:ext cx="34289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he Center for Nanophase Materials Science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7852" y="3124200"/>
              <a:ext cx="2206625" cy="9132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481055" y="2784189"/>
            <a:ext cx="3936969" cy="1917706"/>
            <a:chOff x="3505200" y="3282394"/>
            <a:chExt cx="4683917" cy="2535342"/>
          </a:xfrm>
        </p:grpSpPr>
        <p:pic>
          <p:nvPicPr>
            <p:cNvPr id="8" name="Picture 2" descr="Image result for anl cn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282394"/>
              <a:ext cx="4683917" cy="25353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nm Argonne nano"/>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9715" y="3300499"/>
              <a:ext cx="1892348" cy="7130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062440" y="4490155"/>
            <a:ext cx="3993233" cy="2362200"/>
            <a:chOff x="570504" y="4433887"/>
            <a:chExt cx="4382496" cy="2936461"/>
          </a:xfrm>
        </p:grpSpPr>
        <p:pic>
          <p:nvPicPr>
            <p:cNvPr id="10" name="Picture 2" descr="Image result for berkeley molecular found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504" y="4453124"/>
              <a:ext cx="4382496" cy="2917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erkeley Lab"/>
            <p:cNvPicPr>
              <a:picLocks noChangeAspect="1" noChangeArrowheads="1"/>
            </p:cNvPicPr>
            <p:nvPr/>
          </p:nvPicPr>
          <p:blipFill rotWithShape="1">
            <a:blip r:embed="rId12">
              <a:extLst>
                <a:ext uri="{28A0092B-C50C-407E-A947-70E740481C1C}">
                  <a14:useLocalDpi xmlns:a14="http://schemas.microsoft.com/office/drawing/2010/main" val="0"/>
                </a:ext>
              </a:extLst>
            </a:blip>
            <a:srcRect t="35555" r="66431"/>
            <a:stretch/>
          </p:blipFill>
          <p:spPr bwMode="auto">
            <a:xfrm>
              <a:off x="604017" y="4472361"/>
              <a:ext cx="2648448" cy="31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foundry.lbl.gov/assets/img/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1923" y="4433887"/>
              <a:ext cx="1521619" cy="42862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18"/>
          <p:cNvSpPr>
            <a:spLocks noGrp="1"/>
          </p:cNvSpPr>
          <p:nvPr>
            <p:ph type="title"/>
          </p:nvPr>
        </p:nvSpPr>
        <p:spPr>
          <a:xfrm>
            <a:off x="125046" y="-304800"/>
            <a:ext cx="9440062" cy="1325563"/>
          </a:xfrm>
        </p:spPr>
        <p:txBody>
          <a:bodyPr>
            <a:normAutofit/>
          </a:bodyPr>
          <a:lstStyle/>
          <a:p>
            <a:r>
              <a:rPr lang="en-US" sz="3200" b="1" dirty="0" smtClean="0">
                <a:solidFill>
                  <a:schemeClr val="bg1"/>
                </a:solidFill>
                <a:latin typeface="+mn-lt"/>
              </a:rPr>
              <a:t>DOE has Five Nanoscale Science Research Centers</a:t>
            </a:r>
            <a:endParaRPr lang="en-US" sz="3200" b="1" dirty="0">
              <a:solidFill>
                <a:schemeClr val="bg1"/>
              </a:solidFill>
              <a:latin typeface="+mn-lt"/>
            </a:endParaRPr>
          </a:p>
        </p:txBody>
      </p:sp>
    </p:spTree>
    <p:extLst>
      <p:ext uri="{BB962C8B-B14F-4D97-AF65-F5344CB8AC3E}">
        <p14:creationId xmlns:p14="http://schemas.microsoft.com/office/powerpoint/2010/main" val="152533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77963"/>
            <a:ext cx="8458200" cy="430887"/>
          </a:xfrm>
        </p:spPr>
        <p:txBody>
          <a:bodyPr/>
          <a:lstStyle/>
          <a:p>
            <a:r>
              <a:rPr lang="en-US" sz="2800" dirty="0" smtClean="0"/>
              <a:t>DOE’s Nano Research Budget </a:t>
            </a:r>
            <a:endParaRPr lang="en-US" sz="2800" dirty="0"/>
          </a:p>
        </p:txBody>
      </p:sp>
      <p:sp>
        <p:nvSpPr>
          <p:cNvPr id="9" name="Text Placeholder 8"/>
          <p:cNvSpPr>
            <a:spLocks noGrp="1"/>
          </p:cNvSpPr>
          <p:nvPr>
            <p:ph type="body" idx="1"/>
          </p:nvPr>
        </p:nvSpPr>
        <p:spPr>
          <a:xfrm>
            <a:off x="488292" y="1642318"/>
            <a:ext cx="7055508" cy="3831818"/>
          </a:xfrm>
        </p:spPr>
        <p:txBody>
          <a:bodyPr/>
          <a:lstStyle/>
          <a:p>
            <a:pPr marL="352425" indent="0">
              <a:spcBef>
                <a:spcPts val="503"/>
              </a:spcBef>
              <a:buSzPct val="75000"/>
              <a:buNone/>
              <a:tabLst>
                <a:tab pos="180975" algn="l"/>
              </a:tabLst>
            </a:pPr>
            <a:r>
              <a:rPr lang="en-US" spc="-30" dirty="0"/>
              <a:t>FY 2019: $324 million </a:t>
            </a:r>
          </a:p>
          <a:p>
            <a:pPr marL="352425" indent="0">
              <a:spcBef>
                <a:spcPts val="503"/>
              </a:spcBef>
              <a:buSzPct val="75000"/>
              <a:buNone/>
              <a:tabLst>
                <a:tab pos="180975" algn="l"/>
              </a:tabLst>
            </a:pPr>
            <a:endParaRPr lang="en-US" spc="-30" dirty="0" smtClean="0"/>
          </a:p>
          <a:p>
            <a:pPr marL="352425" indent="0">
              <a:spcBef>
                <a:spcPts val="503"/>
              </a:spcBef>
              <a:buSzPct val="75000"/>
              <a:buNone/>
              <a:tabLst>
                <a:tab pos="180975" algn="l"/>
              </a:tabLst>
            </a:pPr>
            <a:endParaRPr lang="en-US" spc="-30" dirty="0"/>
          </a:p>
          <a:p>
            <a:pPr marL="352425" indent="0">
              <a:spcBef>
                <a:spcPts val="503"/>
              </a:spcBef>
              <a:buSzPct val="75000"/>
              <a:buNone/>
              <a:tabLst>
                <a:tab pos="180975" algn="l"/>
              </a:tabLst>
            </a:pPr>
            <a:endParaRPr lang="en-US" spc="-30" dirty="0" smtClean="0"/>
          </a:p>
          <a:p>
            <a:pPr marL="352425" indent="0">
              <a:spcBef>
                <a:spcPts val="503"/>
              </a:spcBef>
              <a:buSzPct val="75000"/>
              <a:buNone/>
              <a:tabLst>
                <a:tab pos="180975" algn="l"/>
              </a:tabLst>
            </a:pPr>
            <a:r>
              <a:rPr lang="en-US" spc="-30" dirty="0" smtClean="0"/>
              <a:t>FY 2000: $47 million</a:t>
            </a:r>
          </a:p>
          <a:p>
            <a:pPr marL="352425" indent="0">
              <a:spcBef>
                <a:spcPts val="503"/>
              </a:spcBef>
              <a:buSzPct val="75000"/>
              <a:buNone/>
              <a:tabLst>
                <a:tab pos="180975" algn="l"/>
              </a:tabLst>
            </a:pPr>
            <a:r>
              <a:rPr lang="en-US" spc="-30" dirty="0" smtClean="0"/>
              <a:t> </a:t>
            </a:r>
          </a:p>
          <a:p>
            <a:pPr marL="352425" indent="0">
              <a:spcBef>
                <a:spcPts val="503"/>
              </a:spcBef>
              <a:buSzPct val="75000"/>
              <a:buNone/>
              <a:tabLst>
                <a:tab pos="180975" algn="l"/>
              </a:tabLst>
            </a:pPr>
            <a:r>
              <a:rPr lang="en-US" b="1" spc="-30" dirty="0" smtClean="0"/>
              <a:t>DOE is 3</a:t>
            </a:r>
            <a:r>
              <a:rPr lang="en-US" b="1" spc="-30" baseline="30000" dirty="0" smtClean="0"/>
              <a:t>rd</a:t>
            </a:r>
            <a:r>
              <a:rPr lang="en-US" b="1" spc="-30" dirty="0" smtClean="0"/>
              <a:t> </a:t>
            </a:r>
            <a:r>
              <a:rPr lang="en-US" b="1" spc="-30" dirty="0"/>
              <a:t>largest contributor to NNI budget</a:t>
            </a:r>
          </a:p>
          <a:p>
            <a:endParaRPr lang="en-US" dirty="0"/>
          </a:p>
        </p:txBody>
      </p:sp>
      <p:sp>
        <p:nvSpPr>
          <p:cNvPr id="4" name="Slide Number Placeholder 3"/>
          <p:cNvSpPr>
            <a:spLocks noGrp="1"/>
          </p:cNvSpPr>
          <p:nvPr>
            <p:ph type="sldNum" sz="quarter" idx="12"/>
          </p:nvPr>
        </p:nvSpPr>
        <p:spPr/>
        <p:txBody>
          <a:bodyPr/>
          <a:lstStyle/>
          <a:p>
            <a:fld id="{EEA37398-CFD0-429B-BD9D-48BED9050731}" type="slidenum">
              <a:rPr lang="en-US" smtClean="0"/>
              <a:pPr/>
              <a:t>7</a:t>
            </a:fld>
            <a:endParaRPr lang="en-US" dirty="0"/>
          </a:p>
        </p:txBody>
      </p:sp>
      <p:pic>
        <p:nvPicPr>
          <p:cNvPr id="6" name="Content Placeholder 4"/>
          <p:cNvPicPr>
            <a:picLocks noChangeAspect="1"/>
          </p:cNvPicPr>
          <p:nvPr/>
        </p:nvPicPr>
        <p:blipFill rotWithShape="1">
          <a:blip r:embed="rId3"/>
          <a:srcRect l="15466" t="8309" r="19578" b="3707"/>
          <a:stretch/>
        </p:blipFill>
        <p:spPr>
          <a:xfrm>
            <a:off x="5060475" y="1611838"/>
            <a:ext cx="3345145" cy="2548682"/>
          </a:xfrm>
          <a:prstGeom prst="rect">
            <a:avLst/>
          </a:prstGeom>
        </p:spPr>
      </p:pic>
      <p:sp>
        <p:nvSpPr>
          <p:cNvPr id="10" name="Down Arrow 9"/>
          <p:cNvSpPr/>
          <p:nvPr/>
        </p:nvSpPr>
        <p:spPr>
          <a:xfrm rot="10800000">
            <a:off x="2164784" y="2078367"/>
            <a:ext cx="609600" cy="1447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287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284949" cy="430887"/>
          </a:xfrm>
        </p:spPr>
        <p:txBody>
          <a:bodyPr/>
          <a:lstStyle/>
          <a:p>
            <a:r>
              <a:rPr lang="en-US" sz="2800" dirty="0"/>
              <a:t>Examples of </a:t>
            </a:r>
            <a:r>
              <a:rPr lang="en-US" sz="2800" dirty="0" smtClean="0"/>
              <a:t>Nanotech Activities at DOE</a:t>
            </a:r>
            <a:endParaRPr lang="en-US" sz="2800" dirty="0"/>
          </a:p>
        </p:txBody>
      </p:sp>
      <p:sp>
        <p:nvSpPr>
          <p:cNvPr id="3" name="Text Placeholder 2"/>
          <p:cNvSpPr>
            <a:spLocks noGrp="1"/>
          </p:cNvSpPr>
          <p:nvPr>
            <p:ph type="body" idx="1"/>
          </p:nvPr>
        </p:nvSpPr>
        <p:spPr>
          <a:xfrm>
            <a:off x="904684" y="1524000"/>
            <a:ext cx="6847180" cy="4801314"/>
          </a:xfrm>
        </p:spPr>
        <p:txBody>
          <a:bodyPr/>
          <a:lstStyle/>
          <a:p>
            <a:pPr marL="342900" indent="-342900">
              <a:buFont typeface="Arial" panose="020B0604020202020204" pitchFamily="34" charset="0"/>
              <a:buChar char="•"/>
            </a:pPr>
            <a:r>
              <a:rPr lang="en-US" sz="2400" dirty="0"/>
              <a:t>R&amp;D scale research projects with CNTs and CNFs</a:t>
            </a:r>
          </a:p>
          <a:p>
            <a:pPr marL="342900" indent="-342900">
              <a:buFont typeface="Arial" panose="020B0604020202020204" pitchFamily="34" charset="0"/>
              <a:buChar char="•"/>
            </a:pPr>
            <a:r>
              <a:rPr lang="en-US" sz="2400" dirty="0"/>
              <a:t>Synthesis of nonporous metal forms</a:t>
            </a:r>
          </a:p>
          <a:p>
            <a:pPr marL="342900" indent="-342900">
              <a:buFont typeface="Arial" panose="020B0604020202020204" pitchFamily="34" charset="0"/>
              <a:buChar char="•"/>
            </a:pPr>
            <a:r>
              <a:rPr lang="en-US" sz="2400" dirty="0"/>
              <a:t>Sample prep of nanomaterials by cutting, slicing, grinding, polishing, etching, etc.</a:t>
            </a:r>
          </a:p>
          <a:p>
            <a:pPr marL="342900" indent="-342900">
              <a:buFont typeface="Arial" panose="020B0604020202020204" pitchFamily="34" charset="0"/>
              <a:buChar char="•"/>
            </a:pPr>
            <a:r>
              <a:rPr lang="en-US" sz="2400" dirty="0"/>
              <a:t>Growth of palladium </a:t>
            </a:r>
            <a:r>
              <a:rPr lang="en-US" sz="2400" dirty="0" err="1"/>
              <a:t>nanocatalysts</a:t>
            </a:r>
            <a:endParaRPr lang="en-US" sz="2400" dirty="0"/>
          </a:p>
          <a:p>
            <a:pPr marL="342900" indent="-342900">
              <a:buFont typeface="Arial" panose="020B0604020202020204" pitchFamily="34" charset="0"/>
              <a:buChar char="•"/>
            </a:pPr>
            <a:r>
              <a:rPr lang="en-US" sz="2400" dirty="0"/>
              <a:t>Synthesis of CNTs and metal oxide nanowires onto substrates (within a tube furnace)</a:t>
            </a:r>
          </a:p>
          <a:p>
            <a:pPr marL="342900" indent="-342900">
              <a:buFont typeface="Arial" panose="020B0604020202020204" pitchFamily="34" charset="0"/>
              <a:buChar char="•"/>
            </a:pPr>
            <a:r>
              <a:rPr lang="en-US" sz="2400" dirty="0"/>
              <a:t>Synthesis of aerogels and machining of aerogels for laser target assembly</a:t>
            </a:r>
          </a:p>
          <a:p>
            <a:pPr marL="342900" indent="-342900">
              <a:buFont typeface="Arial" panose="020B0604020202020204" pitchFamily="34" charset="0"/>
              <a:buChar char="•"/>
            </a:pPr>
            <a:r>
              <a:rPr lang="en-US" sz="2400" dirty="0"/>
              <a:t>N</a:t>
            </a:r>
            <a:r>
              <a:rPr lang="en-US" sz="2400" b="0" dirty="0" smtClean="0"/>
              <a:t>anocrystal </a:t>
            </a:r>
            <a:r>
              <a:rPr lang="en-US" sz="2400" b="0" dirty="0"/>
              <a:t>synthesis</a:t>
            </a:r>
          </a:p>
          <a:p>
            <a:pPr marL="342900" indent="-342900">
              <a:buFont typeface="Arial" panose="020B0604020202020204" pitchFamily="34" charset="0"/>
              <a:buChar char="•"/>
            </a:pPr>
            <a:r>
              <a:rPr lang="en-US" sz="2400" dirty="0"/>
              <a:t>Sample preparation for accelerator beam line </a:t>
            </a:r>
            <a:r>
              <a:rPr lang="en-US" sz="2400" dirty="0" smtClean="0"/>
              <a:t>exposure</a:t>
            </a:r>
          </a:p>
          <a:p>
            <a:pPr marL="342900" indent="-342900">
              <a:buFont typeface="Arial" panose="020B0604020202020204" pitchFamily="34" charset="0"/>
              <a:buChar char="•"/>
            </a:pPr>
            <a:r>
              <a:rPr lang="en-US" sz="2400" dirty="0" smtClean="0"/>
              <a:t>Vanadium dioxide nanoparticles – windows</a:t>
            </a:r>
            <a:endParaRPr lang="en-US" sz="2400" dirty="0"/>
          </a:p>
        </p:txBody>
      </p:sp>
      <p:sp>
        <p:nvSpPr>
          <p:cNvPr id="4" name="Slide Number Placeholder 3"/>
          <p:cNvSpPr>
            <a:spLocks noGrp="1"/>
          </p:cNvSpPr>
          <p:nvPr>
            <p:ph type="sldNum" sz="quarter" idx="12"/>
          </p:nvPr>
        </p:nvSpPr>
        <p:spPr/>
        <p:txBody>
          <a:bodyPr/>
          <a:lstStyle/>
          <a:p>
            <a:fld id="{EEA37398-CFD0-429B-BD9D-48BED9050731}" type="slidenum">
              <a:rPr lang="en-US" smtClean="0"/>
              <a:pPr/>
              <a:t>8</a:t>
            </a:fld>
            <a:endParaRPr lang="en-US" dirty="0"/>
          </a:p>
        </p:txBody>
      </p:sp>
    </p:spTree>
    <p:extLst>
      <p:ext uri="{BB962C8B-B14F-4D97-AF65-F5344CB8AC3E}">
        <p14:creationId xmlns:p14="http://schemas.microsoft.com/office/powerpoint/2010/main" val="3696885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785551"/>
            <a:ext cx="7132548" cy="677108"/>
          </a:xfrm>
          <a:prstGeom prst="rect">
            <a:avLst/>
          </a:prstGeom>
        </p:spPr>
        <p:txBody>
          <a:bodyPr vert="horz" wrap="square" lIns="0" tIns="10001" rIns="0" bIns="0" rtlCol="0">
            <a:spAutoFit/>
          </a:bodyPr>
          <a:lstStyle/>
          <a:p>
            <a:pPr marL="9525">
              <a:spcBef>
                <a:spcPts val="503"/>
              </a:spcBef>
              <a:tabLst>
                <a:tab pos="180975" algn="l"/>
              </a:tabLst>
            </a:pPr>
            <a:r>
              <a:rPr lang="en-US" sz="2800" spc="-30" dirty="0"/>
              <a:t>DOE </a:t>
            </a:r>
            <a:r>
              <a:rPr lang="en-US" sz="2800" spc="-30" dirty="0" smtClean="0"/>
              <a:t>Regulates Their Workers’ Safety and Health</a:t>
            </a:r>
            <a:endParaRPr lang="en-US" sz="2800" spc="-30" dirty="0"/>
          </a:p>
        </p:txBody>
      </p:sp>
      <p:sp>
        <p:nvSpPr>
          <p:cNvPr id="2" name="Text Placeholder 1"/>
          <p:cNvSpPr>
            <a:spLocks noGrp="1"/>
          </p:cNvSpPr>
          <p:nvPr>
            <p:ph type="body" idx="1"/>
          </p:nvPr>
        </p:nvSpPr>
        <p:spPr>
          <a:xfrm>
            <a:off x="685800" y="1524000"/>
            <a:ext cx="5154698" cy="4244752"/>
          </a:xfrm>
        </p:spPr>
        <p:txBody>
          <a:bodyPr/>
          <a:lstStyle/>
          <a:p>
            <a:pPr marL="352425">
              <a:spcBef>
                <a:spcPts val="503"/>
              </a:spcBef>
              <a:tabLst>
                <a:tab pos="180975" algn="l"/>
              </a:tabLst>
            </a:pPr>
            <a:r>
              <a:rPr lang="en-US" spc="-15" dirty="0" smtClean="0"/>
              <a:t>Office </a:t>
            </a:r>
            <a:r>
              <a:rPr lang="en-US" spc="-15" dirty="0"/>
              <a:t>of Workers Safety </a:t>
            </a:r>
            <a:r>
              <a:rPr lang="en-US" spc="-4" dirty="0"/>
              <a:t>and Health </a:t>
            </a:r>
            <a:r>
              <a:rPr lang="en-US" spc="-15" dirty="0"/>
              <a:t>Policy is responsible for the development of WS&amp;H policy for the </a:t>
            </a:r>
            <a:r>
              <a:rPr lang="en-US" spc="-15" dirty="0" smtClean="0"/>
              <a:t>Department</a:t>
            </a:r>
          </a:p>
          <a:p>
            <a:pPr marL="352425">
              <a:spcBef>
                <a:spcPts val="503"/>
              </a:spcBef>
              <a:tabLst>
                <a:tab pos="180975" algn="l"/>
              </a:tabLst>
            </a:pPr>
            <a:r>
              <a:rPr lang="en-US" spc="-30" dirty="0"/>
              <a:t>Federal Rules (e.g., 10 CFR 851)</a:t>
            </a:r>
          </a:p>
          <a:p>
            <a:pPr marL="352425">
              <a:spcBef>
                <a:spcPts val="503"/>
              </a:spcBef>
              <a:tabLst>
                <a:tab pos="180975" algn="l"/>
              </a:tabLst>
            </a:pPr>
            <a:r>
              <a:rPr lang="en-US" spc="-30" dirty="0"/>
              <a:t>DOE Directives (Policies, Orders)</a:t>
            </a:r>
          </a:p>
          <a:p>
            <a:pPr marL="352425">
              <a:spcBef>
                <a:spcPts val="503"/>
              </a:spcBef>
              <a:tabLst>
                <a:tab pos="180975" algn="l"/>
              </a:tabLst>
            </a:pPr>
            <a:endParaRPr lang="en-US" spc="-15" dirty="0" smtClean="0"/>
          </a:p>
          <a:p>
            <a:pPr marL="9525" indent="0">
              <a:spcBef>
                <a:spcPts val="503"/>
              </a:spcBef>
              <a:buNone/>
              <a:tabLst>
                <a:tab pos="180975" algn="l"/>
              </a:tabLst>
            </a:pPr>
            <a:endParaRPr lang="en-US" spc="-15" dirty="0"/>
          </a:p>
          <a:p>
            <a:pPr marL="180975" indent="-171450">
              <a:spcBef>
                <a:spcPts val="499"/>
              </a:spcBef>
              <a:buFont typeface="Arial"/>
              <a:buChar char="•"/>
              <a:tabLst>
                <a:tab pos="180975" algn="l"/>
              </a:tabLst>
            </a:pPr>
            <a:endParaRPr lang="en-US" sz="3100" dirty="0"/>
          </a:p>
        </p:txBody>
      </p:sp>
      <p:sp>
        <p:nvSpPr>
          <p:cNvPr id="6" name="Slide Number Placeholder 5"/>
          <p:cNvSpPr>
            <a:spLocks noGrp="1"/>
          </p:cNvSpPr>
          <p:nvPr>
            <p:ph type="sldNum" sz="quarter" idx="12"/>
          </p:nvPr>
        </p:nvSpPr>
        <p:spPr/>
        <p:txBody>
          <a:bodyPr/>
          <a:lstStyle/>
          <a:p>
            <a:fld id="{EEA37398-CFD0-429B-BD9D-48BED9050731}" type="slidenum">
              <a:rPr lang="en-US" smtClean="0"/>
              <a:pPr/>
              <a:t>9</a:t>
            </a:fld>
            <a:endParaRPr lang="en-US" dirty="0"/>
          </a:p>
        </p:txBody>
      </p:sp>
      <p:sp>
        <p:nvSpPr>
          <p:cNvPr id="7" name="object 6"/>
          <p:cNvSpPr/>
          <p:nvPr/>
        </p:nvSpPr>
        <p:spPr>
          <a:xfrm>
            <a:off x="914400" y="5230892"/>
            <a:ext cx="914400" cy="865108"/>
          </a:xfrm>
          <a:prstGeom prst="rect">
            <a:avLst/>
          </a:prstGeom>
          <a:blipFill>
            <a:blip r:embed="rId3" cstate="print"/>
            <a:stretch>
              <a:fillRect/>
            </a:stretch>
          </a:blipFill>
        </p:spPr>
        <p:txBody>
          <a:bodyPr wrap="square" lIns="0" tIns="0" rIns="0" bIns="0" rtlCol="0"/>
          <a:lstStyle/>
          <a:p>
            <a:endParaRPr sz="1350"/>
          </a:p>
        </p:txBody>
      </p:sp>
      <p:pic>
        <p:nvPicPr>
          <p:cNvPr id="1026" name="Picture 2" descr="10c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24000"/>
            <a:ext cx="1964563" cy="271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39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5151</TotalTime>
  <Words>3436</Words>
  <Application>Microsoft Office PowerPoint</Application>
  <PresentationFormat>On-screen Show (4:3)</PresentationFormat>
  <Paragraphs>380</Paragraphs>
  <Slides>31</Slides>
  <Notes>29</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Lucida Sans Unicode</vt:lpstr>
      <vt:lpstr>proxima-nova</vt:lpstr>
      <vt:lpstr>Office Theme</vt:lpstr>
      <vt:lpstr>Custom Design</vt:lpstr>
      <vt:lpstr>The U.S. Department of Energy’s Engineered Nanomaterial Worker Registry: Policy and Challenges</vt:lpstr>
      <vt:lpstr>Today’s Talk:</vt:lpstr>
      <vt:lpstr>PowerPoint Presentation</vt:lpstr>
      <vt:lpstr>PowerPoint Presentation</vt:lpstr>
      <vt:lpstr>DOE’s Nanoscale Science Research Centers</vt:lpstr>
      <vt:lpstr>DOE has Five Nanoscale Science Research Centers</vt:lpstr>
      <vt:lpstr>DOE’s Nano Research Budget </vt:lpstr>
      <vt:lpstr>Examples of Nanotech Activities at DOE</vt:lpstr>
      <vt:lpstr>DOE Regulates Their Workers’ Safety and Health</vt:lpstr>
      <vt:lpstr>PowerPoint Presentation</vt:lpstr>
      <vt:lpstr>PowerPoint Presentation</vt:lpstr>
      <vt:lpstr>PowerPoint Presentation</vt:lpstr>
      <vt:lpstr>PowerPoint Presentation</vt:lpstr>
      <vt:lpstr>PowerPoint Presentation</vt:lpstr>
      <vt:lpstr>Order 456.1A: Purpose  </vt:lpstr>
      <vt:lpstr>The Order’s Definition of “UNP”</vt:lpstr>
      <vt:lpstr>PowerPoint Presentation</vt:lpstr>
      <vt:lpstr>UNP Worker:</vt:lpstr>
      <vt:lpstr>DOE UNP Registries: Requirements</vt:lpstr>
      <vt:lpstr>Registry must include:</vt:lpstr>
      <vt:lpstr>A Few Reasons to Have a Registry:</vt:lpstr>
      <vt:lpstr>A Brief Look at DOE’s UNP Registries</vt:lpstr>
      <vt:lpstr>UNP Workers Offered a Baseline Medical Evaluation</vt:lpstr>
      <vt:lpstr>Medical Surveillance</vt:lpstr>
      <vt:lpstr>Registry Summary</vt:lpstr>
      <vt:lpstr>Assess exposures</vt:lpstr>
      <vt:lpstr>Past Studies</vt:lpstr>
      <vt:lpstr>Future Studies</vt:lpstr>
      <vt:lpstr>Registry Challenges </vt:lpstr>
      <vt:lpstr>Analysis of DOE Emergent Technologies Cohort</vt:lpstr>
      <vt:lpstr>More Information &amp;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Order 456.1A QEEN II Workshop 2018</dc:title>
  <dc:creator>R Keeler</dc:creator>
  <cp:lastModifiedBy>Kristin Roy</cp:lastModifiedBy>
  <cp:revision>225</cp:revision>
  <cp:lastPrinted>2018-10-03T20:12:35Z</cp:lastPrinted>
  <dcterms:created xsi:type="dcterms:W3CDTF">2018-09-07T14:38:32Z</dcterms:created>
  <dcterms:modified xsi:type="dcterms:W3CDTF">2018-10-04T18:45:49Z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2018-07-11T00:00:00Z</vt:filetime>
  </property>
  <property fmtid="{D5CDD505-2E9C-101B-9397-08002B2CF9AE}" pid="3" name="Creator">
    <vt:lpwstr>Microsoft® PowerPoint® 2016</vt:lpwstr>
  </property>
  <property fmtid="{D5CDD505-2E9C-101B-9397-08002B2CF9AE}" pid="4" name="LastSaved">
    <vt:filetime>2018-09-07T00:00:00Z</vt:filetime>
  </property>
</Properties>
</file>