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529" r:id="rId2"/>
    <p:sldId id="532" r:id="rId3"/>
    <p:sldId id="533" r:id="rId4"/>
    <p:sldId id="534" r:id="rId5"/>
    <p:sldId id="535" r:id="rId6"/>
    <p:sldId id="531" r:id="rId7"/>
    <p:sldId id="536" r:id="rId8"/>
  </p:sldIdLst>
  <p:sldSz cx="12192000" cy="6858000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FF00"/>
    <a:srgbClr val="0000FF"/>
    <a:srgbClr val="3569F4"/>
    <a:srgbClr val="8064A2"/>
    <a:srgbClr val="C4ACE0"/>
    <a:srgbClr val="C09FFF"/>
    <a:srgbClr val="B3A2C7"/>
    <a:srgbClr val="B997FF"/>
    <a:srgbClr val="705B9F"/>
    <a:srgbClr val="9A3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3" autoAdjust="0"/>
    <p:restoredTop sz="82966" autoAdjust="0"/>
  </p:normalViewPr>
  <p:slideViewPr>
    <p:cSldViewPr snapToGrid="0">
      <p:cViewPr>
        <p:scale>
          <a:sx n="60" d="100"/>
          <a:sy n="60" d="100"/>
        </p:scale>
        <p:origin x="608" y="108"/>
      </p:cViewPr>
      <p:guideLst>
        <p:guide orient="horz" pos="2160"/>
        <p:guide pos="3840"/>
      </p:guideLst>
    </p:cSldViewPr>
  </p:slideViewPr>
  <p:notesTextViewPr>
    <p:cViewPr>
      <p:scale>
        <a:sx n="130" d="100"/>
        <a:sy n="130" d="100"/>
      </p:scale>
      <p:origin x="0" y="0"/>
    </p:cViewPr>
  </p:notesTextViewPr>
  <p:sorterViewPr>
    <p:cViewPr varScale="1">
      <p:scale>
        <a:sx n="1" d="1"/>
        <a:sy n="1" d="1"/>
      </p:scale>
      <p:origin x="0" y="39784"/>
    </p:cViewPr>
  </p:sorterViewPr>
  <p:notesViewPr>
    <p:cSldViewPr snapToGrid="0">
      <p:cViewPr>
        <p:scale>
          <a:sx n="100" d="100"/>
          <a:sy n="100" d="100"/>
        </p:scale>
        <p:origin x="2720" y="-1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63103F-FA0D-FE44-ABFE-CA920F8FD91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71608C-BB1E-2240-B83F-0C7DB20F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2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BDA42A-FF79-49FC-9D4D-6FD4619F057F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11871"/>
            <a:ext cx="7437120" cy="270971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9180E2-4E26-4F0C-AE46-058F5297F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7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Collective magnetic excitations—known as spin waves—can display some key properties analogous to optical light</a:t>
            </a:r>
          </a:p>
          <a:p>
            <a:pPr marL="349415" indent="-349415">
              <a:buAutoNum type="alphaLcParenR"/>
            </a:pPr>
            <a:r>
              <a:rPr lang="en-US" dirty="0"/>
              <a:t>Ground state of the magnet: All spin are aligned. </a:t>
            </a:r>
          </a:p>
          <a:p>
            <a:pPr marL="349415" indent="-349415">
              <a:buAutoNum type="alphaLcParenR"/>
            </a:pPr>
            <a:r>
              <a:rPr lang="en-US" dirty="0"/>
              <a:t>Excited state of the magnet: one spin is flipped. </a:t>
            </a:r>
          </a:p>
          <a:p>
            <a:pPr marL="349415" indent="-349415">
              <a:buAutoNum type="alphaLcParenR"/>
            </a:pPr>
            <a:r>
              <a:rPr lang="en-US" dirty="0"/>
              <a:t>Magnon excited state with a lower energy than in (b): Instead of flipping one spin, the net spin reduction is distributed over the whole system. The spins are rotating (</a:t>
            </a:r>
            <a:r>
              <a:rPr lang="en-US" dirty="0" err="1"/>
              <a:t>precessing</a:t>
            </a:r>
            <a:r>
              <a:rPr lang="en-US" dirty="0"/>
              <a:t>) around their equilibrium, forming a magnon.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measurement techniques and theoretical approaches used to explore physical processes associated with the spin-wave propagation in complex </a:t>
            </a:r>
            <a:r>
              <a:rPr lang="en-US" dirty="0" err="1"/>
              <a:t>nano</a:t>
            </a:r>
            <a:r>
              <a:rPr lang="en-US" dirty="0"/>
              <a:t>- and micro-dimensional magnetic structures.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magnon at 2</a:t>
            </a:r>
            <a:r>
              <a:rPr lang="el-GR" dirty="0">
                <a:latin typeface="Calibri" panose="020F0502020204030204" pitchFamily="34" charset="0"/>
              </a:rPr>
              <a:t>ω</a:t>
            </a:r>
            <a:r>
              <a:rPr lang="en-US" dirty="0">
                <a:latin typeface="Calibri" panose="020F0502020204030204" pitchFamily="34" charset="0"/>
              </a:rPr>
              <a:t> – still converses momentum because +k – k = 0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a quantum level, our spin-wave chirality is proportional to the difference between left- and right- polarized magnon numbers and propose a linear response theory for the </a:t>
            </a:r>
            <a:r>
              <a:rPr lang="en-US" dirty="0" err="1"/>
              <a:t>spincurrent</a:t>
            </a:r>
            <a:r>
              <a:rPr lang="en-US" dirty="0"/>
              <a:t>-induced nonequilibrium magnon chirality density</a:t>
            </a:r>
          </a:p>
          <a:p>
            <a:endParaRPr lang="en-US" dirty="0"/>
          </a:p>
          <a:p>
            <a:pPr defTabSz="931774"/>
            <a:r>
              <a:rPr lang="en-US" dirty="0"/>
              <a:t>Using this method, we find a conserving </a:t>
            </a:r>
            <a:r>
              <a:rPr lang="en-US" dirty="0" err="1"/>
              <a:t>pseudoscalar</a:t>
            </a:r>
            <a:r>
              <a:rPr lang="en-US" dirty="0"/>
              <a:t>, which is equivalent to Lipkin’s zilch [4] in antiferromagnetic materials and which we propose as a measure of chirality for spin-wave excitations.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great strength of Raman scattering</a:t>
            </a:r>
          </a:p>
          <a:p>
            <a:r>
              <a:rPr lang="en-US" dirty="0"/>
              <a:t>is that it allows the direct observation of lattice, magnetic, and electronic excitations,</a:t>
            </a:r>
          </a:p>
          <a:p>
            <a:r>
              <a:rPr lang="en-US" dirty="0"/>
              <a:t>and thereby the interplay of these quantities in strongly correlated electron</a:t>
            </a:r>
          </a:p>
          <a:p>
            <a:r>
              <a:rPr lang="en-US" dirty="0"/>
              <a:t>systems can easily be studied.</a:t>
            </a:r>
          </a:p>
          <a:p>
            <a:r>
              <a:rPr lang="en-US" b="1" dirty="0"/>
              <a:t>2.1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80E2-4E26-4F0C-AE46-058F5297F7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4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Collective magnetic excitations—known as spin waves—can display some key properties analogous to optical light</a:t>
            </a:r>
          </a:p>
          <a:p>
            <a:pPr marL="349415" indent="-349415">
              <a:buAutoNum type="alphaLcParenR"/>
            </a:pPr>
            <a:r>
              <a:rPr lang="en-US" dirty="0"/>
              <a:t>Ground state of the magnet: All spin are aligned. </a:t>
            </a:r>
          </a:p>
          <a:p>
            <a:pPr marL="349415" indent="-349415">
              <a:buAutoNum type="alphaLcParenR"/>
            </a:pPr>
            <a:r>
              <a:rPr lang="en-US" dirty="0"/>
              <a:t>Excited state of the magnet: one spin is flipped. </a:t>
            </a:r>
          </a:p>
          <a:p>
            <a:pPr marL="349415" indent="-349415">
              <a:buAutoNum type="alphaLcParenR"/>
            </a:pPr>
            <a:r>
              <a:rPr lang="en-US" dirty="0"/>
              <a:t>Magnon excited state with a lower energy than in (b): Instead of flipping one spin, the net spin reduction is distributed over the whole system. The spins are rotating (</a:t>
            </a:r>
            <a:r>
              <a:rPr lang="en-US" dirty="0" err="1"/>
              <a:t>precessing</a:t>
            </a:r>
            <a:r>
              <a:rPr lang="en-US" dirty="0"/>
              <a:t>) around their equilibrium, forming a magnon.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measurement techniques and theoretical approaches used to explore physical processes associated with the spin-wave propagation in complex </a:t>
            </a:r>
            <a:r>
              <a:rPr lang="en-US" dirty="0" err="1"/>
              <a:t>nano</a:t>
            </a:r>
            <a:r>
              <a:rPr lang="en-US" dirty="0"/>
              <a:t>- and micro-dimensional magnetic structures.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magnon at 2</a:t>
            </a:r>
            <a:r>
              <a:rPr lang="el-GR" dirty="0">
                <a:latin typeface="Calibri" panose="020F0502020204030204" pitchFamily="34" charset="0"/>
              </a:rPr>
              <a:t>ω</a:t>
            </a:r>
            <a:r>
              <a:rPr lang="en-US" dirty="0">
                <a:latin typeface="Calibri" panose="020F0502020204030204" pitchFamily="34" charset="0"/>
              </a:rPr>
              <a:t> – still converses momentum because +k – k = 0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a quantum level, our spin-wave chirality is proportional to the difference between left- and right- polarized magnon numbers and propose a linear response theory for the </a:t>
            </a:r>
            <a:r>
              <a:rPr lang="en-US" dirty="0" err="1"/>
              <a:t>spincurrent</a:t>
            </a:r>
            <a:r>
              <a:rPr lang="en-US" dirty="0"/>
              <a:t>-induced nonequilibrium magnon chirality density</a:t>
            </a:r>
          </a:p>
          <a:p>
            <a:endParaRPr lang="en-US" dirty="0"/>
          </a:p>
          <a:p>
            <a:pPr defTabSz="931774"/>
            <a:r>
              <a:rPr lang="en-US" dirty="0"/>
              <a:t>Using this method, we find a conserving </a:t>
            </a:r>
            <a:r>
              <a:rPr lang="en-US" dirty="0" err="1"/>
              <a:t>pseudoscalar</a:t>
            </a:r>
            <a:r>
              <a:rPr lang="en-US" dirty="0"/>
              <a:t>, which is equivalent to Lipkin’s zilch [4] in antiferromagnetic materials and which we propose as a measure of chirality for spin-wave excitations.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great strength of Raman scattering</a:t>
            </a:r>
          </a:p>
          <a:p>
            <a:r>
              <a:rPr lang="en-US" dirty="0"/>
              <a:t>is that it allows the direct observation of lattice, magnetic, and electronic excitations,</a:t>
            </a:r>
          </a:p>
          <a:p>
            <a:r>
              <a:rPr lang="en-US" dirty="0"/>
              <a:t>and thereby the interplay of these quantities in strongly correlated electron</a:t>
            </a:r>
          </a:p>
          <a:p>
            <a:r>
              <a:rPr lang="en-US" dirty="0"/>
              <a:t>systems can easily be studied.</a:t>
            </a:r>
          </a:p>
          <a:p>
            <a:r>
              <a:rPr lang="en-US" b="1" dirty="0"/>
              <a:t>2.1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80E2-4E26-4F0C-AE46-058F5297F7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7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Collective magnetic excitations—known as spin waves—can display some key properties analogous to optical light</a:t>
            </a:r>
          </a:p>
          <a:p>
            <a:pPr marL="349415" indent="-349415">
              <a:buAutoNum type="alphaLcParenR"/>
            </a:pPr>
            <a:r>
              <a:rPr lang="en-US" dirty="0"/>
              <a:t>Ground state of the magnet: All spin are aligned. </a:t>
            </a:r>
          </a:p>
          <a:p>
            <a:pPr marL="349415" indent="-349415">
              <a:buAutoNum type="alphaLcParenR"/>
            </a:pPr>
            <a:r>
              <a:rPr lang="en-US" dirty="0"/>
              <a:t>Excited state of the magnet: one spin is flipped. </a:t>
            </a:r>
          </a:p>
          <a:p>
            <a:pPr marL="349415" indent="-349415">
              <a:buAutoNum type="alphaLcParenR"/>
            </a:pPr>
            <a:r>
              <a:rPr lang="en-US" dirty="0"/>
              <a:t>Magnon excited state with a lower energy than in (b): Instead of flipping one spin, the net spin reduction is distributed over the whole system. The spins are rotating (</a:t>
            </a:r>
            <a:r>
              <a:rPr lang="en-US" dirty="0" err="1"/>
              <a:t>precessing</a:t>
            </a:r>
            <a:r>
              <a:rPr lang="en-US" dirty="0"/>
              <a:t>) around their equilibrium, forming a magnon.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measurement techniques and theoretical approaches used to explore physical processes associated with the spin-wave propagation in complex </a:t>
            </a:r>
            <a:r>
              <a:rPr lang="en-US" dirty="0" err="1"/>
              <a:t>nano</a:t>
            </a:r>
            <a:r>
              <a:rPr lang="en-US" dirty="0"/>
              <a:t>- and micro-dimensional magnetic structures.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magnon at 2</a:t>
            </a:r>
            <a:r>
              <a:rPr lang="el-GR" dirty="0">
                <a:latin typeface="Calibri" panose="020F0502020204030204" pitchFamily="34" charset="0"/>
              </a:rPr>
              <a:t>ω</a:t>
            </a:r>
            <a:r>
              <a:rPr lang="en-US" dirty="0">
                <a:latin typeface="Calibri" panose="020F0502020204030204" pitchFamily="34" charset="0"/>
              </a:rPr>
              <a:t> – still converses momentum because +k – k = 0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a quantum level, our spin-wave chirality is proportional to the difference between left- and right- polarized magnon numbers and propose a linear response theory for the </a:t>
            </a:r>
            <a:r>
              <a:rPr lang="en-US" dirty="0" err="1"/>
              <a:t>spincurrent</a:t>
            </a:r>
            <a:r>
              <a:rPr lang="en-US" dirty="0"/>
              <a:t>-induced nonequilibrium magnon chirality density</a:t>
            </a:r>
          </a:p>
          <a:p>
            <a:endParaRPr lang="en-US" dirty="0"/>
          </a:p>
          <a:p>
            <a:pPr defTabSz="931774"/>
            <a:r>
              <a:rPr lang="en-US" dirty="0"/>
              <a:t>Using this method, we find a conserving </a:t>
            </a:r>
            <a:r>
              <a:rPr lang="en-US" dirty="0" err="1"/>
              <a:t>pseudoscalar</a:t>
            </a:r>
            <a:r>
              <a:rPr lang="en-US" dirty="0"/>
              <a:t>, which is equivalent to Lipkin’s zilch [4] in antiferromagnetic materials and which we propose as a measure of chirality for spin-wave excitations.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great strength of Raman scattering</a:t>
            </a:r>
          </a:p>
          <a:p>
            <a:r>
              <a:rPr lang="en-US" dirty="0"/>
              <a:t>is that it allows the direct observation of lattice, magnetic, and electronic excitations,</a:t>
            </a:r>
          </a:p>
          <a:p>
            <a:r>
              <a:rPr lang="en-US" dirty="0"/>
              <a:t>and thereby the interplay of these quantities in strongly correlated electron</a:t>
            </a:r>
          </a:p>
          <a:p>
            <a:r>
              <a:rPr lang="en-US" dirty="0"/>
              <a:t>systems can easily be studied.</a:t>
            </a:r>
          </a:p>
          <a:p>
            <a:r>
              <a:rPr lang="en-US" b="1" dirty="0"/>
              <a:t>2.1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80E2-4E26-4F0C-AE46-058F5297F7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7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Collective magnetic excitations—known as spin waves—can display some key properties analogous to optical light</a:t>
            </a:r>
          </a:p>
          <a:p>
            <a:pPr marL="349415" indent="-349415">
              <a:buAutoNum type="alphaLcParenR"/>
            </a:pPr>
            <a:r>
              <a:rPr lang="en-US" dirty="0"/>
              <a:t>Ground state of the magnet: All spin are aligned. </a:t>
            </a:r>
          </a:p>
          <a:p>
            <a:pPr marL="349415" indent="-349415">
              <a:buAutoNum type="alphaLcParenR"/>
            </a:pPr>
            <a:r>
              <a:rPr lang="en-US" dirty="0"/>
              <a:t>Excited state of the magnet: one spin is flipped. </a:t>
            </a:r>
          </a:p>
          <a:p>
            <a:pPr marL="349415" indent="-349415">
              <a:buAutoNum type="alphaLcParenR"/>
            </a:pPr>
            <a:r>
              <a:rPr lang="en-US" dirty="0"/>
              <a:t>Magnon excited state with a lower energy than in (b): Instead of flipping one spin, the net spin reduction is distributed over the whole system. The spins are rotating (</a:t>
            </a:r>
            <a:r>
              <a:rPr lang="en-US" dirty="0" err="1"/>
              <a:t>precessing</a:t>
            </a:r>
            <a:r>
              <a:rPr lang="en-US" dirty="0"/>
              <a:t>) around their equilibrium, forming a magnon.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measurement techniques and theoretical approaches used to explore physical processes associated with the spin-wave propagation in complex </a:t>
            </a:r>
            <a:r>
              <a:rPr lang="en-US" dirty="0" err="1"/>
              <a:t>nano</a:t>
            </a:r>
            <a:r>
              <a:rPr lang="en-US" dirty="0"/>
              <a:t>- and micro-dimensional magnetic structures.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magnon at 2</a:t>
            </a:r>
            <a:r>
              <a:rPr lang="el-GR" dirty="0">
                <a:latin typeface="Calibri" panose="020F0502020204030204" pitchFamily="34" charset="0"/>
              </a:rPr>
              <a:t>ω</a:t>
            </a:r>
            <a:r>
              <a:rPr lang="en-US" dirty="0">
                <a:latin typeface="Calibri" panose="020F0502020204030204" pitchFamily="34" charset="0"/>
              </a:rPr>
              <a:t> – still converses momentum because +k – k = 0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a quantum level, our spin-wave chirality is proportional to the difference between left- and right- polarized magnon numbers and propose a linear response theory for the </a:t>
            </a:r>
            <a:r>
              <a:rPr lang="en-US" dirty="0" err="1"/>
              <a:t>spincurrent</a:t>
            </a:r>
            <a:r>
              <a:rPr lang="en-US" dirty="0"/>
              <a:t>-induced nonequilibrium magnon chirality density</a:t>
            </a:r>
          </a:p>
          <a:p>
            <a:endParaRPr lang="en-US" dirty="0"/>
          </a:p>
          <a:p>
            <a:pPr defTabSz="931774"/>
            <a:r>
              <a:rPr lang="en-US" dirty="0"/>
              <a:t>Using this method, we find a conserving </a:t>
            </a:r>
            <a:r>
              <a:rPr lang="en-US" dirty="0" err="1"/>
              <a:t>pseudoscalar</a:t>
            </a:r>
            <a:r>
              <a:rPr lang="en-US" dirty="0"/>
              <a:t>, which is equivalent to Lipkin’s zilch [4] in antiferromagnetic materials and which we propose as a measure of chirality for spin-wave excitations.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great strength of Raman scattering</a:t>
            </a:r>
          </a:p>
          <a:p>
            <a:r>
              <a:rPr lang="en-US" dirty="0"/>
              <a:t>is that it allows the direct observation of lattice, magnetic, and electronic excitations,</a:t>
            </a:r>
          </a:p>
          <a:p>
            <a:r>
              <a:rPr lang="en-US" dirty="0"/>
              <a:t>and thereby the interplay of these quantities in strongly correlated electron</a:t>
            </a:r>
          </a:p>
          <a:p>
            <a:r>
              <a:rPr lang="en-US" dirty="0"/>
              <a:t>systems can easily be studied.</a:t>
            </a:r>
          </a:p>
          <a:p>
            <a:r>
              <a:rPr lang="en-US" b="1" dirty="0"/>
              <a:t>2.1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80E2-4E26-4F0C-AE46-058F5297F7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2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Collective magnetic excitations—known as spin waves—can display some key properties analogous to optical light</a:t>
            </a:r>
          </a:p>
          <a:p>
            <a:pPr marL="349415" indent="-349415">
              <a:buAutoNum type="alphaLcParenR"/>
            </a:pPr>
            <a:r>
              <a:rPr lang="en-US" dirty="0"/>
              <a:t>Ground state of the magnet: All spin are aligned. </a:t>
            </a:r>
          </a:p>
          <a:p>
            <a:pPr marL="349415" indent="-349415">
              <a:buAutoNum type="alphaLcParenR"/>
            </a:pPr>
            <a:r>
              <a:rPr lang="en-US" dirty="0"/>
              <a:t>Excited state of the magnet: one spin is flipped. </a:t>
            </a:r>
          </a:p>
          <a:p>
            <a:pPr marL="349415" indent="-349415">
              <a:buAutoNum type="alphaLcParenR"/>
            </a:pPr>
            <a:r>
              <a:rPr lang="en-US" dirty="0"/>
              <a:t>Magnon excited state with a lower energy than in (b): Instead of flipping one spin, the net spin reduction is distributed over the whole system. The spins are rotating (</a:t>
            </a:r>
            <a:r>
              <a:rPr lang="en-US" dirty="0" err="1"/>
              <a:t>precessing</a:t>
            </a:r>
            <a:r>
              <a:rPr lang="en-US" dirty="0"/>
              <a:t>) around their equilibrium, forming a magnon.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measurement techniques and theoretical approaches used to explore physical processes associated with the spin-wave propagation in complex </a:t>
            </a:r>
            <a:r>
              <a:rPr lang="en-US" dirty="0" err="1"/>
              <a:t>nano</a:t>
            </a:r>
            <a:r>
              <a:rPr lang="en-US" dirty="0"/>
              <a:t>- and micro-dimensional magnetic structures.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magnon at 2</a:t>
            </a:r>
            <a:r>
              <a:rPr lang="el-GR" dirty="0">
                <a:latin typeface="Calibri" panose="020F0502020204030204" pitchFamily="34" charset="0"/>
              </a:rPr>
              <a:t>ω</a:t>
            </a:r>
            <a:r>
              <a:rPr lang="en-US" dirty="0">
                <a:latin typeface="Calibri" panose="020F0502020204030204" pitchFamily="34" charset="0"/>
              </a:rPr>
              <a:t> – still converses momentum because +k – k = 0</a:t>
            </a:r>
            <a:endParaRPr lang="en-US" dirty="0"/>
          </a:p>
          <a:p>
            <a:endParaRPr lang="en-US" dirty="0"/>
          </a:p>
          <a:p>
            <a:r>
              <a:rPr lang="en-US" dirty="0"/>
              <a:t>on a quantum level, our spin-wave chirality is proportional to the difference between left- and right- polarized magnon numbers and propose a linear response theory for the </a:t>
            </a:r>
            <a:r>
              <a:rPr lang="en-US" dirty="0" err="1"/>
              <a:t>spincurrent</a:t>
            </a:r>
            <a:r>
              <a:rPr lang="en-US" dirty="0"/>
              <a:t>-induced nonequilibrium magnon chirality density</a:t>
            </a:r>
          </a:p>
          <a:p>
            <a:endParaRPr lang="en-US" dirty="0"/>
          </a:p>
          <a:p>
            <a:pPr defTabSz="931774"/>
            <a:r>
              <a:rPr lang="en-US" dirty="0"/>
              <a:t>Using this method, we find a conserving </a:t>
            </a:r>
            <a:r>
              <a:rPr lang="en-US" dirty="0" err="1"/>
              <a:t>pseudoscalar</a:t>
            </a:r>
            <a:r>
              <a:rPr lang="en-US" dirty="0"/>
              <a:t>, which is equivalent to Lipkin’s zilch [4] in antiferromagnetic materials and which we propose as a measure of chirality for spin-wave excitations.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great strength of Raman scattering</a:t>
            </a:r>
          </a:p>
          <a:p>
            <a:r>
              <a:rPr lang="en-US" dirty="0"/>
              <a:t>is that it allows the direct observation of lattice, magnetic, and electronic excitations,</a:t>
            </a:r>
          </a:p>
          <a:p>
            <a:r>
              <a:rPr lang="en-US" dirty="0"/>
              <a:t>and thereby the interplay of these quantities in strongly correlated electron</a:t>
            </a:r>
          </a:p>
          <a:p>
            <a:r>
              <a:rPr lang="en-US" dirty="0"/>
              <a:t>systems can easily be studied.</a:t>
            </a:r>
          </a:p>
          <a:p>
            <a:r>
              <a:rPr lang="en-US" b="1" dirty="0"/>
              <a:t>2.1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80E2-4E26-4F0C-AE46-058F5297F7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14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80E2-4E26-4F0C-AE46-058F5297F7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3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0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1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0668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2000" baseline="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D6524-AAF3-4156-B64F-E42AF460E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7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20700" indent="-276225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2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1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0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1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2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992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854"/>
            <a:ext cx="12192000" cy="6810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4805"/>
            <a:ext cx="10515600" cy="904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58471"/>
            <a:ext cx="10515600" cy="452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9A6BA6FF-C442-4350-B252-0D6917652A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12192000" cy="1149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934" y="120526"/>
            <a:ext cx="2036068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indent="-161925" algn="l" defTabSz="914400" rtl="0" eaLnBrk="1" latinLnBrk="0" hangingPunct="1">
        <a:lnSpc>
          <a:spcPct val="100000"/>
        </a:lnSpc>
        <a:spcBef>
          <a:spcPts val="500"/>
        </a:spcBef>
        <a:buFont typeface="Lucida Grande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28600" algn="l" defTabSz="8636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C60CE-25D7-4D7F-8EB5-E883392C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B8CA0A-1A89-47D1-8943-BF7793C269AD}"/>
              </a:ext>
            </a:extLst>
          </p:cNvPr>
          <p:cNvSpPr/>
          <p:nvPr/>
        </p:nvSpPr>
        <p:spPr>
          <a:xfrm>
            <a:off x="1029585" y="807543"/>
            <a:ext cx="101328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askerville Old Face" panose="02020602080505020303" pitchFamily="18" charset="0"/>
                <a:ea typeface="Calibri" panose="020F0502020204030204" pitchFamily="34" charset="0"/>
              </a:rPr>
              <a:t>Emerging Technologies and Advanced Materials: Industry Perspectives on Exposure, Hazard and Risk Assessment </a:t>
            </a:r>
          </a:p>
          <a:p>
            <a:endParaRPr lang="en-US" sz="3200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Graphene/Graphene Oxide </a:t>
            </a:r>
          </a:p>
          <a:p>
            <a:endParaRPr lang="en-US" sz="3200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BB8C3-5508-4522-88C2-F39D154F86CA}"/>
              </a:ext>
            </a:extLst>
          </p:cNvPr>
          <p:cNvSpPr/>
          <p:nvPr/>
        </p:nvSpPr>
        <p:spPr>
          <a:xfrm>
            <a:off x="3622405" y="3483695"/>
            <a:ext cx="4947188" cy="830997"/>
          </a:xfrm>
          <a:prstGeom prst="rect">
            <a:avLst/>
          </a:prstGeom>
          <a:ln w="63500" cmpd="tri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Quantum Materials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84D69-7FA6-4EC4-8638-A06E3DE13956}"/>
              </a:ext>
            </a:extLst>
          </p:cNvPr>
          <p:cNvSpPr txBox="1"/>
          <p:nvPr/>
        </p:nvSpPr>
        <p:spPr>
          <a:xfrm>
            <a:off x="2643686" y="5538768"/>
            <a:ext cx="6914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Angela R. Hight Walker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National Institute of Standards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0720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07EEAB-A09C-4D96-8954-B3FAAE274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80" y="1808662"/>
            <a:ext cx="2487797" cy="13755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C35650D-18E6-4001-97B9-ECB7F1A7A1CC}"/>
              </a:ext>
            </a:extLst>
          </p:cNvPr>
          <p:cNvSpPr/>
          <p:nvPr/>
        </p:nvSpPr>
        <p:spPr>
          <a:xfrm>
            <a:off x="744200" y="2121456"/>
            <a:ext cx="889096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3.2.1</a:t>
            </a:r>
            <a:endParaRPr lang="en-US" b="1" dirty="0"/>
          </a:p>
          <a:p>
            <a:r>
              <a:rPr lang="en-GB" b="1" dirty="0"/>
              <a:t>graphene</a:t>
            </a:r>
            <a:endParaRPr lang="en-US" b="1" dirty="0"/>
          </a:p>
          <a:p>
            <a:pPr lvl="1"/>
            <a:r>
              <a:rPr lang="en-GB" b="1" dirty="0"/>
              <a:t>graphene layer</a:t>
            </a:r>
            <a:endParaRPr lang="en-US" b="1" dirty="0"/>
          </a:p>
          <a:p>
            <a:pPr lvl="1"/>
            <a:r>
              <a:rPr lang="en-GB" b="1" dirty="0"/>
              <a:t>single-layer graphene</a:t>
            </a:r>
            <a:br>
              <a:rPr lang="en-GB" b="1" dirty="0"/>
            </a:br>
            <a:r>
              <a:rPr lang="en-GB" b="1" dirty="0"/>
              <a:t>monolayer graphene</a:t>
            </a:r>
            <a:endParaRPr lang="en-US" dirty="0"/>
          </a:p>
          <a:p>
            <a:r>
              <a:rPr lang="en-GB" sz="2000" b="1" dirty="0">
                <a:solidFill>
                  <a:srgbClr val="0000FF"/>
                </a:solidFill>
              </a:rPr>
              <a:t>single layer of carbon atoms with each atom bound to three neighbours in a honeycomb structure</a:t>
            </a:r>
            <a:endParaRPr lang="en-US" sz="2000" b="1" dirty="0">
              <a:solidFill>
                <a:srgbClr val="0000FF"/>
              </a:solidFill>
            </a:endParaRPr>
          </a:p>
          <a:p>
            <a:pPr lvl="1"/>
            <a:r>
              <a:rPr lang="en-GB" dirty="0"/>
              <a:t>Note 1 to entry: It is an important building block of many carbon </a:t>
            </a:r>
            <a:r>
              <a:rPr lang="en-GB" dirty="0" err="1"/>
              <a:t>nano</a:t>
            </a:r>
            <a:r>
              <a:rPr lang="en-GB" dirty="0"/>
              <a:t>-objects. </a:t>
            </a:r>
            <a:endParaRPr lang="en-US" dirty="0"/>
          </a:p>
          <a:p>
            <a:pPr lvl="1"/>
            <a:r>
              <a:rPr lang="en-GB" dirty="0"/>
              <a:t>Note 2 to entry: As graphene is a single layer, it is also sometimes called monolayer graphene or single-layer graphene and abbreviated as 1LG to distinguish it from bilayer graphene (2LG) and few-layered graphene (FLG).</a:t>
            </a:r>
            <a:endParaRPr lang="en-US" dirty="0"/>
          </a:p>
          <a:p>
            <a:pPr lvl="1"/>
            <a:r>
              <a:rPr lang="en-GB" dirty="0"/>
              <a:t>Note 3 to entry: Graphene has edges and can have defects and grain boundaries where the bonding is disrupted. </a:t>
            </a:r>
            <a:endParaRPr lang="en-US" dirty="0"/>
          </a:p>
          <a:p>
            <a:pPr lvl="1"/>
            <a:r>
              <a:rPr lang="en-GB" dirty="0"/>
              <a:t>[SOURCE: ISO/TS 80004-3:2010, 2.11, modified – Notes 2 and 3 added]</a:t>
            </a:r>
            <a:endParaRPr lang="en-US" dirty="0"/>
          </a:p>
          <a:p>
            <a:endParaRPr lang="en-US" dirty="0">
              <a:latin typeface="TT152t0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C60CE-25D7-4D7F-8EB5-E883392C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0981C-83D7-4EA1-B509-CBD435B44061}"/>
              </a:ext>
            </a:extLst>
          </p:cNvPr>
          <p:cNvSpPr txBox="1"/>
          <p:nvPr/>
        </p:nvSpPr>
        <p:spPr>
          <a:xfrm flipH="1">
            <a:off x="4937051" y="333374"/>
            <a:ext cx="231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Graphene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70ADA-50E7-416E-9FA4-FEF2F963A836}"/>
              </a:ext>
            </a:extLst>
          </p:cNvPr>
          <p:cNvSpPr txBox="1"/>
          <p:nvPr/>
        </p:nvSpPr>
        <p:spPr>
          <a:xfrm>
            <a:off x="9964773" y="472617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Geim and Novoselov, 2010 Nobel Prize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C497CB3-C042-4BD5-A8DF-1C8A58A2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749" y="3202172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134221F-BACF-442F-B8EC-327F73B5C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b="12558"/>
          <a:stretch/>
        </p:blipFill>
        <p:spPr bwMode="auto">
          <a:xfrm>
            <a:off x="10185991" y="828272"/>
            <a:ext cx="1621758" cy="114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212FFD-2B56-4836-AAD6-246C02DF9375}"/>
              </a:ext>
            </a:extLst>
          </p:cNvPr>
          <p:cNvSpPr txBox="1"/>
          <p:nvPr/>
        </p:nvSpPr>
        <p:spPr>
          <a:xfrm>
            <a:off x="567091" y="1331325"/>
            <a:ext cx="2176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askerville Old Face" panose="02020602080505020303" pitchFamily="18" charset="0"/>
              </a:rPr>
              <a:t>What is it?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FC9EC-04A6-454B-80AD-C41DC3A9718C}"/>
              </a:ext>
            </a:extLst>
          </p:cNvPr>
          <p:cNvSpPr txBox="1"/>
          <p:nvPr/>
        </p:nvSpPr>
        <p:spPr>
          <a:xfrm>
            <a:off x="5209154" y="1515991"/>
            <a:ext cx="1773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ISO/TS 80004-13</a:t>
            </a:r>
          </a:p>
          <a:p>
            <a:pPr algn="ctr"/>
            <a:r>
              <a:rPr lang="en-US" b="1" dirty="0"/>
              <a:t>ISO TC229</a:t>
            </a:r>
          </a:p>
          <a:p>
            <a:pPr algn="ctr"/>
            <a:r>
              <a:rPr lang="en-US" b="1" dirty="0"/>
              <a:t>Nanotechnology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28BCB4-CFEE-453A-9D54-ABF0F550D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85" y="1103808"/>
            <a:ext cx="9027963" cy="5169402"/>
          </a:xfrm>
          <a:solidFill>
            <a:schemeClr val="bg1"/>
          </a:solidFill>
        </p:spPr>
        <p:txBody>
          <a:bodyPr/>
          <a:lstStyle/>
          <a:p>
            <a:r>
              <a:rPr lang="en-US" sz="2800" b="1" dirty="0"/>
              <a:t>Superior Electrical Properties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highest intrinsic mobility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sz="1100" i="1" dirty="0">
                <a:solidFill>
                  <a:srgbClr val="0070C0"/>
                </a:solidFill>
              </a:rPr>
              <a:t>(100 times more than in Si)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highest current density at room T </a:t>
            </a:r>
            <a:r>
              <a:rPr lang="en-US" sz="1100" i="1" dirty="0">
                <a:solidFill>
                  <a:srgbClr val="0070C0"/>
                </a:solidFill>
              </a:rPr>
              <a:t>(100 times of copper)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longest mean free path at room T </a:t>
            </a:r>
            <a:r>
              <a:rPr lang="en-US" sz="1100" i="1" dirty="0">
                <a:solidFill>
                  <a:srgbClr val="0070C0"/>
                </a:solidFill>
              </a:rPr>
              <a:t>(micron range)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lightest charge carriers </a:t>
            </a:r>
            <a:r>
              <a:rPr lang="en-US" sz="1100" i="1" dirty="0">
                <a:solidFill>
                  <a:srgbClr val="0070C0"/>
                </a:solidFill>
              </a:rPr>
              <a:t>(zero rest mass)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record thermal conductivity </a:t>
            </a:r>
            <a:r>
              <a:rPr lang="en-US" sz="1100" i="1" dirty="0">
                <a:solidFill>
                  <a:srgbClr val="0070C0"/>
                </a:solidFill>
              </a:rPr>
              <a:t>(outperforming diamond)</a:t>
            </a:r>
          </a:p>
          <a:p>
            <a:pPr lvl="0">
              <a:buClr>
                <a:prstClr val="black"/>
              </a:buClr>
            </a:pPr>
            <a:r>
              <a:rPr lang="en-US" sz="2000" b="1" dirty="0">
                <a:solidFill>
                  <a:prstClr val="black"/>
                </a:solidFill>
              </a:rPr>
              <a:t>Geometrical Properties</a:t>
            </a:r>
          </a:p>
          <a:p>
            <a:pPr lvl="1">
              <a:buClr>
                <a:prstClr val="black"/>
              </a:buClr>
            </a:pPr>
            <a:r>
              <a:rPr lang="en-US" sz="1600" dirty="0">
                <a:solidFill>
                  <a:prstClr val="black"/>
                </a:solidFill>
              </a:rPr>
              <a:t>thinnest imaginable material</a:t>
            </a:r>
          </a:p>
          <a:p>
            <a:pPr lvl="1">
              <a:buClr>
                <a:prstClr val="black"/>
              </a:buClr>
            </a:pPr>
            <a:r>
              <a:rPr lang="en-US" sz="1600" dirty="0">
                <a:solidFill>
                  <a:prstClr val="black"/>
                </a:solidFill>
              </a:rPr>
              <a:t>largest surface area </a:t>
            </a:r>
            <a:r>
              <a:rPr lang="en-US" sz="1000" i="1" dirty="0">
                <a:solidFill>
                  <a:prstClr val="black"/>
                </a:solidFill>
              </a:rPr>
              <a:t>(~2,700 m</a:t>
            </a:r>
            <a:r>
              <a:rPr lang="en-US" sz="1000" i="1" baseline="30000" dirty="0">
                <a:solidFill>
                  <a:prstClr val="black"/>
                </a:solidFill>
              </a:rPr>
              <a:t>2</a:t>
            </a:r>
            <a:r>
              <a:rPr lang="en-US" sz="1000" i="1" dirty="0">
                <a:solidFill>
                  <a:prstClr val="black"/>
                </a:solidFill>
              </a:rPr>
              <a:t> per gram)</a:t>
            </a:r>
            <a:endParaRPr lang="en-US" sz="1600" b="1" dirty="0">
              <a:solidFill>
                <a:prstClr val="black"/>
              </a:solidFill>
            </a:endParaRPr>
          </a:p>
          <a:p>
            <a:r>
              <a:rPr lang="en-US" sz="2000" b="1" dirty="0"/>
              <a:t>Mechanical Properties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strongest material ‘ever measured’ </a:t>
            </a:r>
            <a:r>
              <a:rPr lang="en-US" sz="1000" i="1" dirty="0">
                <a:solidFill>
                  <a:schemeClr val="tx1"/>
                </a:solidFill>
              </a:rPr>
              <a:t>(theoretical limit)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most stretchable crystal </a:t>
            </a:r>
            <a:r>
              <a:rPr lang="en-US" sz="1000" i="1" dirty="0">
                <a:solidFill>
                  <a:schemeClr val="tx1"/>
                </a:solidFill>
              </a:rPr>
              <a:t>(up to 20% elastically)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completely impermeable</a:t>
            </a:r>
            <a:r>
              <a:rPr lang="en-US" sz="1000" i="1" dirty="0">
                <a:solidFill>
                  <a:schemeClr val="tx1"/>
                </a:solidFill>
              </a:rPr>
              <a:t> (even He atoms cannot squeeze through)</a:t>
            </a:r>
          </a:p>
        </p:txBody>
      </p:sp>
    </p:spTree>
    <p:extLst>
      <p:ext uri="{BB962C8B-B14F-4D97-AF65-F5344CB8AC3E}">
        <p14:creationId xmlns:p14="http://schemas.microsoft.com/office/powerpoint/2010/main" val="273906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C60CE-25D7-4D7F-8EB5-E883392C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0981C-83D7-4EA1-B509-CBD435B44061}"/>
              </a:ext>
            </a:extLst>
          </p:cNvPr>
          <p:cNvSpPr txBox="1"/>
          <p:nvPr/>
        </p:nvSpPr>
        <p:spPr>
          <a:xfrm flipH="1">
            <a:off x="2636880" y="492864"/>
            <a:ext cx="6921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“Graphene</a:t>
            </a:r>
            <a:r>
              <a:rPr lang="en-US" sz="6000" b="1" dirty="0">
                <a:latin typeface="Baskerville Old Face" panose="02020602080505020303" pitchFamily="18" charset="0"/>
              </a:rPr>
              <a:t>+</a:t>
            </a:r>
            <a:r>
              <a:rPr lang="en-US" sz="4000" dirty="0">
                <a:latin typeface="Baskerville Old Face" panose="02020602080505020303" pitchFamily="18" charset="0"/>
              </a:rPr>
              <a:t>” Materials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7AC51D-9EA9-44CD-BBCA-FA7AF4394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" r="53920" b="57798"/>
          <a:stretch/>
        </p:blipFill>
        <p:spPr>
          <a:xfrm>
            <a:off x="95963" y="1178918"/>
            <a:ext cx="3682852" cy="30120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5FCB76-3F5A-4788-93B6-BDF1D4255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66" t="50873"/>
          <a:stretch/>
        </p:blipFill>
        <p:spPr>
          <a:xfrm>
            <a:off x="4295997" y="3225414"/>
            <a:ext cx="3938575" cy="32674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D721EE8-97E4-4BDF-BFB6-97C28EDC558E}"/>
              </a:ext>
            </a:extLst>
          </p:cNvPr>
          <p:cNvGrpSpPr/>
          <p:nvPr/>
        </p:nvGrpSpPr>
        <p:grpSpPr>
          <a:xfrm>
            <a:off x="7896004" y="826733"/>
            <a:ext cx="4082903" cy="3904672"/>
            <a:chOff x="7896004" y="826733"/>
            <a:chExt cx="4082903" cy="39046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72C03D8-4BEE-4024-81C9-82A5D3E19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9344" r="49088"/>
            <a:stretch/>
          </p:blipFill>
          <p:spPr>
            <a:xfrm>
              <a:off x="7896004" y="826733"/>
              <a:ext cx="4082903" cy="390467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F8A3FC-46FF-48FD-B498-035F68EAFD88}"/>
                </a:ext>
              </a:extLst>
            </p:cNvPr>
            <p:cNvSpPr/>
            <p:nvPr/>
          </p:nvSpPr>
          <p:spPr>
            <a:xfrm>
              <a:off x="7896004" y="1063256"/>
              <a:ext cx="280433" cy="445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425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167EC17-0D78-4CA1-985A-7306AFF68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58" y="2143890"/>
            <a:ext cx="2857500" cy="26479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C60CE-25D7-4D7F-8EB5-E883392C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0981C-83D7-4EA1-B509-CBD435B44061}"/>
              </a:ext>
            </a:extLst>
          </p:cNvPr>
          <p:cNvSpPr txBox="1"/>
          <p:nvPr/>
        </p:nvSpPr>
        <p:spPr>
          <a:xfrm flipH="1">
            <a:off x="2636880" y="492864"/>
            <a:ext cx="6921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“Graphene</a:t>
            </a:r>
            <a:r>
              <a:rPr lang="en-US" sz="6000" b="1" dirty="0">
                <a:latin typeface="Baskerville Old Face" panose="02020602080505020303" pitchFamily="18" charset="0"/>
              </a:rPr>
              <a:t>+</a:t>
            </a:r>
            <a:r>
              <a:rPr lang="en-US" sz="4000" dirty="0">
                <a:latin typeface="Baskerville Old Face" panose="02020602080505020303" pitchFamily="18" charset="0"/>
              </a:rPr>
              <a:t>” Industry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6993DB-3DF5-4168-AB89-CCB4BDCFE470}"/>
              </a:ext>
            </a:extLst>
          </p:cNvPr>
          <p:cNvSpPr/>
          <p:nvPr/>
        </p:nvSpPr>
        <p:spPr>
          <a:xfrm>
            <a:off x="421758" y="1667954"/>
            <a:ext cx="40864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touchscreens (for LCD or OLED displays)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transistors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computer chips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batteries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energy generation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supercapacitors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DNA sequencing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water filters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antennas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solar cells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spintronics-related products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E80B51-652B-4C3F-BDBE-766606EFF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75" y="1028398"/>
            <a:ext cx="1924050" cy="590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58FD1-B4A1-4840-9826-0622444C2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r="18738"/>
          <a:stretch/>
        </p:blipFill>
        <p:spPr>
          <a:xfrm>
            <a:off x="5169637" y="4391246"/>
            <a:ext cx="2709089" cy="19738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8C2546-0871-48D4-A7DF-A28395407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87" y="3599544"/>
            <a:ext cx="3810000" cy="2505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20AA78-3801-4AED-A757-93A60092BB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45" y="1672840"/>
            <a:ext cx="2989080" cy="198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EAD671-A80F-41D3-AC07-8EF3296933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75" y="6127011"/>
            <a:ext cx="3371850" cy="4762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F01228-6D63-4287-BB9F-1D682DF2E8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707" r="59622" b="82326"/>
          <a:stretch/>
        </p:blipFill>
        <p:spPr>
          <a:xfrm>
            <a:off x="3987210" y="1477387"/>
            <a:ext cx="4922874" cy="5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9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5569A-B6DF-4A1F-A02A-D3400581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92B22-611C-44B2-86F3-B50B03CD3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4" t="21631" r="8255" b="12472"/>
          <a:stretch/>
        </p:blipFill>
        <p:spPr>
          <a:xfrm>
            <a:off x="563528" y="709706"/>
            <a:ext cx="7216183" cy="30515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79CCD2-57F3-4348-881B-B1F066C1C484}"/>
              </a:ext>
            </a:extLst>
          </p:cNvPr>
          <p:cNvSpPr/>
          <p:nvPr/>
        </p:nvSpPr>
        <p:spPr>
          <a:xfrm>
            <a:off x="5518297" y="3788234"/>
            <a:ext cx="6592182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TT5235d5a9"/>
              </a:rPr>
              <a:t>“So far, ecotoxicity of GFMs has been tested on various model and non-model organisms among which bacteria, algae, invertebrates and </a:t>
            </a:r>
            <a:r>
              <a:rPr lang="en-US" sz="2400" dirty="0">
                <a:solidFill>
                  <a:srgbClr val="000000"/>
                </a:solidFill>
                <a:latin typeface="AdvTT5235d5a9+fb"/>
              </a:rPr>
              <a:t>fi</a:t>
            </a:r>
            <a:r>
              <a:rPr lang="en-US" sz="2400" dirty="0">
                <a:solidFill>
                  <a:srgbClr val="000000"/>
                </a:solidFill>
                <a:latin typeface="AdvTT5235d5a9"/>
              </a:rPr>
              <a:t>sh. There are however many questions that still need to be addressed. In fact, many challenges are faced in GFMs studies due to their diversity making dif</a:t>
            </a:r>
            <a:r>
              <a:rPr lang="en-US" sz="2400" dirty="0">
                <a:solidFill>
                  <a:srgbClr val="000000"/>
                </a:solidFill>
                <a:latin typeface="AdvTT5235d5a9+fb"/>
              </a:rPr>
              <a:t>fi</a:t>
            </a:r>
            <a:r>
              <a:rPr lang="en-US" sz="2400" dirty="0">
                <a:solidFill>
                  <a:srgbClr val="000000"/>
                </a:solidFill>
                <a:latin typeface="AdvTT5235d5a9"/>
              </a:rPr>
              <a:t>cult to compare the results.”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45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C60CE-25D7-4D7F-8EB5-E883392C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3FA8F0-C9C1-4C27-85B0-6EF6CD718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10" t="6667" r="31714" b="5324"/>
          <a:stretch/>
        </p:blipFill>
        <p:spPr>
          <a:xfrm>
            <a:off x="3732027" y="457200"/>
            <a:ext cx="4593266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FF1408F-0DED-472A-AFA9-7142980D1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23" t="55969" r="48671" b="10873"/>
          <a:stretch/>
        </p:blipFill>
        <p:spPr>
          <a:xfrm>
            <a:off x="3371021" y="2469665"/>
            <a:ext cx="4637142" cy="36158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5960A-4D96-4509-9972-0D1D8BCB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7EF1-1587-447B-9D49-49586543695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15A89-1852-4C12-A931-9FD59B2709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85" t="31113" r="27704" b="7894"/>
          <a:stretch/>
        </p:blipFill>
        <p:spPr>
          <a:xfrm>
            <a:off x="311205" y="2249776"/>
            <a:ext cx="3232299" cy="39659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290BF4E-44C3-45F0-950A-E1C3D7D2E97A}"/>
              </a:ext>
            </a:extLst>
          </p:cNvPr>
          <p:cNvGrpSpPr/>
          <p:nvPr/>
        </p:nvGrpSpPr>
        <p:grpSpPr>
          <a:xfrm>
            <a:off x="6857201" y="2703459"/>
            <a:ext cx="5361355" cy="3671309"/>
            <a:chOff x="-838200" y="914400"/>
            <a:chExt cx="5361355" cy="3671309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D773B62B-812F-47FE-AA7D-37217EDBE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838200" y="914400"/>
              <a:ext cx="5274961" cy="3671309"/>
              <a:chOff x="-1299" y="-5441"/>
              <a:chExt cx="8135" cy="5780"/>
            </a:xfrm>
          </p:grpSpPr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BB99D8BE-550B-41E0-A092-F8F0BCC2F3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" y="-5441"/>
                <a:ext cx="6626" cy="5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8A96CEA-FB77-4E96-A32D-ECB9648C5E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99" y="-183"/>
                <a:ext cx="1200" cy="522"/>
                <a:chOff x="-1299" y="-183"/>
                <a:chExt cx="1200" cy="522"/>
              </a:xfrm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id="{6AA7FB52-BC66-4EF6-8E3B-9964E3F97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99" y="-183"/>
                  <a:ext cx="1200" cy="522"/>
                </a:xfrm>
                <a:custGeom>
                  <a:avLst/>
                  <a:gdLst>
                    <a:gd name="T0" fmla="+- 0 4865 4865"/>
                    <a:gd name="T1" fmla="*/ T0 w 354"/>
                    <a:gd name="T2" fmla="+- 0 -2104 -2104"/>
                    <a:gd name="T3" fmla="*/ -2104 h 522"/>
                    <a:gd name="T4" fmla="+- 0 5219 4865"/>
                    <a:gd name="T5" fmla="*/ T4 w 354"/>
                    <a:gd name="T6" fmla="+- 0 -2104 -2104"/>
                    <a:gd name="T7" fmla="*/ -2104 h 522"/>
                    <a:gd name="T8" fmla="+- 0 5219 4865"/>
                    <a:gd name="T9" fmla="*/ T8 w 354"/>
                    <a:gd name="T10" fmla="+- 0 -1582 -2104"/>
                    <a:gd name="T11" fmla="*/ -1582 h 522"/>
                    <a:gd name="T12" fmla="+- 0 4865 4865"/>
                    <a:gd name="T13" fmla="*/ T12 w 354"/>
                    <a:gd name="T14" fmla="+- 0 -1582 -2104"/>
                    <a:gd name="T15" fmla="*/ -1582 h 522"/>
                    <a:gd name="T16" fmla="+- 0 4865 4865"/>
                    <a:gd name="T17" fmla="*/ T16 w 354"/>
                    <a:gd name="T18" fmla="+- 0 -2104 -2104"/>
                    <a:gd name="T19" fmla="*/ -2104 h 52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4" h="522">
                      <a:moveTo>
                        <a:pt x="0" y="0"/>
                      </a:moveTo>
                      <a:lnTo>
                        <a:pt x="354" y="0"/>
                      </a:lnTo>
                      <a:lnTo>
                        <a:pt x="354" y="522"/>
                      </a:lnTo>
                      <a:lnTo>
                        <a:pt x="0" y="5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B13F99-B38A-4507-9E67-1768031D7557}"/>
                </a:ext>
              </a:extLst>
            </p:cNvPr>
            <p:cNvSpPr txBox="1"/>
            <p:nvPr/>
          </p:nvSpPr>
          <p:spPr>
            <a:xfrm>
              <a:off x="3045670" y="990600"/>
              <a:ext cx="113043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Graphene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Conductor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FF033A-AE39-40D4-8CD2-FFFDAFA16C0B}"/>
                </a:ext>
              </a:extLst>
            </p:cNvPr>
            <p:cNvSpPr txBox="1"/>
            <p:nvPr/>
          </p:nvSpPr>
          <p:spPr>
            <a:xfrm>
              <a:off x="3125019" y="1651575"/>
              <a:ext cx="971741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0000"/>
                  </a:solidFill>
                </a:rPr>
                <a:t>hBN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Insulator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B9B916-AA08-4254-8576-3C669C9BE69C}"/>
                </a:ext>
              </a:extLst>
            </p:cNvPr>
            <p:cNvSpPr txBox="1"/>
            <p:nvPr/>
          </p:nvSpPr>
          <p:spPr>
            <a:xfrm>
              <a:off x="2834875" y="2286000"/>
              <a:ext cx="155202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MoS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2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Semiconductor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AF6B81-59BB-457D-9F44-010AF24DD677}"/>
                </a:ext>
              </a:extLst>
            </p:cNvPr>
            <p:cNvSpPr txBox="1"/>
            <p:nvPr/>
          </p:nvSpPr>
          <p:spPr>
            <a:xfrm>
              <a:off x="3216390" y="2920425"/>
              <a:ext cx="788999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NbSe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2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Metal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2C8B00-7A5B-4256-B8B8-7611A162F257}"/>
                </a:ext>
              </a:extLst>
            </p:cNvPr>
            <p:cNvSpPr txBox="1"/>
            <p:nvPr/>
          </p:nvSpPr>
          <p:spPr>
            <a:xfrm>
              <a:off x="2795602" y="3644586"/>
              <a:ext cx="1630575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0000"/>
                  </a:solidFill>
                </a:rPr>
                <a:t>Fluorographene</a:t>
              </a:r>
              <a:endParaRPr lang="en-US" sz="1600" baseline="-25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Insulator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641ED5-7B89-4A0E-A2F0-2E3502F31046}"/>
                </a:ext>
              </a:extLst>
            </p:cNvPr>
            <p:cNvSpPr txBox="1"/>
            <p:nvPr/>
          </p:nvSpPr>
          <p:spPr>
            <a:xfrm>
              <a:off x="3335009" y="4222238"/>
              <a:ext cx="1188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Geim</a:t>
              </a:r>
              <a:r>
                <a:rPr lang="en-US" sz="1600" dirty="0"/>
                <a:t> 2013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9D24E02-57C5-4544-9B55-432C28609A3C}"/>
              </a:ext>
            </a:extLst>
          </p:cNvPr>
          <p:cNvSpPr/>
          <p:nvPr/>
        </p:nvSpPr>
        <p:spPr>
          <a:xfrm>
            <a:off x="3048000" y="7724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221E1F"/>
                </a:solidFill>
                <a:latin typeface="Times New Roman" panose="02020603050405020304" pitchFamily="18" charset="0"/>
              </a:rPr>
              <a:t>The US Department of Energy (DOE) describes quantum materials as “solids with exotic physical properties, arising from the quantum mechanical properties of their constituent electrons, that have great scientific and/or technological potential.”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7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38669</TotalTime>
  <Words>1466</Words>
  <Application>Microsoft Office PowerPoint</Application>
  <PresentationFormat>Widescreen</PresentationFormat>
  <Paragraphs>173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AdvTT5235d5a9</vt:lpstr>
      <vt:lpstr>AdvTT5235d5a9+fb</vt:lpstr>
      <vt:lpstr>Arial</vt:lpstr>
      <vt:lpstr>Baskerville Old Face</vt:lpstr>
      <vt:lpstr>Calibri</vt:lpstr>
      <vt:lpstr>Calibri Light</vt:lpstr>
      <vt:lpstr>Lucida Grande</vt:lpstr>
      <vt:lpstr>Times New Roman</vt:lpstr>
      <vt:lpstr>TT152t00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Corey, Pamela L</dc:creator>
  <cp:lastModifiedBy>Hight Walker, Angela R. Dr. (Fed)</cp:lastModifiedBy>
  <cp:revision>692</cp:revision>
  <cp:lastPrinted>2018-09-19T17:18:26Z</cp:lastPrinted>
  <dcterms:created xsi:type="dcterms:W3CDTF">2015-07-07T17:40:09Z</dcterms:created>
  <dcterms:modified xsi:type="dcterms:W3CDTF">2018-10-09T18:48:58Z</dcterms:modified>
</cp:coreProperties>
</file>