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7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6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193658" y="5326828"/>
            <a:ext cx="951230" cy="1531620"/>
          </a:xfrm>
          <a:custGeom>
            <a:avLst/>
            <a:gdLst/>
            <a:ahLst/>
            <a:cxnLst/>
            <a:rect l="l" t="t" r="r" b="b"/>
            <a:pathLst>
              <a:path w="951229" h="1531620">
                <a:moveTo>
                  <a:pt x="950949" y="0"/>
                </a:moveTo>
                <a:lnTo>
                  <a:pt x="0" y="1531228"/>
                </a:lnTo>
                <a:lnTo>
                  <a:pt x="950949" y="1531228"/>
                </a:lnTo>
                <a:lnTo>
                  <a:pt x="9509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03999" y="1306829"/>
            <a:ext cx="8154034" cy="0"/>
          </a:xfrm>
          <a:custGeom>
            <a:avLst/>
            <a:gdLst/>
            <a:ahLst/>
            <a:cxnLst/>
            <a:rect l="l" t="t" r="r" b="b"/>
            <a:pathLst>
              <a:path w="8154034">
                <a:moveTo>
                  <a:pt x="0" y="0"/>
                </a:moveTo>
                <a:lnTo>
                  <a:pt x="8154034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00405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15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00405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15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15" y="230458"/>
                </a:lnTo>
                <a:lnTo>
                  <a:pt x="224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34739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31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34739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31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31" y="230458"/>
                </a:lnTo>
                <a:lnTo>
                  <a:pt x="224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33221" y="2217241"/>
            <a:ext cx="7477556" cy="1671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6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193658" y="5326828"/>
            <a:ext cx="951230" cy="1531620"/>
          </a:xfrm>
          <a:custGeom>
            <a:avLst/>
            <a:gdLst/>
            <a:ahLst/>
            <a:cxnLst/>
            <a:rect l="l" t="t" r="r" b="b"/>
            <a:pathLst>
              <a:path w="951229" h="1531620">
                <a:moveTo>
                  <a:pt x="950949" y="0"/>
                </a:moveTo>
                <a:lnTo>
                  <a:pt x="0" y="1531228"/>
                </a:lnTo>
                <a:lnTo>
                  <a:pt x="950949" y="1531228"/>
                </a:lnTo>
                <a:lnTo>
                  <a:pt x="9509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03999" y="1306829"/>
            <a:ext cx="8154034" cy="0"/>
          </a:xfrm>
          <a:custGeom>
            <a:avLst/>
            <a:gdLst/>
            <a:ahLst/>
            <a:cxnLst/>
            <a:rect l="l" t="t" r="r" b="b"/>
            <a:pathLst>
              <a:path w="8154034">
                <a:moveTo>
                  <a:pt x="0" y="0"/>
                </a:moveTo>
                <a:lnTo>
                  <a:pt x="8154034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00405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15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00405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15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15" y="230458"/>
                </a:lnTo>
                <a:lnTo>
                  <a:pt x="224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34739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31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34739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31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31" y="230458"/>
                </a:lnTo>
                <a:lnTo>
                  <a:pt x="224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6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1163" y="480187"/>
            <a:ext cx="708167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71395" y="3424808"/>
            <a:ext cx="4601209" cy="174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07"/>
            <a:ext cx="2628010" cy="42296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1200" y="431702"/>
            <a:ext cx="339725" cy="720090"/>
          </a:xfrm>
          <a:custGeom>
            <a:avLst/>
            <a:gdLst/>
            <a:ahLst/>
            <a:cxnLst/>
            <a:rect l="l" t="t" r="r" b="b"/>
            <a:pathLst>
              <a:path w="339725" h="720090">
                <a:moveTo>
                  <a:pt x="0" y="0"/>
                </a:moveTo>
                <a:lnTo>
                  <a:pt x="0" y="347494"/>
                </a:lnTo>
                <a:lnTo>
                  <a:pt x="231478" y="719977"/>
                </a:lnTo>
                <a:lnTo>
                  <a:pt x="339497" y="546033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1200" y="977735"/>
            <a:ext cx="339725" cy="894715"/>
          </a:xfrm>
          <a:custGeom>
            <a:avLst/>
            <a:gdLst/>
            <a:ahLst/>
            <a:cxnLst/>
            <a:rect l="l" t="t" r="r" b="b"/>
            <a:pathLst>
              <a:path w="339725" h="894714">
                <a:moveTo>
                  <a:pt x="339497" y="0"/>
                </a:moveTo>
                <a:lnTo>
                  <a:pt x="0" y="546402"/>
                </a:lnTo>
                <a:lnTo>
                  <a:pt x="0" y="894257"/>
                </a:lnTo>
                <a:lnTo>
                  <a:pt x="339497" y="347864"/>
                </a:lnTo>
                <a:lnTo>
                  <a:pt x="339497" y="0"/>
                </a:lnTo>
                <a:close/>
              </a:path>
            </a:pathLst>
          </a:custGeom>
          <a:solidFill>
            <a:srgbClr val="7171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4913" y="431702"/>
            <a:ext cx="339725" cy="720090"/>
          </a:xfrm>
          <a:custGeom>
            <a:avLst/>
            <a:gdLst/>
            <a:ahLst/>
            <a:cxnLst/>
            <a:rect l="l" t="t" r="r" b="b"/>
            <a:pathLst>
              <a:path w="339725" h="720090">
                <a:moveTo>
                  <a:pt x="0" y="0"/>
                </a:moveTo>
                <a:lnTo>
                  <a:pt x="0" y="347494"/>
                </a:lnTo>
                <a:lnTo>
                  <a:pt x="231478" y="719977"/>
                </a:lnTo>
                <a:lnTo>
                  <a:pt x="339520" y="546033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64913" y="977735"/>
            <a:ext cx="339725" cy="894715"/>
          </a:xfrm>
          <a:custGeom>
            <a:avLst/>
            <a:gdLst/>
            <a:ahLst/>
            <a:cxnLst/>
            <a:rect l="l" t="t" r="r" b="b"/>
            <a:pathLst>
              <a:path w="339725" h="894714">
                <a:moveTo>
                  <a:pt x="339520" y="0"/>
                </a:moveTo>
                <a:lnTo>
                  <a:pt x="0" y="546402"/>
                </a:lnTo>
                <a:lnTo>
                  <a:pt x="0" y="894257"/>
                </a:lnTo>
                <a:lnTo>
                  <a:pt x="339520" y="347864"/>
                </a:lnTo>
                <a:lnTo>
                  <a:pt x="339520" y="0"/>
                </a:lnTo>
                <a:close/>
              </a:path>
            </a:pathLst>
          </a:custGeom>
          <a:solidFill>
            <a:srgbClr val="7171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15989" y="2628530"/>
            <a:ext cx="2628010" cy="4229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63943" y="6055207"/>
            <a:ext cx="1742439" cy="5788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447038" y="1845690"/>
            <a:ext cx="723265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5" dirty="0"/>
              <a:t>EXPOSURE</a:t>
            </a:r>
            <a:r>
              <a:rPr sz="4500" spc="-280" dirty="0"/>
              <a:t> </a:t>
            </a:r>
            <a:r>
              <a:rPr sz="4500" spc="-5" dirty="0"/>
              <a:t>ASSESSMENT</a:t>
            </a:r>
            <a:endParaRPr sz="4500"/>
          </a:p>
        </p:txBody>
      </p:sp>
      <p:sp>
        <p:nvSpPr>
          <p:cNvPr id="10" name="object 10"/>
          <p:cNvSpPr txBox="1"/>
          <p:nvPr/>
        </p:nvSpPr>
        <p:spPr>
          <a:xfrm>
            <a:off x="1447038" y="2481198"/>
            <a:ext cx="6650990" cy="31668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400"/>
              </a:lnSpc>
              <a:spcBef>
                <a:spcPts val="95"/>
              </a:spcBef>
            </a:pPr>
            <a:r>
              <a:rPr sz="4000" spc="-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000" dirty="0">
              <a:latin typeface="Arial"/>
              <a:cs typeface="Arial"/>
            </a:endParaRPr>
          </a:p>
          <a:p>
            <a:pPr marL="12700">
              <a:lnSpc>
                <a:spcPts val="5000"/>
              </a:lnSpc>
            </a:pPr>
            <a:r>
              <a:rPr sz="4500" dirty="0">
                <a:solidFill>
                  <a:srgbClr val="FFFFFF"/>
                </a:solidFill>
                <a:latin typeface="Arial"/>
                <a:cs typeface="Arial"/>
              </a:rPr>
              <a:t>EXPOSURE</a:t>
            </a:r>
            <a:r>
              <a:rPr sz="45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0" spc="-35" dirty="0">
                <a:solidFill>
                  <a:srgbClr val="FFFFFF"/>
                </a:solidFill>
                <a:latin typeface="Arial"/>
                <a:cs typeface="Arial"/>
              </a:rPr>
              <a:t>MITIGATION</a:t>
            </a:r>
            <a:endParaRPr sz="4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September 14-16</a:t>
            </a:r>
            <a:r>
              <a:rPr sz="1800" spc="-7" baseline="25462" dirty="0">
                <a:solidFill>
                  <a:srgbClr val="FFFFFF"/>
                </a:solidFill>
                <a:latin typeface="Arial"/>
                <a:cs typeface="Arial"/>
              </a:rPr>
              <a:t>th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2016, 16</a:t>
            </a:r>
            <a:r>
              <a:rPr sz="1800" spc="-7" baseline="25462" dirty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1800" spc="75" baseline="2546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WPMN</a:t>
            </a:r>
            <a:endParaRPr lang="en-US" sz="18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lang="en-US" sz="1800" dirty="0">
                <a:solidFill>
                  <a:srgbClr val="FFFFFF"/>
                </a:solidFill>
                <a:latin typeface="Arial"/>
                <a:cs typeface="Arial"/>
              </a:rPr>
              <a:t>Presented at QEEN II: 2</a:t>
            </a:r>
            <a:r>
              <a:rPr lang="en-US" sz="1800" baseline="30000" dirty="0">
                <a:solidFill>
                  <a:srgbClr val="FFFFFF"/>
                </a:solidFill>
                <a:latin typeface="Arial"/>
                <a:cs typeface="Arial"/>
              </a:rPr>
              <a:t>nd</a:t>
            </a:r>
            <a:r>
              <a:rPr lang="en-US" sz="1800" dirty="0">
                <a:solidFill>
                  <a:srgbClr val="FFFFFF"/>
                </a:solidFill>
                <a:latin typeface="Arial"/>
                <a:cs typeface="Arial"/>
              </a:rPr>
              <a:t> Quantifying Exposure to Engineered Nanomaterials from Manufactured Products Workshop</a:t>
            </a: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October 10, 2018</a:t>
            </a:r>
            <a:endParaRPr lang="en-US" sz="18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912" y="480187"/>
            <a:ext cx="7669530" cy="4814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15340" algn="ctr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Outline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4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Recently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completed</a:t>
            </a:r>
            <a:r>
              <a:rPr sz="3200" spc="-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projects</a:t>
            </a:r>
            <a:endParaRPr sz="3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•"/>
            </a:pPr>
            <a:endParaRPr sz="46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Active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 projects</a:t>
            </a:r>
            <a:endParaRPr sz="3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•"/>
            </a:pPr>
            <a:endParaRPr sz="46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Future</a:t>
            </a:r>
            <a:r>
              <a:rPr sz="3200" spc="-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work</a:t>
            </a:r>
            <a:endParaRPr sz="3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</a:pPr>
            <a:endParaRPr sz="46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3658" y="5326828"/>
            <a:ext cx="951230" cy="1531620"/>
          </a:xfrm>
          <a:custGeom>
            <a:avLst/>
            <a:gdLst/>
            <a:ahLst/>
            <a:cxnLst/>
            <a:rect l="l" t="t" r="r" b="b"/>
            <a:pathLst>
              <a:path w="951229" h="1531620">
                <a:moveTo>
                  <a:pt x="950949" y="0"/>
                </a:moveTo>
                <a:lnTo>
                  <a:pt x="0" y="1531228"/>
                </a:lnTo>
                <a:lnTo>
                  <a:pt x="950949" y="1531228"/>
                </a:lnTo>
                <a:lnTo>
                  <a:pt x="9509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3999" y="1306829"/>
            <a:ext cx="8154034" cy="0"/>
          </a:xfrm>
          <a:custGeom>
            <a:avLst/>
            <a:gdLst/>
            <a:ahLst/>
            <a:cxnLst/>
            <a:rect l="l" t="t" r="r" b="b"/>
            <a:pathLst>
              <a:path w="8154034">
                <a:moveTo>
                  <a:pt x="0" y="0"/>
                </a:moveTo>
                <a:lnTo>
                  <a:pt x="8154034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0405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15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0405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15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15" y="230458"/>
                </a:lnTo>
                <a:lnTo>
                  <a:pt x="224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34739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31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4739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31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31" y="230458"/>
                </a:lnTo>
                <a:lnTo>
                  <a:pt x="224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58951" y="480187"/>
            <a:ext cx="51269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Recently </a:t>
            </a:r>
            <a:r>
              <a:rPr spc="-5" dirty="0"/>
              <a:t>completed</a:t>
            </a:r>
            <a:r>
              <a:rPr spc="-60" dirty="0"/>
              <a:t> </a:t>
            </a:r>
            <a:r>
              <a:rPr spc="-5" dirty="0"/>
              <a:t>projects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46912" y="1619757"/>
            <a:ext cx="7841615" cy="466089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12800" lvl="1" indent="-342900"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Exposure </a:t>
            </a:r>
            <a:r>
              <a:rPr lang="en-US" sz="3200" dirty="0">
                <a:solidFill>
                  <a:srgbClr val="FFFFFF"/>
                </a:solidFill>
                <a:latin typeface="Georgia"/>
                <a:cs typeface="Georgia"/>
              </a:rPr>
              <a:t>assessment </a:t>
            </a: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case study</a:t>
            </a:r>
            <a:r>
              <a:rPr lang="en-US" sz="32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on</a:t>
            </a:r>
            <a:endParaRPr lang="en-US" sz="3200" dirty="0">
              <a:latin typeface="Georgia"/>
              <a:cs typeface="Georgia"/>
            </a:endParaRPr>
          </a:p>
          <a:p>
            <a:pPr marL="812165" lvl="1"/>
            <a:r>
              <a:rPr lang="en-US" sz="3200" dirty="0" err="1">
                <a:solidFill>
                  <a:srgbClr val="FFFFFF"/>
                </a:solidFill>
                <a:latin typeface="Georgia"/>
                <a:cs typeface="Georgia"/>
              </a:rPr>
              <a:t>nanosilver</a:t>
            </a:r>
            <a:r>
              <a:rPr lang="en-US" sz="3200" dirty="0">
                <a:solidFill>
                  <a:srgbClr val="FFFFFF"/>
                </a:solidFill>
                <a:latin typeface="Georgia"/>
                <a:cs typeface="Georgia"/>
              </a:rPr>
              <a:t> (U.S.A. and</a:t>
            </a:r>
            <a:r>
              <a:rPr lang="en-US" sz="3200" spc="-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Korea)</a:t>
            </a:r>
          </a:p>
          <a:p>
            <a:pPr marL="812165" lvl="1"/>
            <a:endParaRPr lang="en-US" sz="3200" spc="-5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812165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Strategies, Techniques </a:t>
            </a:r>
            <a:r>
              <a:rPr lang="en-US" sz="3200" dirty="0">
                <a:solidFill>
                  <a:srgbClr val="FFFFFF"/>
                </a:solidFill>
                <a:latin typeface="Georgia"/>
                <a:cs typeface="Georgia"/>
              </a:rPr>
              <a:t>and </a:t>
            </a: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Sampling  Protocols for Determining the Concentration  of Manufactured Nanomaterials </a:t>
            </a:r>
            <a:r>
              <a:rPr lang="en-US" sz="3200" dirty="0">
                <a:solidFill>
                  <a:srgbClr val="FFFFFF"/>
                </a:solidFill>
                <a:latin typeface="Georgia"/>
                <a:cs typeface="Georgia"/>
              </a:rPr>
              <a:t>in Air  </a:t>
            </a:r>
            <a:r>
              <a:rPr lang="en-US" sz="3200" spc="-5" dirty="0">
                <a:solidFill>
                  <a:srgbClr val="FFFFFF"/>
                </a:solidFill>
                <a:latin typeface="Georgia"/>
                <a:cs typeface="Georgia"/>
              </a:rPr>
              <a:t>(Australia)</a:t>
            </a:r>
            <a:endParaRPr lang="en-US" sz="3200" dirty="0">
              <a:latin typeface="Georgia"/>
              <a:cs typeface="Georgia"/>
            </a:endParaRPr>
          </a:p>
          <a:p>
            <a:pPr marL="354965">
              <a:lnSpc>
                <a:spcPct val="100000"/>
              </a:lnSpc>
            </a:pPr>
            <a:endParaRPr lang="en-US" sz="3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3658" y="5326828"/>
            <a:ext cx="951230" cy="1531620"/>
          </a:xfrm>
          <a:custGeom>
            <a:avLst/>
            <a:gdLst/>
            <a:ahLst/>
            <a:cxnLst/>
            <a:rect l="l" t="t" r="r" b="b"/>
            <a:pathLst>
              <a:path w="951229" h="1531620">
                <a:moveTo>
                  <a:pt x="950949" y="0"/>
                </a:moveTo>
                <a:lnTo>
                  <a:pt x="0" y="1531228"/>
                </a:lnTo>
                <a:lnTo>
                  <a:pt x="950949" y="1531228"/>
                </a:lnTo>
                <a:lnTo>
                  <a:pt x="9509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3999" y="1306829"/>
            <a:ext cx="8154034" cy="0"/>
          </a:xfrm>
          <a:custGeom>
            <a:avLst/>
            <a:gdLst/>
            <a:ahLst/>
            <a:cxnLst/>
            <a:rect l="l" t="t" r="r" b="b"/>
            <a:pathLst>
              <a:path w="8154034">
                <a:moveTo>
                  <a:pt x="0" y="0"/>
                </a:moveTo>
                <a:lnTo>
                  <a:pt x="8154034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0405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15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0405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15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15" y="230458"/>
                </a:lnTo>
                <a:lnTo>
                  <a:pt x="224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34739" y="287880"/>
            <a:ext cx="225425" cy="477520"/>
          </a:xfrm>
          <a:custGeom>
            <a:avLst/>
            <a:gdLst/>
            <a:ahLst/>
            <a:cxnLst/>
            <a:rect l="l" t="t" r="r" b="b"/>
            <a:pathLst>
              <a:path w="225425" h="477520">
                <a:moveTo>
                  <a:pt x="0" y="0"/>
                </a:moveTo>
                <a:lnTo>
                  <a:pt x="0" y="230214"/>
                </a:lnTo>
                <a:lnTo>
                  <a:pt x="153353" y="476982"/>
                </a:lnTo>
                <a:lnTo>
                  <a:pt x="224931" y="361745"/>
                </a:lnTo>
                <a:lnTo>
                  <a:pt x="0" y="0"/>
                </a:lnTo>
                <a:close/>
              </a:path>
            </a:pathLst>
          </a:custGeom>
          <a:solidFill>
            <a:srgbClr val="96BE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4739" y="649626"/>
            <a:ext cx="225425" cy="592455"/>
          </a:xfrm>
          <a:custGeom>
            <a:avLst/>
            <a:gdLst/>
            <a:ahLst/>
            <a:cxnLst/>
            <a:rect l="l" t="t" r="r" b="b"/>
            <a:pathLst>
              <a:path w="225425" h="592455">
                <a:moveTo>
                  <a:pt x="224931" y="0"/>
                </a:moveTo>
                <a:lnTo>
                  <a:pt x="0" y="361990"/>
                </a:lnTo>
                <a:lnTo>
                  <a:pt x="0" y="592442"/>
                </a:lnTo>
                <a:lnTo>
                  <a:pt x="224931" y="230458"/>
                </a:lnTo>
                <a:lnTo>
                  <a:pt x="224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58951" y="480187"/>
            <a:ext cx="26682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Active</a:t>
            </a:r>
            <a:r>
              <a:rPr spc="-95" dirty="0"/>
              <a:t> </a:t>
            </a:r>
            <a:r>
              <a:rPr dirty="0"/>
              <a:t>projects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46303" y="1466164"/>
            <a:ext cx="8013065" cy="463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308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Strategy for using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metal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impurities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as</a:t>
            </a:r>
            <a:r>
              <a:rPr sz="2700" spc="-8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carbon</a:t>
            </a:r>
            <a:endParaRPr sz="2700">
              <a:latin typeface="Georgia"/>
              <a:cs typeface="Georgia"/>
            </a:endParaRPr>
          </a:p>
          <a:p>
            <a:pPr marL="355600">
              <a:lnSpc>
                <a:spcPts val="3080"/>
              </a:lnSpc>
            </a:pP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nanotube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tracers (Canada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and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Netherlands)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50">
              <a:latin typeface="Times New Roman"/>
              <a:cs typeface="Times New Roman"/>
            </a:endParaRPr>
          </a:p>
          <a:p>
            <a:pPr marL="355600" indent="-342900">
              <a:lnSpc>
                <a:spcPts val="308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Survey on consumer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and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environmental</a:t>
            </a:r>
            <a:r>
              <a:rPr sz="2700" spc="-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exposures</a:t>
            </a:r>
            <a:endParaRPr sz="2700">
              <a:latin typeface="Georgia"/>
              <a:cs typeface="Georgia"/>
            </a:endParaRPr>
          </a:p>
          <a:p>
            <a:pPr marL="355600">
              <a:lnSpc>
                <a:spcPts val="3080"/>
              </a:lnSpc>
            </a:pP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(U.S.A.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and</a:t>
            </a:r>
            <a:r>
              <a:rPr sz="27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Canada)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3700">
              <a:latin typeface="Times New Roman"/>
              <a:cs typeface="Times New Roman"/>
            </a:endParaRPr>
          </a:p>
          <a:p>
            <a:pPr marL="355600" marR="65405" indent="-342900">
              <a:lnSpc>
                <a:spcPts val="292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Assessment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of Biodurability of Nanomaterials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and 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their </a:t>
            </a:r>
            <a:r>
              <a:rPr sz="2700" spc="-10" dirty="0">
                <a:solidFill>
                  <a:srgbClr val="FFFFFF"/>
                </a:solidFill>
                <a:latin typeface="Georgia"/>
                <a:cs typeface="Georgia"/>
              </a:rPr>
              <a:t>Surface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Ligands (S.</a:t>
            </a:r>
            <a:r>
              <a:rPr sz="2700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Africa)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3650">
              <a:latin typeface="Times New Roman"/>
              <a:cs typeface="Times New Roman"/>
            </a:endParaRPr>
          </a:p>
          <a:p>
            <a:pPr marL="355600" marR="753110" indent="-342900">
              <a:lnSpc>
                <a:spcPts val="292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Gold Nanoparticles: Occupational Exposure 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Assessment in a Pilot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Scale Facility </a:t>
            </a:r>
            <a:r>
              <a:rPr sz="2700" dirty="0">
                <a:solidFill>
                  <a:srgbClr val="FFFFFF"/>
                </a:solidFill>
                <a:latin typeface="Georgia"/>
                <a:cs typeface="Georgia"/>
              </a:rPr>
              <a:t>(S.</a:t>
            </a:r>
            <a:r>
              <a:rPr sz="2700" spc="-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Georgia"/>
                <a:cs typeface="Georgia"/>
              </a:rPr>
              <a:t>Africa)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912" y="480187"/>
            <a:ext cx="7839709" cy="5458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6865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Future</a:t>
            </a:r>
            <a:r>
              <a:rPr sz="3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4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Finalize on-going</a:t>
            </a:r>
            <a:r>
              <a:rPr sz="3200" spc="-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projects</a:t>
            </a:r>
            <a:endParaRPr sz="3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Develop exposure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assessment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guidance:  occupational, consumer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and</a:t>
            </a:r>
            <a:r>
              <a:rPr sz="3200" spc="-6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environment</a:t>
            </a:r>
            <a:endParaRPr sz="3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63373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Initiate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projects on consumer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and 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environmental exposures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identified as 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high priority through the</a:t>
            </a:r>
            <a:r>
              <a:rPr sz="3200" spc="-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Survey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159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Georgia</vt:lpstr>
      <vt:lpstr>Times New Roman</vt:lpstr>
      <vt:lpstr>Office Theme</vt:lpstr>
      <vt:lpstr>EXPOSURE ASSESSMENT</vt:lpstr>
      <vt:lpstr>PowerPoint Presentation</vt:lpstr>
      <vt:lpstr>Recently completed projects</vt:lpstr>
      <vt:lpstr>Active projects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SG8 Exposure Measurement and Exposure Mitigation</dc:title>
  <dc:creator>gonzalez_m</dc:creator>
  <cp:lastModifiedBy>Kristin Roy</cp:lastModifiedBy>
  <cp:revision>2</cp:revision>
  <dcterms:created xsi:type="dcterms:W3CDTF">2018-10-01T15:26:15Z</dcterms:created>
  <dcterms:modified xsi:type="dcterms:W3CDTF">2018-10-04T18:59:52Z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2018-10-01T00:00:00Z</vt:filetime>
  </property>
</Properties>
</file>