
<file path=[Content_Types].xml><?xml version="1.0" encoding="utf-8"?>
<Types xmlns="http://schemas.openxmlformats.org/package/2006/content-types">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78" r:id="rId4"/>
  </p:sldMasterIdLst>
  <p:notesMasterIdLst>
    <p:notesMasterId r:id="rId16"/>
  </p:notesMasterIdLst>
  <p:sldIdLst>
    <p:sldId id="268" r:id="rId5"/>
    <p:sldId id="257" r:id="rId6"/>
    <p:sldId id="258" r:id="rId7"/>
    <p:sldId id="267" r:id="rId8"/>
    <p:sldId id="260" r:id="rId9"/>
    <p:sldId id="261" r:id="rId10"/>
    <p:sldId id="262" r:id="rId11"/>
    <p:sldId id="266" r:id="rId12"/>
    <p:sldId id="263" r:id="rId13"/>
    <p:sldId id="265" r:id="rId14"/>
    <p:sldId id="26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regory Burr" initials="GB" lastIdx="2" clrIdx="0">
    <p:extLst>
      <p:ext uri="{19B8F6BF-5375-455C-9EA6-DF929625EA0E}">
        <p15:presenceInfo xmlns:p15="http://schemas.microsoft.com/office/powerpoint/2012/main" userId="S-1-5-21-1207783550-2075000910-922709458-18948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70930" autoAdjust="0"/>
  </p:normalViewPr>
  <p:slideViewPr>
    <p:cSldViewPr snapToGrid="0">
      <p:cViewPr varScale="1">
        <p:scale>
          <a:sx n="90" d="100"/>
          <a:sy n="90" d="100"/>
        </p:scale>
        <p:origin x="59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charts/_rels/chart1.xml.rels><?xml version="1.0" encoding="UTF-8" standalone="yes"?>
<Relationships xmlns="http://schemas.openxmlformats.org/package/2006/relationships"><Relationship Id="rId3" Type="http://schemas.openxmlformats.org/officeDocument/2006/relationships/oleObject" Target="file:///C:\Users\ahz0\Desktop\Makerbot%202018\Sept%2019th\2018_09_19-15_52_26_SCAN_conf%20rm%20day%202%20makerbot.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'2018_09_19-15_52_26_SCAN_conf r'!$Q$1:$Q$8</c:f>
              <c:strCache>
                <c:ptCount val="8"/>
              </c:strCache>
            </c:strRef>
          </c:tx>
          <c:spPr>
            <a:ln w="28575" cap="rnd">
              <a:solidFill>
                <a:schemeClr val="accent1"/>
              </a:solidFill>
              <a:round/>
            </a:ln>
            <a:effectLst/>
          </c:spPr>
          <c:marker>
            <c:symbol val="none"/>
          </c:marker>
          <c:cat>
            <c:strRef>
              <c:f>'2018_09_19-15_52_26_SCAN_conf r'!$C$9:$C$377</c:f>
              <c:strCache>
                <c:ptCount val="369"/>
                <c:pt idx="0">
                  <c:v>Date Time</c:v>
                </c:pt>
                <c:pt idx="1">
                  <c:v>9/19/2018 8:46</c:v>
                </c:pt>
                <c:pt idx="2">
                  <c:v>9/19/2018 8:47</c:v>
                </c:pt>
                <c:pt idx="3">
                  <c:v>9/19/2018 8:48</c:v>
                </c:pt>
                <c:pt idx="4">
                  <c:v>9/19/2018 8:49</c:v>
                </c:pt>
                <c:pt idx="5">
                  <c:v>9/19/2018 8:50</c:v>
                </c:pt>
                <c:pt idx="6">
                  <c:v>9/19/2018 8:51</c:v>
                </c:pt>
                <c:pt idx="7">
                  <c:v>9/19/2018 8:52</c:v>
                </c:pt>
                <c:pt idx="8">
                  <c:v>9/19/2018 8:53</c:v>
                </c:pt>
                <c:pt idx="9">
                  <c:v>9/19/2018 8:54</c:v>
                </c:pt>
                <c:pt idx="10">
                  <c:v>9/19/2018 8:55</c:v>
                </c:pt>
                <c:pt idx="11">
                  <c:v>9/19/2018 8:56</c:v>
                </c:pt>
                <c:pt idx="12">
                  <c:v>9/19/2018 8:57</c:v>
                </c:pt>
                <c:pt idx="13">
                  <c:v>9/19/2018 8:58</c:v>
                </c:pt>
                <c:pt idx="14">
                  <c:v>9/19/2018 8:59</c:v>
                </c:pt>
                <c:pt idx="15">
                  <c:v>9/19/2018 9:00</c:v>
                </c:pt>
                <c:pt idx="16">
                  <c:v>9/19/2018 9:01</c:v>
                </c:pt>
                <c:pt idx="17">
                  <c:v>9/19/2018 9:02</c:v>
                </c:pt>
                <c:pt idx="18">
                  <c:v>9/19/2018 9:03</c:v>
                </c:pt>
                <c:pt idx="19">
                  <c:v>9/19/2018 9:04</c:v>
                </c:pt>
                <c:pt idx="20">
                  <c:v>9/19/2018 9:05</c:v>
                </c:pt>
                <c:pt idx="21">
                  <c:v>9/19/2018 9:06</c:v>
                </c:pt>
                <c:pt idx="22">
                  <c:v>9/19/2018 9:07</c:v>
                </c:pt>
                <c:pt idx="23">
                  <c:v>9/19/2018 9:08</c:v>
                </c:pt>
                <c:pt idx="24">
                  <c:v>9/19/2018 9:09</c:v>
                </c:pt>
                <c:pt idx="25">
                  <c:v>9/19/2018 9:10</c:v>
                </c:pt>
                <c:pt idx="26">
                  <c:v>9/19/2018 9:11</c:v>
                </c:pt>
                <c:pt idx="27">
                  <c:v>9/19/2018 9:12</c:v>
                </c:pt>
                <c:pt idx="28">
                  <c:v>9/19/2018 9:13</c:v>
                </c:pt>
                <c:pt idx="29">
                  <c:v>9/19/2018 9:14</c:v>
                </c:pt>
                <c:pt idx="30">
                  <c:v>9/19/2018 9:15</c:v>
                </c:pt>
                <c:pt idx="31">
                  <c:v>9/19/2018 9:16</c:v>
                </c:pt>
                <c:pt idx="32">
                  <c:v>9/19/2018 9:17</c:v>
                </c:pt>
                <c:pt idx="33">
                  <c:v>9/19/2018 9:18</c:v>
                </c:pt>
                <c:pt idx="34">
                  <c:v>9/19/2018 9:19</c:v>
                </c:pt>
                <c:pt idx="35">
                  <c:v>9/19/2018 9:20</c:v>
                </c:pt>
                <c:pt idx="36">
                  <c:v>9/19/2018 9:21</c:v>
                </c:pt>
                <c:pt idx="37">
                  <c:v>9/19/2018 9:22</c:v>
                </c:pt>
                <c:pt idx="38">
                  <c:v>9/19/2018 9:23</c:v>
                </c:pt>
                <c:pt idx="39">
                  <c:v>9/19/2018 9:24</c:v>
                </c:pt>
                <c:pt idx="40">
                  <c:v>9/19/2018 9:25</c:v>
                </c:pt>
                <c:pt idx="41">
                  <c:v>9/19/2018 9:26</c:v>
                </c:pt>
                <c:pt idx="42">
                  <c:v>9/19/2018 9:27</c:v>
                </c:pt>
                <c:pt idx="43">
                  <c:v>9/19/2018 9:28</c:v>
                </c:pt>
                <c:pt idx="44">
                  <c:v>9/19/2018 9:29</c:v>
                </c:pt>
                <c:pt idx="45">
                  <c:v>9/19/2018 9:30</c:v>
                </c:pt>
                <c:pt idx="46">
                  <c:v>9/19/2018 9:31</c:v>
                </c:pt>
                <c:pt idx="47">
                  <c:v>9/19/2018 9:32</c:v>
                </c:pt>
                <c:pt idx="48">
                  <c:v>9/19/2018 9:33</c:v>
                </c:pt>
                <c:pt idx="49">
                  <c:v>9/19/2018 9:34</c:v>
                </c:pt>
                <c:pt idx="50">
                  <c:v>9/19/2018 9:35</c:v>
                </c:pt>
                <c:pt idx="51">
                  <c:v>9/19/2018 9:36</c:v>
                </c:pt>
                <c:pt idx="52">
                  <c:v>9/19/2018 9:37</c:v>
                </c:pt>
                <c:pt idx="53">
                  <c:v>9/19/2018 9:38</c:v>
                </c:pt>
                <c:pt idx="54">
                  <c:v>9/19/2018 9:39</c:v>
                </c:pt>
                <c:pt idx="55">
                  <c:v>9/19/2018 9:40</c:v>
                </c:pt>
                <c:pt idx="56">
                  <c:v>9/19/2018 9:41</c:v>
                </c:pt>
                <c:pt idx="57">
                  <c:v>9/19/2018 9:42</c:v>
                </c:pt>
                <c:pt idx="58">
                  <c:v>9/19/2018 9:43</c:v>
                </c:pt>
                <c:pt idx="59">
                  <c:v>9/19/2018 9:44</c:v>
                </c:pt>
                <c:pt idx="60">
                  <c:v>9/19/2018 9:45</c:v>
                </c:pt>
                <c:pt idx="61">
                  <c:v>9/19/2018 9:46</c:v>
                </c:pt>
                <c:pt idx="62">
                  <c:v>9/19/2018 9:47</c:v>
                </c:pt>
                <c:pt idx="63">
                  <c:v>9/19/2018 9:48</c:v>
                </c:pt>
                <c:pt idx="64">
                  <c:v>9/19/2018 9:49</c:v>
                </c:pt>
                <c:pt idx="65">
                  <c:v>9/19/2018 9:50</c:v>
                </c:pt>
                <c:pt idx="66">
                  <c:v>9/19/2018 9:51</c:v>
                </c:pt>
                <c:pt idx="67">
                  <c:v>9/19/2018 9:52</c:v>
                </c:pt>
                <c:pt idx="68">
                  <c:v>9/19/2018 9:53</c:v>
                </c:pt>
                <c:pt idx="69">
                  <c:v>9/19/2018 9:54</c:v>
                </c:pt>
                <c:pt idx="70">
                  <c:v>9/19/2018 9:55</c:v>
                </c:pt>
                <c:pt idx="71">
                  <c:v>9/19/2018 9:56</c:v>
                </c:pt>
                <c:pt idx="72">
                  <c:v>9/19/2018 9:57</c:v>
                </c:pt>
                <c:pt idx="73">
                  <c:v>9/19/2018 9:58</c:v>
                </c:pt>
                <c:pt idx="74">
                  <c:v>9/19/2018 9:59</c:v>
                </c:pt>
                <c:pt idx="75">
                  <c:v>9/19/2018 10:00</c:v>
                </c:pt>
                <c:pt idx="76">
                  <c:v>9/19/2018 10:01</c:v>
                </c:pt>
                <c:pt idx="77">
                  <c:v>9/19/2018 10:02</c:v>
                </c:pt>
                <c:pt idx="78">
                  <c:v>9/19/2018 10:03</c:v>
                </c:pt>
                <c:pt idx="79">
                  <c:v>9/19/2018 10:04</c:v>
                </c:pt>
                <c:pt idx="80">
                  <c:v>9/19/2018 10:05</c:v>
                </c:pt>
                <c:pt idx="81">
                  <c:v>9/19/2018 10:06</c:v>
                </c:pt>
                <c:pt idx="82">
                  <c:v>9/19/2018 10:07</c:v>
                </c:pt>
                <c:pt idx="83">
                  <c:v>9/19/2018 10:08</c:v>
                </c:pt>
                <c:pt idx="84">
                  <c:v>9/19/2018 10:09</c:v>
                </c:pt>
                <c:pt idx="85">
                  <c:v>9/19/2018 10:10</c:v>
                </c:pt>
                <c:pt idx="86">
                  <c:v>9/19/2018 10:11</c:v>
                </c:pt>
                <c:pt idx="87">
                  <c:v>9/19/2018 10:12</c:v>
                </c:pt>
                <c:pt idx="88">
                  <c:v>9/19/2018 10:13</c:v>
                </c:pt>
                <c:pt idx="89">
                  <c:v>9/19/2018 10:14</c:v>
                </c:pt>
                <c:pt idx="90">
                  <c:v>9/19/2018 10:15</c:v>
                </c:pt>
                <c:pt idx="91">
                  <c:v>9/19/2018 10:16</c:v>
                </c:pt>
                <c:pt idx="92">
                  <c:v>9/19/2018 10:17</c:v>
                </c:pt>
                <c:pt idx="93">
                  <c:v>9/19/2018 10:18</c:v>
                </c:pt>
                <c:pt idx="94">
                  <c:v>9/19/2018 10:19</c:v>
                </c:pt>
                <c:pt idx="95">
                  <c:v>9/19/2018 10:20</c:v>
                </c:pt>
                <c:pt idx="96">
                  <c:v>9/19/2018 10:21</c:v>
                </c:pt>
                <c:pt idx="97">
                  <c:v>9/19/2018 10:22</c:v>
                </c:pt>
                <c:pt idx="98">
                  <c:v>9/19/2018 10:23</c:v>
                </c:pt>
                <c:pt idx="99">
                  <c:v>9/19/2018 10:24</c:v>
                </c:pt>
                <c:pt idx="100">
                  <c:v>9/19/2018 10:25</c:v>
                </c:pt>
                <c:pt idx="101">
                  <c:v>9/19/2018 10:26</c:v>
                </c:pt>
                <c:pt idx="102">
                  <c:v>9/19/2018 10:27</c:v>
                </c:pt>
                <c:pt idx="103">
                  <c:v>9/19/2018 10:28</c:v>
                </c:pt>
                <c:pt idx="104">
                  <c:v>9/19/2018 10:29</c:v>
                </c:pt>
                <c:pt idx="105">
                  <c:v>9/19/2018 10:30</c:v>
                </c:pt>
                <c:pt idx="106">
                  <c:v>9/19/2018 10:31</c:v>
                </c:pt>
                <c:pt idx="107">
                  <c:v>9/19/2018 10:32</c:v>
                </c:pt>
                <c:pt idx="108">
                  <c:v>9/19/2018 10:33</c:v>
                </c:pt>
                <c:pt idx="109">
                  <c:v>9/19/2018 10:34</c:v>
                </c:pt>
                <c:pt idx="110">
                  <c:v>9/19/2018 10:35</c:v>
                </c:pt>
                <c:pt idx="111">
                  <c:v>9/19/2018 10:36</c:v>
                </c:pt>
                <c:pt idx="112">
                  <c:v>9/19/2018 10:37</c:v>
                </c:pt>
                <c:pt idx="113">
                  <c:v>9/19/2018 10:38</c:v>
                </c:pt>
                <c:pt idx="114">
                  <c:v>9/19/2018 10:39</c:v>
                </c:pt>
                <c:pt idx="115">
                  <c:v>9/19/2018 10:40</c:v>
                </c:pt>
                <c:pt idx="116">
                  <c:v>9/19/2018 10:41</c:v>
                </c:pt>
                <c:pt idx="117">
                  <c:v>9/19/2018 10:42</c:v>
                </c:pt>
                <c:pt idx="118">
                  <c:v>9/19/2018 10:43</c:v>
                </c:pt>
                <c:pt idx="119">
                  <c:v>9/19/2018 10:44</c:v>
                </c:pt>
                <c:pt idx="120">
                  <c:v>9/19/2018 10:45</c:v>
                </c:pt>
                <c:pt idx="121">
                  <c:v>9/19/2018 10:46</c:v>
                </c:pt>
                <c:pt idx="122">
                  <c:v>9/19/2018 10:47</c:v>
                </c:pt>
                <c:pt idx="123">
                  <c:v>9/19/2018 10:48</c:v>
                </c:pt>
                <c:pt idx="124">
                  <c:v>9/19/2018 10:49</c:v>
                </c:pt>
                <c:pt idx="125">
                  <c:v>9/19/2018 10:50</c:v>
                </c:pt>
                <c:pt idx="126">
                  <c:v>9/19/2018 10:51</c:v>
                </c:pt>
                <c:pt idx="127">
                  <c:v>9/19/2018 10:52</c:v>
                </c:pt>
                <c:pt idx="128">
                  <c:v>9/19/2018 10:53</c:v>
                </c:pt>
                <c:pt idx="129">
                  <c:v>9/19/2018 10:54</c:v>
                </c:pt>
                <c:pt idx="130">
                  <c:v>9/19/2018 10:55</c:v>
                </c:pt>
                <c:pt idx="131">
                  <c:v>9/19/2018 10:56</c:v>
                </c:pt>
                <c:pt idx="132">
                  <c:v>9/19/2018 10:57</c:v>
                </c:pt>
                <c:pt idx="133">
                  <c:v>9/19/2018 10:58</c:v>
                </c:pt>
                <c:pt idx="134">
                  <c:v>9/19/2018 10:59</c:v>
                </c:pt>
                <c:pt idx="135">
                  <c:v>9/19/2018 11:00</c:v>
                </c:pt>
                <c:pt idx="136">
                  <c:v>9/19/2018 11:01</c:v>
                </c:pt>
                <c:pt idx="137">
                  <c:v>9/19/2018 11:02</c:v>
                </c:pt>
                <c:pt idx="138">
                  <c:v>9/19/2018 11:03</c:v>
                </c:pt>
                <c:pt idx="139">
                  <c:v>9/19/2018 11:04</c:v>
                </c:pt>
                <c:pt idx="140">
                  <c:v>9/19/2018 11:05</c:v>
                </c:pt>
                <c:pt idx="141">
                  <c:v>9/19/2018 11:06</c:v>
                </c:pt>
                <c:pt idx="142">
                  <c:v>9/19/2018 11:07</c:v>
                </c:pt>
                <c:pt idx="143">
                  <c:v>9/19/2018 11:08</c:v>
                </c:pt>
                <c:pt idx="144">
                  <c:v>9/19/2018 11:09</c:v>
                </c:pt>
                <c:pt idx="145">
                  <c:v>9/19/2018 11:10</c:v>
                </c:pt>
                <c:pt idx="146">
                  <c:v>9/19/2018 11:11</c:v>
                </c:pt>
                <c:pt idx="147">
                  <c:v>9/19/2018 11:12</c:v>
                </c:pt>
                <c:pt idx="148">
                  <c:v>9/19/2018 11:13</c:v>
                </c:pt>
                <c:pt idx="149">
                  <c:v>9/19/2018 11:14</c:v>
                </c:pt>
                <c:pt idx="150">
                  <c:v>9/19/2018 11:15</c:v>
                </c:pt>
                <c:pt idx="151">
                  <c:v>9/19/2018 11:16</c:v>
                </c:pt>
                <c:pt idx="152">
                  <c:v>9/19/2018 11:17</c:v>
                </c:pt>
                <c:pt idx="153">
                  <c:v>9/19/2018 11:18</c:v>
                </c:pt>
                <c:pt idx="154">
                  <c:v>9/19/2018 11:19</c:v>
                </c:pt>
                <c:pt idx="155">
                  <c:v>9/19/2018 11:20</c:v>
                </c:pt>
                <c:pt idx="156">
                  <c:v>9/19/2018 11:21</c:v>
                </c:pt>
                <c:pt idx="157">
                  <c:v>9/19/2018 11:22</c:v>
                </c:pt>
                <c:pt idx="158">
                  <c:v>9/19/2018 11:23</c:v>
                </c:pt>
                <c:pt idx="159">
                  <c:v>9/19/2018 11:24</c:v>
                </c:pt>
                <c:pt idx="160">
                  <c:v>9/19/2018 11:25</c:v>
                </c:pt>
                <c:pt idx="161">
                  <c:v>9/19/2018 11:26</c:v>
                </c:pt>
                <c:pt idx="162">
                  <c:v>9/19/2018 11:27</c:v>
                </c:pt>
                <c:pt idx="163">
                  <c:v>9/19/2018 11:28</c:v>
                </c:pt>
                <c:pt idx="164">
                  <c:v>9/19/2018 11:29</c:v>
                </c:pt>
                <c:pt idx="165">
                  <c:v>9/19/2018 11:30</c:v>
                </c:pt>
                <c:pt idx="166">
                  <c:v>9/19/2018 11:31</c:v>
                </c:pt>
                <c:pt idx="167">
                  <c:v>9/19/2018 11:32</c:v>
                </c:pt>
                <c:pt idx="168">
                  <c:v>9/19/2018 11:33</c:v>
                </c:pt>
                <c:pt idx="169">
                  <c:v>9/19/2018 11:34</c:v>
                </c:pt>
                <c:pt idx="170">
                  <c:v>9/19/2018 11:35</c:v>
                </c:pt>
                <c:pt idx="171">
                  <c:v>9/19/2018 11:36</c:v>
                </c:pt>
                <c:pt idx="172">
                  <c:v>9/19/2018 11:37</c:v>
                </c:pt>
                <c:pt idx="173">
                  <c:v>9/19/2018 11:38</c:v>
                </c:pt>
                <c:pt idx="174">
                  <c:v>9/19/2018 11:39</c:v>
                </c:pt>
                <c:pt idx="175">
                  <c:v>9/19/2018 11:40</c:v>
                </c:pt>
                <c:pt idx="176">
                  <c:v>9/19/2018 11:41</c:v>
                </c:pt>
                <c:pt idx="177">
                  <c:v>9/19/2018 11:42</c:v>
                </c:pt>
                <c:pt idx="178">
                  <c:v>9/19/2018 11:43</c:v>
                </c:pt>
                <c:pt idx="179">
                  <c:v>9/19/2018 11:44</c:v>
                </c:pt>
                <c:pt idx="180">
                  <c:v>9/19/2018 11:45</c:v>
                </c:pt>
                <c:pt idx="181">
                  <c:v>9/19/2018 11:46</c:v>
                </c:pt>
                <c:pt idx="182">
                  <c:v>9/19/2018 11:47</c:v>
                </c:pt>
                <c:pt idx="183">
                  <c:v>9/19/2018 11:48</c:v>
                </c:pt>
                <c:pt idx="184">
                  <c:v>9/19/2018 11:49</c:v>
                </c:pt>
                <c:pt idx="185">
                  <c:v>9/19/2018 11:50</c:v>
                </c:pt>
                <c:pt idx="186">
                  <c:v>9/19/2018 11:51</c:v>
                </c:pt>
                <c:pt idx="187">
                  <c:v>9/19/2018 11:52</c:v>
                </c:pt>
                <c:pt idx="188">
                  <c:v>9/19/2018 11:53</c:v>
                </c:pt>
                <c:pt idx="189">
                  <c:v>9/19/2018 11:54</c:v>
                </c:pt>
                <c:pt idx="190">
                  <c:v>9/19/2018 11:55</c:v>
                </c:pt>
                <c:pt idx="191">
                  <c:v>9/19/2018 11:56</c:v>
                </c:pt>
                <c:pt idx="192">
                  <c:v>9/19/2018 11:57</c:v>
                </c:pt>
                <c:pt idx="193">
                  <c:v>9/19/2018 11:58</c:v>
                </c:pt>
                <c:pt idx="194">
                  <c:v>9/19/2018 11:59</c:v>
                </c:pt>
                <c:pt idx="195">
                  <c:v>9/19/2018 12:00</c:v>
                </c:pt>
                <c:pt idx="196">
                  <c:v>9/19/2018 12:01</c:v>
                </c:pt>
                <c:pt idx="197">
                  <c:v>9/19/2018 12:02</c:v>
                </c:pt>
                <c:pt idx="198">
                  <c:v>9/19/2018 12:03</c:v>
                </c:pt>
                <c:pt idx="199">
                  <c:v>9/19/2018 12:04</c:v>
                </c:pt>
                <c:pt idx="200">
                  <c:v>9/19/2018 12:05</c:v>
                </c:pt>
                <c:pt idx="201">
                  <c:v>9/19/2018 12:06</c:v>
                </c:pt>
                <c:pt idx="202">
                  <c:v>9/19/2018 12:07</c:v>
                </c:pt>
                <c:pt idx="203">
                  <c:v>9/19/2018 12:08</c:v>
                </c:pt>
                <c:pt idx="204">
                  <c:v>9/19/2018 12:09</c:v>
                </c:pt>
                <c:pt idx="205">
                  <c:v>9/19/2018 12:10</c:v>
                </c:pt>
                <c:pt idx="206">
                  <c:v>9/19/2018 12:11</c:v>
                </c:pt>
                <c:pt idx="207">
                  <c:v>9/19/2018 12:12</c:v>
                </c:pt>
                <c:pt idx="208">
                  <c:v>9/19/2018 12:13</c:v>
                </c:pt>
                <c:pt idx="209">
                  <c:v>9/19/2018 12:14</c:v>
                </c:pt>
                <c:pt idx="210">
                  <c:v>9/19/2018 12:15</c:v>
                </c:pt>
                <c:pt idx="211">
                  <c:v>9/19/2018 12:16</c:v>
                </c:pt>
                <c:pt idx="212">
                  <c:v>9/19/2018 12:17</c:v>
                </c:pt>
                <c:pt idx="213">
                  <c:v>9/19/2018 12:18</c:v>
                </c:pt>
                <c:pt idx="214">
                  <c:v>9/19/2018 12:19</c:v>
                </c:pt>
                <c:pt idx="215">
                  <c:v>9/19/2018 12:20</c:v>
                </c:pt>
                <c:pt idx="216">
                  <c:v>9/19/2018 12:21</c:v>
                </c:pt>
                <c:pt idx="217">
                  <c:v>9/19/2018 12:22</c:v>
                </c:pt>
                <c:pt idx="218">
                  <c:v>9/19/2018 12:23</c:v>
                </c:pt>
                <c:pt idx="219">
                  <c:v>9/19/2018 12:24</c:v>
                </c:pt>
                <c:pt idx="220">
                  <c:v>9/19/2018 12:25</c:v>
                </c:pt>
                <c:pt idx="221">
                  <c:v>9/19/2018 12:26</c:v>
                </c:pt>
                <c:pt idx="222">
                  <c:v>9/19/2018 12:27</c:v>
                </c:pt>
                <c:pt idx="223">
                  <c:v>9/19/2018 12:28</c:v>
                </c:pt>
                <c:pt idx="224">
                  <c:v>9/19/2018 12:29</c:v>
                </c:pt>
                <c:pt idx="225">
                  <c:v>9/19/2018 12:30</c:v>
                </c:pt>
                <c:pt idx="226">
                  <c:v>9/19/2018 12:31</c:v>
                </c:pt>
                <c:pt idx="227">
                  <c:v>9/19/2018 12:32</c:v>
                </c:pt>
                <c:pt idx="228">
                  <c:v>9/19/2018 12:33</c:v>
                </c:pt>
                <c:pt idx="229">
                  <c:v>9/19/2018 12:34</c:v>
                </c:pt>
                <c:pt idx="230">
                  <c:v>9/19/2018 12:35</c:v>
                </c:pt>
                <c:pt idx="231">
                  <c:v>9/19/2018 12:36</c:v>
                </c:pt>
                <c:pt idx="232">
                  <c:v>9/19/2018 12:37</c:v>
                </c:pt>
                <c:pt idx="233">
                  <c:v>9/19/2018 12:38</c:v>
                </c:pt>
                <c:pt idx="234">
                  <c:v>9/19/2018 12:39</c:v>
                </c:pt>
                <c:pt idx="235">
                  <c:v>9/19/2018 12:40</c:v>
                </c:pt>
                <c:pt idx="236">
                  <c:v>9/19/2018 12:41</c:v>
                </c:pt>
                <c:pt idx="237">
                  <c:v>9/19/2018 12:42</c:v>
                </c:pt>
                <c:pt idx="238">
                  <c:v>9/19/2018 12:43</c:v>
                </c:pt>
                <c:pt idx="239">
                  <c:v>9/19/2018 12:44</c:v>
                </c:pt>
                <c:pt idx="240">
                  <c:v>9/19/2018 12:45</c:v>
                </c:pt>
                <c:pt idx="241">
                  <c:v>9/19/2018 12:46</c:v>
                </c:pt>
                <c:pt idx="242">
                  <c:v>9/19/2018 12:47</c:v>
                </c:pt>
                <c:pt idx="243">
                  <c:v>9/19/2018 12:48</c:v>
                </c:pt>
                <c:pt idx="244">
                  <c:v>9/19/2018 12:49</c:v>
                </c:pt>
                <c:pt idx="245">
                  <c:v>9/19/2018 12:50</c:v>
                </c:pt>
                <c:pt idx="246">
                  <c:v>9/19/2018 12:51</c:v>
                </c:pt>
                <c:pt idx="247">
                  <c:v>9/19/2018 12:52</c:v>
                </c:pt>
                <c:pt idx="248">
                  <c:v>9/19/2018 12:53</c:v>
                </c:pt>
                <c:pt idx="249">
                  <c:v>9/19/2018 12:54</c:v>
                </c:pt>
                <c:pt idx="250">
                  <c:v>9/19/2018 12:55</c:v>
                </c:pt>
                <c:pt idx="251">
                  <c:v>9/19/2018 12:56</c:v>
                </c:pt>
                <c:pt idx="252">
                  <c:v>9/19/2018 12:57</c:v>
                </c:pt>
                <c:pt idx="253">
                  <c:v>9/19/2018 12:58</c:v>
                </c:pt>
                <c:pt idx="254">
                  <c:v>9/19/2018 12:59</c:v>
                </c:pt>
                <c:pt idx="255">
                  <c:v>9/19/2018 13:00</c:v>
                </c:pt>
                <c:pt idx="256">
                  <c:v>9/19/2018 13:01</c:v>
                </c:pt>
                <c:pt idx="257">
                  <c:v>9/19/2018 13:21</c:v>
                </c:pt>
                <c:pt idx="258">
                  <c:v>9/19/2018 13:22</c:v>
                </c:pt>
                <c:pt idx="259">
                  <c:v>9/19/2018 13:23</c:v>
                </c:pt>
                <c:pt idx="260">
                  <c:v>9/19/2018 13:24</c:v>
                </c:pt>
                <c:pt idx="261">
                  <c:v>9/19/2018 13:25</c:v>
                </c:pt>
                <c:pt idx="262">
                  <c:v>9/19/2018 13:26</c:v>
                </c:pt>
                <c:pt idx="263">
                  <c:v>9/19/2018 13:27</c:v>
                </c:pt>
                <c:pt idx="264">
                  <c:v>9/19/2018 13:28</c:v>
                </c:pt>
                <c:pt idx="265">
                  <c:v>9/19/2018 13:29</c:v>
                </c:pt>
                <c:pt idx="266">
                  <c:v>9/19/2018 13:30</c:v>
                </c:pt>
                <c:pt idx="267">
                  <c:v>9/19/2018 13:31</c:v>
                </c:pt>
                <c:pt idx="268">
                  <c:v>9/19/2018 13:32</c:v>
                </c:pt>
                <c:pt idx="269">
                  <c:v>9/19/2018 13:33</c:v>
                </c:pt>
                <c:pt idx="270">
                  <c:v>9/19/2018 13:34</c:v>
                </c:pt>
                <c:pt idx="271">
                  <c:v>9/19/2018 13:35</c:v>
                </c:pt>
                <c:pt idx="272">
                  <c:v>9/19/2018 13:36</c:v>
                </c:pt>
                <c:pt idx="273">
                  <c:v>9/19/2018 13:37</c:v>
                </c:pt>
                <c:pt idx="274">
                  <c:v>9/19/2018 13:38</c:v>
                </c:pt>
                <c:pt idx="275">
                  <c:v>9/19/2018 13:39</c:v>
                </c:pt>
                <c:pt idx="276">
                  <c:v>9/19/2018 13:40</c:v>
                </c:pt>
                <c:pt idx="277">
                  <c:v>9/19/2018 13:41</c:v>
                </c:pt>
                <c:pt idx="278">
                  <c:v>9/19/2018 13:42</c:v>
                </c:pt>
                <c:pt idx="279">
                  <c:v>9/19/2018 13:43</c:v>
                </c:pt>
                <c:pt idx="280">
                  <c:v>9/19/2018 13:44</c:v>
                </c:pt>
                <c:pt idx="281">
                  <c:v>9/19/2018 13:45</c:v>
                </c:pt>
                <c:pt idx="282">
                  <c:v>9/19/2018 13:46</c:v>
                </c:pt>
                <c:pt idx="283">
                  <c:v>9/19/2018 13:47</c:v>
                </c:pt>
                <c:pt idx="284">
                  <c:v>9/19/2018 13:48</c:v>
                </c:pt>
                <c:pt idx="285">
                  <c:v>9/19/2018 13:49</c:v>
                </c:pt>
                <c:pt idx="286">
                  <c:v>9/19/2018 13:50</c:v>
                </c:pt>
                <c:pt idx="287">
                  <c:v>9/19/2018 13:51</c:v>
                </c:pt>
                <c:pt idx="288">
                  <c:v>9/19/2018 13:52</c:v>
                </c:pt>
                <c:pt idx="289">
                  <c:v>9/19/2018 13:53</c:v>
                </c:pt>
                <c:pt idx="290">
                  <c:v>9/19/2018 13:54</c:v>
                </c:pt>
                <c:pt idx="291">
                  <c:v>9/19/2018 13:55</c:v>
                </c:pt>
                <c:pt idx="292">
                  <c:v>9/19/2018 13:56</c:v>
                </c:pt>
                <c:pt idx="293">
                  <c:v>9/19/2018 13:57</c:v>
                </c:pt>
                <c:pt idx="294">
                  <c:v>9/19/2018 13:58</c:v>
                </c:pt>
                <c:pt idx="295">
                  <c:v>9/19/2018 13:59</c:v>
                </c:pt>
                <c:pt idx="296">
                  <c:v>9/19/2018 14:00</c:v>
                </c:pt>
                <c:pt idx="297">
                  <c:v>9/19/2018 14:01</c:v>
                </c:pt>
                <c:pt idx="298">
                  <c:v>9/19/2018 14:02</c:v>
                </c:pt>
                <c:pt idx="299">
                  <c:v>9/19/2018 14:03</c:v>
                </c:pt>
                <c:pt idx="300">
                  <c:v>9/19/2018 14:04</c:v>
                </c:pt>
                <c:pt idx="301">
                  <c:v>9/19/2018 14:05</c:v>
                </c:pt>
                <c:pt idx="302">
                  <c:v>9/19/2018 14:06</c:v>
                </c:pt>
                <c:pt idx="303">
                  <c:v>9/19/2018 14:07</c:v>
                </c:pt>
                <c:pt idx="304">
                  <c:v>9/19/2018 14:08</c:v>
                </c:pt>
                <c:pt idx="305">
                  <c:v>9/19/2018 14:09</c:v>
                </c:pt>
                <c:pt idx="306">
                  <c:v>9/19/2018 14:10</c:v>
                </c:pt>
                <c:pt idx="307">
                  <c:v>9/19/2018 14:11</c:v>
                </c:pt>
                <c:pt idx="308">
                  <c:v>9/19/2018 14:12</c:v>
                </c:pt>
                <c:pt idx="309">
                  <c:v>9/19/2018 14:13</c:v>
                </c:pt>
                <c:pt idx="310">
                  <c:v>9/19/2018 14:14</c:v>
                </c:pt>
                <c:pt idx="311">
                  <c:v>9/19/2018 14:15</c:v>
                </c:pt>
                <c:pt idx="312">
                  <c:v>9/19/2018 14:16</c:v>
                </c:pt>
                <c:pt idx="313">
                  <c:v>9/19/2018 14:17</c:v>
                </c:pt>
                <c:pt idx="314">
                  <c:v>9/19/2018 14:18</c:v>
                </c:pt>
                <c:pt idx="315">
                  <c:v>9/19/2018 14:19</c:v>
                </c:pt>
                <c:pt idx="316">
                  <c:v>9/19/2018 14:20</c:v>
                </c:pt>
                <c:pt idx="317">
                  <c:v>9/19/2018 14:21</c:v>
                </c:pt>
                <c:pt idx="318">
                  <c:v>9/19/2018 14:22</c:v>
                </c:pt>
                <c:pt idx="319">
                  <c:v>9/19/2018 14:23</c:v>
                </c:pt>
                <c:pt idx="320">
                  <c:v>9/19/2018 14:24</c:v>
                </c:pt>
                <c:pt idx="321">
                  <c:v>9/19/2018 14:25</c:v>
                </c:pt>
                <c:pt idx="322">
                  <c:v>9/19/2018 14:26</c:v>
                </c:pt>
                <c:pt idx="323">
                  <c:v>9/19/2018 14:27</c:v>
                </c:pt>
                <c:pt idx="324">
                  <c:v>9/19/2018 14:28</c:v>
                </c:pt>
                <c:pt idx="325">
                  <c:v>9/19/2018 14:29</c:v>
                </c:pt>
                <c:pt idx="326">
                  <c:v>9/19/2018 14:30</c:v>
                </c:pt>
                <c:pt idx="327">
                  <c:v>9/19/2018 14:31</c:v>
                </c:pt>
                <c:pt idx="328">
                  <c:v>9/19/2018 14:32</c:v>
                </c:pt>
                <c:pt idx="329">
                  <c:v>9/19/2018 14:33</c:v>
                </c:pt>
                <c:pt idx="330">
                  <c:v>9/19/2018 14:34</c:v>
                </c:pt>
                <c:pt idx="331">
                  <c:v>9/19/2018 14:35</c:v>
                </c:pt>
                <c:pt idx="332">
                  <c:v>9/19/2018 14:36</c:v>
                </c:pt>
                <c:pt idx="333">
                  <c:v>9/19/2018 14:37</c:v>
                </c:pt>
                <c:pt idx="334">
                  <c:v>9/19/2018 14:38</c:v>
                </c:pt>
                <c:pt idx="335">
                  <c:v>9/19/2018 14:39</c:v>
                </c:pt>
                <c:pt idx="336">
                  <c:v>9/19/2018 14:40</c:v>
                </c:pt>
                <c:pt idx="337">
                  <c:v>9/19/2018 14:41</c:v>
                </c:pt>
                <c:pt idx="338">
                  <c:v>9/19/2018 14:42</c:v>
                </c:pt>
                <c:pt idx="339">
                  <c:v>9/19/2018 14:43</c:v>
                </c:pt>
                <c:pt idx="340">
                  <c:v>9/19/2018 14:44</c:v>
                </c:pt>
                <c:pt idx="341">
                  <c:v>9/19/2018 14:45</c:v>
                </c:pt>
                <c:pt idx="342">
                  <c:v>9/19/2018 14:46</c:v>
                </c:pt>
                <c:pt idx="343">
                  <c:v>9/19/2018 14:47</c:v>
                </c:pt>
                <c:pt idx="344">
                  <c:v>9/19/2018 14:48</c:v>
                </c:pt>
                <c:pt idx="345">
                  <c:v>9/19/2018 14:49</c:v>
                </c:pt>
                <c:pt idx="346">
                  <c:v>9/19/2018 14:50</c:v>
                </c:pt>
                <c:pt idx="347">
                  <c:v>9/19/2018 14:51</c:v>
                </c:pt>
                <c:pt idx="348">
                  <c:v>9/19/2018 14:52</c:v>
                </c:pt>
                <c:pt idx="349">
                  <c:v>9/19/2018 14:53</c:v>
                </c:pt>
                <c:pt idx="350">
                  <c:v>9/19/2018 14:54</c:v>
                </c:pt>
                <c:pt idx="351">
                  <c:v>9/19/2018 14:55</c:v>
                </c:pt>
                <c:pt idx="352">
                  <c:v>9/19/2018 14:56</c:v>
                </c:pt>
                <c:pt idx="353">
                  <c:v>9/19/2018 14:57</c:v>
                </c:pt>
                <c:pt idx="354">
                  <c:v>9/19/2018 14:58</c:v>
                </c:pt>
                <c:pt idx="355">
                  <c:v>9/19/2018 14:59</c:v>
                </c:pt>
                <c:pt idx="356">
                  <c:v>9/19/2018 15:00</c:v>
                </c:pt>
                <c:pt idx="357">
                  <c:v>9/19/2018 15:01</c:v>
                </c:pt>
                <c:pt idx="358">
                  <c:v>9/19/2018 15:02</c:v>
                </c:pt>
                <c:pt idx="359">
                  <c:v>9/19/2018 15:03</c:v>
                </c:pt>
                <c:pt idx="360">
                  <c:v>9/19/2018 15:04</c:v>
                </c:pt>
                <c:pt idx="361">
                  <c:v>9/19/2018 15:05</c:v>
                </c:pt>
                <c:pt idx="362">
                  <c:v>9/19/2018 15:06</c:v>
                </c:pt>
                <c:pt idx="363">
                  <c:v>9/19/2018 15:07</c:v>
                </c:pt>
                <c:pt idx="364">
                  <c:v>9/19/2018 15:08</c:v>
                </c:pt>
                <c:pt idx="365">
                  <c:v>9/19/2018 15:09</c:v>
                </c:pt>
                <c:pt idx="366">
                  <c:v>9/19/2018 15:10</c:v>
                </c:pt>
                <c:pt idx="367">
                  <c:v>9/19/2018 15:11</c:v>
                </c:pt>
                <c:pt idx="368">
                  <c:v>9/19/2018 15:12</c:v>
                </c:pt>
              </c:strCache>
            </c:strRef>
          </c:cat>
          <c:val>
            <c:numRef>
              <c:f>'2018_09_19-15_52_26_SCAN_conf r'!$Q$9:$Q$377</c:f>
              <c:numCache>
                <c:formatCode>General</c:formatCode>
                <c:ptCount val="369"/>
                <c:pt idx="0">
                  <c:v>0</c:v>
                </c:pt>
                <c:pt idx="1">
                  <c:v>942.35440000000006</c:v>
                </c:pt>
                <c:pt idx="2">
                  <c:v>916.52919999999995</c:v>
                </c:pt>
                <c:pt idx="3">
                  <c:v>926.09209999999996</c:v>
                </c:pt>
                <c:pt idx="4">
                  <c:v>904.54819999999995</c:v>
                </c:pt>
                <c:pt idx="5">
                  <c:v>936.202</c:v>
                </c:pt>
                <c:pt idx="6">
                  <c:v>951.84059999999999</c:v>
                </c:pt>
                <c:pt idx="7">
                  <c:v>879.18140000000005</c:v>
                </c:pt>
                <c:pt idx="8">
                  <c:v>940.30920000000003</c:v>
                </c:pt>
                <c:pt idx="9">
                  <c:v>870.09100000000001</c:v>
                </c:pt>
                <c:pt idx="10">
                  <c:v>885.4742</c:v>
                </c:pt>
                <c:pt idx="11">
                  <c:v>913.12379999999996</c:v>
                </c:pt>
                <c:pt idx="12">
                  <c:v>903.22230000000002</c:v>
                </c:pt>
                <c:pt idx="13">
                  <c:v>923.44029999999998</c:v>
                </c:pt>
                <c:pt idx="14">
                  <c:v>893.77919999999995</c:v>
                </c:pt>
                <c:pt idx="15">
                  <c:v>910.24590000000001</c:v>
                </c:pt>
                <c:pt idx="16">
                  <c:v>896.90279999999996</c:v>
                </c:pt>
                <c:pt idx="17">
                  <c:v>838.97140000000002</c:v>
                </c:pt>
                <c:pt idx="18">
                  <c:v>27933.906299999999</c:v>
                </c:pt>
                <c:pt idx="19">
                  <c:v>9324.8412000000008</c:v>
                </c:pt>
                <c:pt idx="20">
                  <c:v>13601.997799999999</c:v>
                </c:pt>
                <c:pt idx="21">
                  <c:v>16798.452700000002</c:v>
                </c:pt>
                <c:pt idx="22">
                  <c:v>12531.7631</c:v>
                </c:pt>
                <c:pt idx="23">
                  <c:v>10147.345499999999</c:v>
                </c:pt>
                <c:pt idx="24">
                  <c:v>10793.8025</c:v>
                </c:pt>
                <c:pt idx="25">
                  <c:v>9935.4519999999993</c:v>
                </c:pt>
                <c:pt idx="26">
                  <c:v>25833.437900000001</c:v>
                </c:pt>
                <c:pt idx="27">
                  <c:v>8184.3333000000002</c:v>
                </c:pt>
                <c:pt idx="28">
                  <c:v>7361.3257000000003</c:v>
                </c:pt>
                <c:pt idx="29">
                  <c:v>5553.6745000000001</c:v>
                </c:pt>
                <c:pt idx="30">
                  <c:v>4643.0038000000004</c:v>
                </c:pt>
                <c:pt idx="31">
                  <c:v>3913.5855999999999</c:v>
                </c:pt>
                <c:pt idx="32">
                  <c:v>3415.5535</c:v>
                </c:pt>
                <c:pt idx="33">
                  <c:v>3641.2662999999998</c:v>
                </c:pt>
                <c:pt idx="34">
                  <c:v>6705.7627000000002</c:v>
                </c:pt>
                <c:pt idx="35">
                  <c:v>4280.7412999999997</c:v>
                </c:pt>
                <c:pt idx="36">
                  <c:v>4935.1796000000004</c:v>
                </c:pt>
                <c:pt idx="37">
                  <c:v>4221.1027999999997</c:v>
                </c:pt>
                <c:pt idx="38">
                  <c:v>5740.0106999999998</c:v>
                </c:pt>
                <c:pt idx="39">
                  <c:v>4371.9108999999999</c:v>
                </c:pt>
                <c:pt idx="40">
                  <c:v>4688.3567999999996</c:v>
                </c:pt>
                <c:pt idx="41">
                  <c:v>3772.5608999999999</c:v>
                </c:pt>
                <c:pt idx="42">
                  <c:v>4338.6683000000003</c:v>
                </c:pt>
                <c:pt idx="43">
                  <c:v>4120.2828</c:v>
                </c:pt>
                <c:pt idx="44">
                  <c:v>6210.4866000000002</c:v>
                </c:pt>
                <c:pt idx="45">
                  <c:v>5151.4187000000002</c:v>
                </c:pt>
                <c:pt idx="46">
                  <c:v>4657.58</c:v>
                </c:pt>
                <c:pt idx="47">
                  <c:v>4980.0634</c:v>
                </c:pt>
                <c:pt idx="48">
                  <c:v>6551.1472000000003</c:v>
                </c:pt>
                <c:pt idx="49">
                  <c:v>5961.0285000000003</c:v>
                </c:pt>
                <c:pt idx="50">
                  <c:v>5240.6984000000002</c:v>
                </c:pt>
                <c:pt idx="51">
                  <c:v>11412.8552</c:v>
                </c:pt>
                <c:pt idx="52">
                  <c:v>5969.3607000000002</c:v>
                </c:pt>
                <c:pt idx="53">
                  <c:v>5243.2653</c:v>
                </c:pt>
                <c:pt idx="54">
                  <c:v>5247.8833999999997</c:v>
                </c:pt>
                <c:pt idx="55">
                  <c:v>6104.6790000000001</c:v>
                </c:pt>
                <c:pt idx="56">
                  <c:v>6675.7088000000003</c:v>
                </c:pt>
                <c:pt idx="57">
                  <c:v>7123.6737000000003</c:v>
                </c:pt>
                <c:pt idx="58">
                  <c:v>8968.8523000000005</c:v>
                </c:pt>
                <c:pt idx="59">
                  <c:v>5623.9889999999996</c:v>
                </c:pt>
                <c:pt idx="60">
                  <c:v>5721.7704999999996</c:v>
                </c:pt>
                <c:pt idx="61">
                  <c:v>6061.0397999999996</c:v>
                </c:pt>
                <c:pt idx="62">
                  <c:v>63384.301899999999</c:v>
                </c:pt>
                <c:pt idx="63">
                  <c:v>12242.2271</c:v>
                </c:pt>
                <c:pt idx="64">
                  <c:v>17368.7336</c:v>
                </c:pt>
                <c:pt idx="65">
                  <c:v>8682.3351000000002</c:v>
                </c:pt>
                <c:pt idx="66">
                  <c:v>7515.1953999999996</c:v>
                </c:pt>
                <c:pt idx="67">
                  <c:v>7808.6188000000002</c:v>
                </c:pt>
                <c:pt idx="68">
                  <c:v>7275.8536999999997</c:v>
                </c:pt>
                <c:pt idx="69">
                  <c:v>5779.6334999999999</c:v>
                </c:pt>
                <c:pt idx="70">
                  <c:v>7024.3485000000001</c:v>
                </c:pt>
                <c:pt idx="71">
                  <c:v>6070.6139999999996</c:v>
                </c:pt>
                <c:pt idx="72">
                  <c:v>5958.5769</c:v>
                </c:pt>
                <c:pt idx="73">
                  <c:v>4124.7699000000002</c:v>
                </c:pt>
                <c:pt idx="74">
                  <c:v>3291.9576000000002</c:v>
                </c:pt>
                <c:pt idx="75">
                  <c:v>2765.3687</c:v>
                </c:pt>
                <c:pt idx="76">
                  <c:v>2439.7469999999998</c:v>
                </c:pt>
                <c:pt idx="77">
                  <c:v>2141.2716</c:v>
                </c:pt>
                <c:pt idx="78">
                  <c:v>2072.2062000000001</c:v>
                </c:pt>
                <c:pt idx="79">
                  <c:v>1915.2588000000001</c:v>
                </c:pt>
                <c:pt idx="80">
                  <c:v>1634.3543999999999</c:v>
                </c:pt>
                <c:pt idx="81">
                  <c:v>1504.8856000000001</c:v>
                </c:pt>
                <c:pt idx="82">
                  <c:v>1395.3737000000001</c:v>
                </c:pt>
                <c:pt idx="83">
                  <c:v>1333.3065999999999</c:v>
                </c:pt>
                <c:pt idx="84">
                  <c:v>1289.9114</c:v>
                </c:pt>
                <c:pt idx="85">
                  <c:v>1198.8353999999999</c:v>
                </c:pt>
                <c:pt idx="86">
                  <c:v>1170.0723</c:v>
                </c:pt>
                <c:pt idx="87">
                  <c:v>1142.9002</c:v>
                </c:pt>
                <c:pt idx="88">
                  <c:v>1131.1721</c:v>
                </c:pt>
                <c:pt idx="89">
                  <c:v>1143.9871000000001</c:v>
                </c:pt>
                <c:pt idx="90">
                  <c:v>1119.7768000000001</c:v>
                </c:pt>
                <c:pt idx="91">
                  <c:v>1081.9736</c:v>
                </c:pt>
                <c:pt idx="92">
                  <c:v>1118.3738000000001</c:v>
                </c:pt>
                <c:pt idx="93">
                  <c:v>1100.5612000000001</c:v>
                </c:pt>
                <c:pt idx="94">
                  <c:v>1128.5925999999999</c:v>
                </c:pt>
                <c:pt idx="95">
                  <c:v>1159.9376999999999</c:v>
                </c:pt>
                <c:pt idx="96">
                  <c:v>1138.1750999999999</c:v>
                </c:pt>
                <c:pt idx="97">
                  <c:v>1152.9751000000001</c:v>
                </c:pt>
                <c:pt idx="98">
                  <c:v>1195.8140000000001</c:v>
                </c:pt>
                <c:pt idx="99">
                  <c:v>1156.8032000000001</c:v>
                </c:pt>
                <c:pt idx="100">
                  <c:v>1167.7656999999999</c:v>
                </c:pt>
                <c:pt idx="101">
                  <c:v>1155.5581</c:v>
                </c:pt>
                <c:pt idx="102">
                  <c:v>1189.1601000000001</c:v>
                </c:pt>
                <c:pt idx="103">
                  <c:v>1284.6469999999999</c:v>
                </c:pt>
                <c:pt idx="104">
                  <c:v>1284.424</c:v>
                </c:pt>
                <c:pt idx="105">
                  <c:v>1247.9708000000001</c:v>
                </c:pt>
                <c:pt idx="106">
                  <c:v>1259.2312999999999</c:v>
                </c:pt>
                <c:pt idx="107">
                  <c:v>1198.1466</c:v>
                </c:pt>
                <c:pt idx="108">
                  <c:v>1172.5723</c:v>
                </c:pt>
                <c:pt idx="109">
                  <c:v>1219.1212</c:v>
                </c:pt>
                <c:pt idx="110">
                  <c:v>1169.2692</c:v>
                </c:pt>
                <c:pt idx="111">
                  <c:v>1183.9736</c:v>
                </c:pt>
                <c:pt idx="112">
                  <c:v>1163.4418000000001</c:v>
                </c:pt>
                <c:pt idx="113">
                  <c:v>1159.6608000000001</c:v>
                </c:pt>
                <c:pt idx="114">
                  <c:v>1151.0933</c:v>
                </c:pt>
                <c:pt idx="115">
                  <c:v>1215.9229</c:v>
                </c:pt>
                <c:pt idx="116">
                  <c:v>1103.3123000000001</c:v>
                </c:pt>
                <c:pt idx="117">
                  <c:v>1157.4182000000001</c:v>
                </c:pt>
                <c:pt idx="118">
                  <c:v>1135.9104</c:v>
                </c:pt>
                <c:pt idx="119">
                  <c:v>1117.296</c:v>
                </c:pt>
                <c:pt idx="120">
                  <c:v>1124.5929000000001</c:v>
                </c:pt>
                <c:pt idx="121">
                  <c:v>1137.0567000000001</c:v>
                </c:pt>
                <c:pt idx="122">
                  <c:v>1119.0293999999999</c:v>
                </c:pt>
                <c:pt idx="123">
                  <c:v>1117.9111</c:v>
                </c:pt>
                <c:pt idx="124">
                  <c:v>1117.9335000000001</c:v>
                </c:pt>
                <c:pt idx="125">
                  <c:v>1108.1792</c:v>
                </c:pt>
                <c:pt idx="126">
                  <c:v>1090.0402999999999</c:v>
                </c:pt>
                <c:pt idx="127">
                  <c:v>1137.9508000000001</c:v>
                </c:pt>
                <c:pt idx="128">
                  <c:v>1057.8793000000001</c:v>
                </c:pt>
                <c:pt idx="129">
                  <c:v>1116.5641000000001</c:v>
                </c:pt>
                <c:pt idx="130">
                  <c:v>1093.1874</c:v>
                </c:pt>
                <c:pt idx="131">
                  <c:v>1117.9635000000001</c:v>
                </c:pt>
                <c:pt idx="132">
                  <c:v>1103.5988</c:v>
                </c:pt>
                <c:pt idx="133">
                  <c:v>1119.0552</c:v>
                </c:pt>
                <c:pt idx="134">
                  <c:v>1152.02</c:v>
                </c:pt>
                <c:pt idx="135">
                  <c:v>1105.8829000000001</c:v>
                </c:pt>
                <c:pt idx="136">
                  <c:v>1111.17</c:v>
                </c:pt>
                <c:pt idx="137">
                  <c:v>1123.1648</c:v>
                </c:pt>
                <c:pt idx="138">
                  <c:v>1086.8593000000001</c:v>
                </c:pt>
                <c:pt idx="139">
                  <c:v>1083.2706000000001</c:v>
                </c:pt>
                <c:pt idx="140">
                  <c:v>1057.4568999999999</c:v>
                </c:pt>
                <c:pt idx="141">
                  <c:v>1045.5343</c:v>
                </c:pt>
                <c:pt idx="142">
                  <c:v>1087.5678</c:v>
                </c:pt>
                <c:pt idx="143">
                  <c:v>1083.3264999999999</c:v>
                </c:pt>
                <c:pt idx="144">
                  <c:v>1076.6876</c:v>
                </c:pt>
                <c:pt idx="145">
                  <c:v>1040.6895</c:v>
                </c:pt>
                <c:pt idx="146">
                  <c:v>1046.5691999999999</c:v>
                </c:pt>
                <c:pt idx="147">
                  <c:v>1025.7621999999999</c:v>
                </c:pt>
                <c:pt idx="148">
                  <c:v>1050.8748000000001</c:v>
                </c:pt>
                <c:pt idx="149">
                  <c:v>1073.2726</c:v>
                </c:pt>
                <c:pt idx="150">
                  <c:v>955.34770000000003</c:v>
                </c:pt>
                <c:pt idx="151">
                  <c:v>1022.1692</c:v>
                </c:pt>
                <c:pt idx="152">
                  <c:v>1035.7569000000001</c:v>
                </c:pt>
                <c:pt idx="153">
                  <c:v>1050.8296</c:v>
                </c:pt>
                <c:pt idx="154">
                  <c:v>1038.0336</c:v>
                </c:pt>
                <c:pt idx="155">
                  <c:v>1077.7442000000001</c:v>
                </c:pt>
                <c:pt idx="156">
                  <c:v>1083.809</c:v>
                </c:pt>
                <c:pt idx="157">
                  <c:v>1064.8382999999999</c:v>
                </c:pt>
                <c:pt idx="158">
                  <c:v>1025.7748999999999</c:v>
                </c:pt>
                <c:pt idx="159">
                  <c:v>1037.9875</c:v>
                </c:pt>
                <c:pt idx="160">
                  <c:v>1039.3802000000001</c:v>
                </c:pt>
                <c:pt idx="161">
                  <c:v>1067.5817</c:v>
                </c:pt>
                <c:pt idx="162">
                  <c:v>997.72479999999996</c:v>
                </c:pt>
                <c:pt idx="163">
                  <c:v>1059.9598000000001</c:v>
                </c:pt>
                <c:pt idx="164">
                  <c:v>1011.9749</c:v>
                </c:pt>
                <c:pt idx="165">
                  <c:v>999.69320000000005</c:v>
                </c:pt>
                <c:pt idx="166">
                  <c:v>1049.8782000000001</c:v>
                </c:pt>
                <c:pt idx="167">
                  <c:v>1056.4672</c:v>
                </c:pt>
                <c:pt idx="168">
                  <c:v>1066.2802999999999</c:v>
                </c:pt>
                <c:pt idx="169">
                  <c:v>1028.6418000000001</c:v>
                </c:pt>
                <c:pt idx="170">
                  <c:v>1025.2947999999999</c:v>
                </c:pt>
                <c:pt idx="171">
                  <c:v>1026.3157000000001</c:v>
                </c:pt>
                <c:pt idx="172">
                  <c:v>1041.8221000000001</c:v>
                </c:pt>
                <c:pt idx="173">
                  <c:v>1024.1221</c:v>
                </c:pt>
                <c:pt idx="174">
                  <c:v>1028.2931000000001</c:v>
                </c:pt>
                <c:pt idx="175">
                  <c:v>991.94830000000002</c:v>
                </c:pt>
                <c:pt idx="176">
                  <c:v>966.90129999999999</c:v>
                </c:pt>
                <c:pt idx="177">
                  <c:v>3722.395</c:v>
                </c:pt>
                <c:pt idx="178">
                  <c:v>26261.726900000001</c:v>
                </c:pt>
                <c:pt idx="179">
                  <c:v>14968.1648</c:v>
                </c:pt>
                <c:pt idx="180">
                  <c:v>12241.545099999999</c:v>
                </c:pt>
                <c:pt idx="181">
                  <c:v>10078.3483</c:v>
                </c:pt>
                <c:pt idx="182">
                  <c:v>7258.6017000000002</c:v>
                </c:pt>
                <c:pt idx="183">
                  <c:v>7553.6602999999996</c:v>
                </c:pt>
                <c:pt idx="184">
                  <c:v>8460.0359000000008</c:v>
                </c:pt>
                <c:pt idx="185">
                  <c:v>7395.1688999999997</c:v>
                </c:pt>
                <c:pt idx="186">
                  <c:v>6819.1148999999996</c:v>
                </c:pt>
                <c:pt idx="187">
                  <c:v>5473.6536999999998</c:v>
                </c:pt>
                <c:pt idx="188">
                  <c:v>4211.8953000000001</c:v>
                </c:pt>
                <c:pt idx="189">
                  <c:v>3746.4250999999999</c:v>
                </c:pt>
                <c:pt idx="190">
                  <c:v>3165.7406000000001</c:v>
                </c:pt>
                <c:pt idx="191">
                  <c:v>2735.9115999999999</c:v>
                </c:pt>
                <c:pt idx="192">
                  <c:v>2490.9376000000002</c:v>
                </c:pt>
                <c:pt idx="193">
                  <c:v>2884.1016</c:v>
                </c:pt>
                <c:pt idx="194">
                  <c:v>3802.8125</c:v>
                </c:pt>
                <c:pt idx="195">
                  <c:v>3180.357</c:v>
                </c:pt>
                <c:pt idx="196">
                  <c:v>3096.4232000000002</c:v>
                </c:pt>
                <c:pt idx="197">
                  <c:v>7119.4524000000001</c:v>
                </c:pt>
                <c:pt idx="198">
                  <c:v>4036.2206999999999</c:v>
                </c:pt>
                <c:pt idx="199">
                  <c:v>3049.8714</c:v>
                </c:pt>
                <c:pt idx="200">
                  <c:v>3424.0401999999999</c:v>
                </c:pt>
                <c:pt idx="201">
                  <c:v>4767.4660999999996</c:v>
                </c:pt>
                <c:pt idx="202">
                  <c:v>2833.0801999999999</c:v>
                </c:pt>
                <c:pt idx="203">
                  <c:v>3716.4529000000002</c:v>
                </c:pt>
                <c:pt idx="204">
                  <c:v>3448.3009999999999</c:v>
                </c:pt>
                <c:pt idx="205">
                  <c:v>3894.2761</c:v>
                </c:pt>
                <c:pt idx="206">
                  <c:v>3620.8490000000002</c:v>
                </c:pt>
                <c:pt idx="207">
                  <c:v>3733.5435000000002</c:v>
                </c:pt>
                <c:pt idx="208">
                  <c:v>8017.0739999999996</c:v>
                </c:pt>
                <c:pt idx="209">
                  <c:v>4301.4276</c:v>
                </c:pt>
                <c:pt idx="210">
                  <c:v>4554.9498000000003</c:v>
                </c:pt>
                <c:pt idx="211">
                  <c:v>4238.7505000000001</c:v>
                </c:pt>
                <c:pt idx="212">
                  <c:v>4178.9366</c:v>
                </c:pt>
                <c:pt idx="213">
                  <c:v>4408.2051000000001</c:v>
                </c:pt>
                <c:pt idx="214">
                  <c:v>5246.3091000000004</c:v>
                </c:pt>
                <c:pt idx="215">
                  <c:v>4730.2981</c:v>
                </c:pt>
                <c:pt idx="216">
                  <c:v>4395.0499</c:v>
                </c:pt>
                <c:pt idx="217">
                  <c:v>4534.6696000000002</c:v>
                </c:pt>
                <c:pt idx="218">
                  <c:v>7608.0295999999998</c:v>
                </c:pt>
                <c:pt idx="219">
                  <c:v>4125.0438000000004</c:v>
                </c:pt>
                <c:pt idx="220">
                  <c:v>4753.9849000000004</c:v>
                </c:pt>
                <c:pt idx="221">
                  <c:v>5066.1446999999998</c:v>
                </c:pt>
                <c:pt idx="222">
                  <c:v>7381.7475999999997</c:v>
                </c:pt>
                <c:pt idx="223">
                  <c:v>9531.7831000000006</c:v>
                </c:pt>
                <c:pt idx="224">
                  <c:v>9381.9580000000005</c:v>
                </c:pt>
                <c:pt idx="225">
                  <c:v>7624.9700999999995</c:v>
                </c:pt>
                <c:pt idx="226">
                  <c:v>5880.5645999999997</c:v>
                </c:pt>
                <c:pt idx="227">
                  <c:v>5577.5891000000001</c:v>
                </c:pt>
                <c:pt idx="228">
                  <c:v>4958.2727999999997</c:v>
                </c:pt>
                <c:pt idx="229">
                  <c:v>4385.1625000000004</c:v>
                </c:pt>
                <c:pt idx="230">
                  <c:v>4708.9423999999999</c:v>
                </c:pt>
                <c:pt idx="231">
                  <c:v>4079.8375000000001</c:v>
                </c:pt>
                <c:pt idx="232">
                  <c:v>3659.3436000000002</c:v>
                </c:pt>
                <c:pt idx="233">
                  <c:v>2933.4587999999999</c:v>
                </c:pt>
                <c:pt idx="234">
                  <c:v>2391.9074999999998</c:v>
                </c:pt>
                <c:pt idx="235">
                  <c:v>2174.7350999999999</c:v>
                </c:pt>
                <c:pt idx="236">
                  <c:v>1850.3362999999999</c:v>
                </c:pt>
                <c:pt idx="237">
                  <c:v>1711.7036000000001</c:v>
                </c:pt>
                <c:pt idx="238">
                  <c:v>1530.0875000000001</c:v>
                </c:pt>
                <c:pt idx="239">
                  <c:v>1391.7677000000001</c:v>
                </c:pt>
                <c:pt idx="240">
                  <c:v>1304.3933</c:v>
                </c:pt>
                <c:pt idx="241">
                  <c:v>1231.1438000000001</c:v>
                </c:pt>
                <c:pt idx="242">
                  <c:v>1110.6392000000001</c:v>
                </c:pt>
                <c:pt idx="243">
                  <c:v>1075.7249999999999</c:v>
                </c:pt>
                <c:pt idx="244">
                  <c:v>1079.7937999999999</c:v>
                </c:pt>
                <c:pt idx="245">
                  <c:v>1066.6030000000001</c:v>
                </c:pt>
                <c:pt idx="246">
                  <c:v>975.66729999999995</c:v>
                </c:pt>
                <c:pt idx="247">
                  <c:v>1004.7468</c:v>
                </c:pt>
                <c:pt idx="248">
                  <c:v>948.92579999999998</c:v>
                </c:pt>
                <c:pt idx="249">
                  <c:v>949.5181</c:v>
                </c:pt>
                <c:pt idx="250">
                  <c:v>923.38049999999998</c:v>
                </c:pt>
                <c:pt idx="251">
                  <c:v>925.16660000000002</c:v>
                </c:pt>
                <c:pt idx="252">
                  <c:v>913.86500000000001</c:v>
                </c:pt>
                <c:pt idx="253">
                  <c:v>915.32830000000001</c:v>
                </c:pt>
                <c:pt idx="254">
                  <c:v>871.09749999999997</c:v>
                </c:pt>
                <c:pt idx="255">
                  <c:v>926.50620000000004</c:v>
                </c:pt>
                <c:pt idx="256">
                  <c:v>847.12400000000002</c:v>
                </c:pt>
                <c:pt idx="257">
                  <c:v>827.74289999999996</c:v>
                </c:pt>
                <c:pt idx="258">
                  <c:v>727.05780000000004</c:v>
                </c:pt>
                <c:pt idx="259">
                  <c:v>748.16399999999999</c:v>
                </c:pt>
                <c:pt idx="260">
                  <c:v>724.98869999999999</c:v>
                </c:pt>
                <c:pt idx="261">
                  <c:v>706.83810000000005</c:v>
                </c:pt>
                <c:pt idx="262">
                  <c:v>688.72159999999997</c:v>
                </c:pt>
                <c:pt idx="263">
                  <c:v>667.00969999999995</c:v>
                </c:pt>
                <c:pt idx="264">
                  <c:v>651.1816</c:v>
                </c:pt>
                <c:pt idx="265">
                  <c:v>643.48969999999997</c:v>
                </c:pt>
                <c:pt idx="266">
                  <c:v>705.03279999999995</c:v>
                </c:pt>
                <c:pt idx="267">
                  <c:v>685.10239999999999</c:v>
                </c:pt>
                <c:pt idx="268">
                  <c:v>682.70590000000004</c:v>
                </c:pt>
                <c:pt idx="269">
                  <c:v>737.77750000000003</c:v>
                </c:pt>
                <c:pt idx="270">
                  <c:v>729.51</c:v>
                </c:pt>
                <c:pt idx="271">
                  <c:v>705.83500000000004</c:v>
                </c:pt>
                <c:pt idx="272">
                  <c:v>657.74350000000004</c:v>
                </c:pt>
                <c:pt idx="273">
                  <c:v>680.79250000000002</c:v>
                </c:pt>
                <c:pt idx="274">
                  <c:v>700.39340000000004</c:v>
                </c:pt>
                <c:pt idx="275">
                  <c:v>653.60829999999999</c:v>
                </c:pt>
                <c:pt idx="276">
                  <c:v>654.96619999999996</c:v>
                </c:pt>
                <c:pt idx="277">
                  <c:v>657.28890000000001</c:v>
                </c:pt>
                <c:pt idx="278">
                  <c:v>639.47140000000002</c:v>
                </c:pt>
                <c:pt idx="279">
                  <c:v>640.48</c:v>
                </c:pt>
                <c:pt idx="280">
                  <c:v>647.03930000000003</c:v>
                </c:pt>
                <c:pt idx="281">
                  <c:v>667.53729999999996</c:v>
                </c:pt>
                <c:pt idx="282">
                  <c:v>617.76400000000001</c:v>
                </c:pt>
                <c:pt idx="283">
                  <c:v>638.572</c:v>
                </c:pt>
                <c:pt idx="284">
                  <c:v>626.32569999999998</c:v>
                </c:pt>
                <c:pt idx="285">
                  <c:v>587.24829999999997</c:v>
                </c:pt>
                <c:pt idx="286">
                  <c:v>612.9751</c:v>
                </c:pt>
                <c:pt idx="287">
                  <c:v>580.8229</c:v>
                </c:pt>
                <c:pt idx="288">
                  <c:v>633.91980000000001</c:v>
                </c:pt>
                <c:pt idx="289">
                  <c:v>595.67150000000004</c:v>
                </c:pt>
                <c:pt idx="290">
                  <c:v>607.44140000000004</c:v>
                </c:pt>
                <c:pt idx="291">
                  <c:v>641.9837</c:v>
                </c:pt>
                <c:pt idx="292">
                  <c:v>657.21349999999995</c:v>
                </c:pt>
                <c:pt idx="293">
                  <c:v>658.50900000000001</c:v>
                </c:pt>
                <c:pt idx="294">
                  <c:v>658.29719999999998</c:v>
                </c:pt>
                <c:pt idx="295">
                  <c:v>644.43460000000005</c:v>
                </c:pt>
                <c:pt idx="296">
                  <c:v>611.28229999999996</c:v>
                </c:pt>
                <c:pt idx="297">
                  <c:v>635.02880000000005</c:v>
                </c:pt>
                <c:pt idx="298">
                  <c:v>626.5231</c:v>
                </c:pt>
                <c:pt idx="299">
                  <c:v>660.2396</c:v>
                </c:pt>
                <c:pt idx="300">
                  <c:v>644.04949999999997</c:v>
                </c:pt>
                <c:pt idx="301">
                  <c:v>670.14030000000002</c:v>
                </c:pt>
                <c:pt idx="302">
                  <c:v>645.64469999999994</c:v>
                </c:pt>
                <c:pt idx="303">
                  <c:v>671.77520000000004</c:v>
                </c:pt>
                <c:pt idx="304">
                  <c:v>652.61609999999996</c:v>
                </c:pt>
                <c:pt idx="305">
                  <c:v>719.29579999999999</c:v>
                </c:pt>
                <c:pt idx="306">
                  <c:v>658.70510000000002</c:v>
                </c:pt>
                <c:pt idx="307">
                  <c:v>684.19920000000002</c:v>
                </c:pt>
                <c:pt idx="308">
                  <c:v>685.82889999999998</c:v>
                </c:pt>
                <c:pt idx="309">
                  <c:v>657.91459999999995</c:v>
                </c:pt>
                <c:pt idx="310">
                  <c:v>647.00599999999997</c:v>
                </c:pt>
                <c:pt idx="311">
                  <c:v>694.58399999999995</c:v>
                </c:pt>
                <c:pt idx="312">
                  <c:v>674.54570000000001</c:v>
                </c:pt>
                <c:pt idx="313">
                  <c:v>674.62980000000005</c:v>
                </c:pt>
                <c:pt idx="314">
                  <c:v>649.37900000000002</c:v>
                </c:pt>
                <c:pt idx="315">
                  <c:v>727.83519999999999</c:v>
                </c:pt>
                <c:pt idx="316">
                  <c:v>716.4162</c:v>
                </c:pt>
                <c:pt idx="317">
                  <c:v>740.87059999999997</c:v>
                </c:pt>
                <c:pt idx="318">
                  <c:v>766.27470000000005</c:v>
                </c:pt>
                <c:pt idx="319">
                  <c:v>785.76390000000004</c:v>
                </c:pt>
                <c:pt idx="320">
                  <c:v>968.46730000000002</c:v>
                </c:pt>
                <c:pt idx="321">
                  <c:v>1080.7262000000001</c:v>
                </c:pt>
                <c:pt idx="322">
                  <c:v>1250.4657</c:v>
                </c:pt>
                <c:pt idx="323">
                  <c:v>1265.5639000000001</c:v>
                </c:pt>
                <c:pt idx="324">
                  <c:v>1502.9965999999999</c:v>
                </c:pt>
                <c:pt idx="325">
                  <c:v>1765.5426</c:v>
                </c:pt>
                <c:pt idx="326">
                  <c:v>1771.6996999999999</c:v>
                </c:pt>
                <c:pt idx="327">
                  <c:v>1898.2822000000001</c:v>
                </c:pt>
                <c:pt idx="328">
                  <c:v>2105.6197999999999</c:v>
                </c:pt>
                <c:pt idx="329">
                  <c:v>2218.4385000000002</c:v>
                </c:pt>
                <c:pt idx="330">
                  <c:v>2381.4466000000002</c:v>
                </c:pt>
                <c:pt idx="331">
                  <c:v>2355.8701999999998</c:v>
                </c:pt>
                <c:pt idx="332">
                  <c:v>2504.19</c:v>
                </c:pt>
                <c:pt idx="333">
                  <c:v>2405.0484999999999</c:v>
                </c:pt>
                <c:pt idx="334">
                  <c:v>2451.5527000000002</c:v>
                </c:pt>
                <c:pt idx="335">
                  <c:v>2373.2669000000001</c:v>
                </c:pt>
                <c:pt idx="336">
                  <c:v>2441.4160999999999</c:v>
                </c:pt>
                <c:pt idx="337">
                  <c:v>2384.4031</c:v>
                </c:pt>
                <c:pt idx="338">
                  <c:v>2417.2750000000001</c:v>
                </c:pt>
                <c:pt idx="339">
                  <c:v>2358.8622</c:v>
                </c:pt>
                <c:pt idx="340">
                  <c:v>2509.9113000000002</c:v>
                </c:pt>
                <c:pt idx="341">
                  <c:v>2448.5956000000001</c:v>
                </c:pt>
                <c:pt idx="342">
                  <c:v>2393.3701000000001</c:v>
                </c:pt>
                <c:pt idx="343">
                  <c:v>2371.1709000000001</c:v>
                </c:pt>
                <c:pt idx="344">
                  <c:v>2244.2584999999999</c:v>
                </c:pt>
                <c:pt idx="345">
                  <c:v>2317.2143999999998</c:v>
                </c:pt>
                <c:pt idx="346">
                  <c:v>2246.4879000000001</c:v>
                </c:pt>
                <c:pt idx="347">
                  <c:v>2287.9450000000002</c:v>
                </c:pt>
                <c:pt idx="348">
                  <c:v>2175.2696000000001</c:v>
                </c:pt>
                <c:pt idx="349">
                  <c:v>2105.8924000000002</c:v>
                </c:pt>
                <c:pt idx="350">
                  <c:v>2027.8820000000001</c:v>
                </c:pt>
                <c:pt idx="351">
                  <c:v>1936.3110999999999</c:v>
                </c:pt>
                <c:pt idx="352">
                  <c:v>1933.4631999999999</c:v>
                </c:pt>
                <c:pt idx="353">
                  <c:v>1892.54</c:v>
                </c:pt>
                <c:pt idx="354">
                  <c:v>1889.5191</c:v>
                </c:pt>
                <c:pt idx="355">
                  <c:v>1829.6391000000001</c:v>
                </c:pt>
                <c:pt idx="356">
                  <c:v>1780.4635000000001</c:v>
                </c:pt>
                <c:pt idx="357">
                  <c:v>1819.1280999999999</c:v>
                </c:pt>
                <c:pt idx="358">
                  <c:v>1729.0128</c:v>
                </c:pt>
                <c:pt idx="359">
                  <c:v>1698.7291</c:v>
                </c:pt>
                <c:pt idx="360">
                  <c:v>1656.1778999999999</c:v>
                </c:pt>
                <c:pt idx="361">
                  <c:v>1656.4027000000001</c:v>
                </c:pt>
                <c:pt idx="362">
                  <c:v>1655.2293</c:v>
                </c:pt>
                <c:pt idx="363">
                  <c:v>1573.4567999999999</c:v>
                </c:pt>
                <c:pt idx="364">
                  <c:v>1565.0078000000001</c:v>
                </c:pt>
                <c:pt idx="365">
                  <c:v>1518.3811000000001</c:v>
                </c:pt>
                <c:pt idx="366">
                  <c:v>1483.2399</c:v>
                </c:pt>
                <c:pt idx="367">
                  <c:v>1435.8585</c:v>
                </c:pt>
                <c:pt idx="368">
                  <c:v>1419.6660999999999</c:v>
                </c:pt>
              </c:numCache>
            </c:numRef>
          </c:val>
          <c:smooth val="0"/>
          <c:extLst>
            <c:ext xmlns:c16="http://schemas.microsoft.com/office/drawing/2014/chart" uri="{C3380CC4-5D6E-409C-BE32-E72D297353CC}">
              <c16:uniqueId val="{00000000-CC4F-42AE-89FB-4EC95CF937F8}"/>
            </c:ext>
          </c:extLst>
        </c:ser>
        <c:dLbls>
          <c:showLegendKey val="0"/>
          <c:showVal val="0"/>
          <c:showCatName val="0"/>
          <c:showSerName val="0"/>
          <c:showPercent val="0"/>
          <c:showBubbleSize val="0"/>
        </c:dLbls>
        <c:smooth val="0"/>
        <c:axId val="405039312"/>
        <c:axId val="405041608"/>
      </c:lineChart>
      <c:catAx>
        <c:axId val="4050393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5041608"/>
        <c:crosses val="autoZero"/>
        <c:auto val="1"/>
        <c:lblAlgn val="ctr"/>
        <c:lblOffset val="100"/>
        <c:noMultiLvlLbl val="0"/>
      </c:catAx>
      <c:valAx>
        <c:axId val="40504160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Particle number concentration (#/cc</a:t>
                </a:r>
                <a:r>
                  <a:rPr lang="en-US" dirty="0" smtClean="0"/>
                  <a:t>) between 10-420 nm</a:t>
                </a:r>
                <a:endParaRPr lang="en-US" dirty="0"/>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50393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6EC0D36-56B1-4F83-A853-AD0D9E023995}" type="doc">
      <dgm:prSet loTypeId="urn:microsoft.com/office/officeart/2005/8/layout/vProcess5" loCatId="process" qsTypeId="urn:microsoft.com/office/officeart/2005/8/quickstyle/simple1" qsCatId="simple" csTypeId="urn:microsoft.com/office/officeart/2005/8/colors/colorful5" csCatId="colorful" phldr="1"/>
      <dgm:spPr/>
      <dgm:t>
        <a:bodyPr/>
        <a:lstStyle/>
        <a:p>
          <a:endParaRPr lang="en-US"/>
        </a:p>
      </dgm:t>
    </dgm:pt>
    <dgm:pt modelId="{9DA16838-C5AA-48C4-BB2C-AB2DFF4D6119}">
      <dgm:prSet phldrT="[Text]"/>
      <dgm:spPr>
        <a:solidFill>
          <a:srgbClr val="4BACC6">
            <a:alpha val="50196"/>
          </a:srgbClr>
        </a:solidFill>
      </dgm:spPr>
      <dgm:t>
        <a:bodyPr/>
        <a:lstStyle/>
        <a:p>
          <a:r>
            <a:rPr lang="en-US" dirty="0" smtClean="0">
              <a:solidFill>
                <a:schemeClr val="tx1"/>
              </a:solidFill>
            </a:rPr>
            <a:t>Collect Basic Workplace Information</a:t>
          </a:r>
          <a:endParaRPr lang="en-US" dirty="0">
            <a:solidFill>
              <a:schemeClr val="tx1"/>
            </a:solidFill>
          </a:endParaRPr>
        </a:p>
      </dgm:t>
    </dgm:pt>
    <dgm:pt modelId="{F275AA8E-8B46-49FF-8AD2-6CC3AF71AC8A}" type="parTrans" cxnId="{50F90C48-003A-45D6-B4D9-87EC576BF740}">
      <dgm:prSet/>
      <dgm:spPr/>
      <dgm:t>
        <a:bodyPr/>
        <a:lstStyle/>
        <a:p>
          <a:endParaRPr lang="en-US"/>
        </a:p>
      </dgm:t>
    </dgm:pt>
    <dgm:pt modelId="{8DB9DC1F-BB5C-4357-B076-163278D61CC7}" type="sibTrans" cxnId="{50F90C48-003A-45D6-B4D9-87EC576BF740}">
      <dgm:prSet/>
      <dgm:spPr>
        <a:ln>
          <a:solidFill>
            <a:schemeClr val="accent5">
              <a:lumMod val="50000"/>
              <a:alpha val="90000"/>
            </a:schemeClr>
          </a:solidFill>
        </a:ln>
      </dgm:spPr>
      <dgm:t>
        <a:bodyPr/>
        <a:lstStyle/>
        <a:p>
          <a:endParaRPr lang="en-US"/>
        </a:p>
      </dgm:t>
    </dgm:pt>
    <dgm:pt modelId="{2B4B1934-0E08-4B37-8918-DA8D7B39039B}">
      <dgm:prSet phldrT="[Text]"/>
      <dgm:spPr>
        <a:solidFill>
          <a:srgbClr val="47D872">
            <a:alpha val="50196"/>
          </a:srgbClr>
        </a:solidFill>
      </dgm:spPr>
      <dgm:t>
        <a:bodyPr/>
        <a:lstStyle/>
        <a:p>
          <a:r>
            <a:rPr lang="en-US" dirty="0" smtClean="0">
              <a:solidFill>
                <a:schemeClr val="tx1"/>
              </a:solidFill>
            </a:rPr>
            <a:t>Design and Implement the Sampling Plan</a:t>
          </a:r>
          <a:endParaRPr lang="en-US" dirty="0">
            <a:solidFill>
              <a:schemeClr val="tx1"/>
            </a:solidFill>
          </a:endParaRPr>
        </a:p>
      </dgm:t>
    </dgm:pt>
    <dgm:pt modelId="{F280A3E7-752F-432C-B4FB-013B530690F5}" type="parTrans" cxnId="{316AFF2A-C7B3-4D66-AB83-BEA024B5645C}">
      <dgm:prSet/>
      <dgm:spPr/>
      <dgm:t>
        <a:bodyPr/>
        <a:lstStyle/>
        <a:p>
          <a:endParaRPr lang="en-US"/>
        </a:p>
      </dgm:t>
    </dgm:pt>
    <dgm:pt modelId="{8D26D05E-D8F2-43EC-90E8-BAE5DFC74FBB}" type="sibTrans" cxnId="{316AFF2A-C7B3-4D66-AB83-BEA024B5645C}">
      <dgm:prSet/>
      <dgm:spPr>
        <a:ln>
          <a:solidFill>
            <a:schemeClr val="accent5">
              <a:lumMod val="50000"/>
              <a:alpha val="90000"/>
            </a:schemeClr>
          </a:solidFill>
        </a:ln>
      </dgm:spPr>
      <dgm:t>
        <a:bodyPr/>
        <a:lstStyle/>
        <a:p>
          <a:endParaRPr lang="en-US"/>
        </a:p>
      </dgm:t>
    </dgm:pt>
    <dgm:pt modelId="{645639C2-163D-4D1B-AA81-D8AE44ED6A2E}">
      <dgm:prSet phldrT="[Text]"/>
      <dgm:spPr>
        <a:solidFill>
          <a:srgbClr val="ACE946">
            <a:alpha val="50196"/>
          </a:srgbClr>
        </a:solidFill>
      </dgm:spPr>
      <dgm:t>
        <a:bodyPr/>
        <a:lstStyle/>
        <a:p>
          <a:r>
            <a:rPr lang="en-US" dirty="0" smtClean="0">
              <a:solidFill>
                <a:schemeClr val="tx1"/>
              </a:solidFill>
            </a:rPr>
            <a:t>Risk Assessment</a:t>
          </a:r>
          <a:endParaRPr lang="en-US" dirty="0">
            <a:solidFill>
              <a:schemeClr val="tx1"/>
            </a:solidFill>
          </a:endParaRPr>
        </a:p>
      </dgm:t>
    </dgm:pt>
    <dgm:pt modelId="{A87EDFCE-3019-4927-BE38-48938AC5C0AD}" type="parTrans" cxnId="{62C0491D-39FC-4ED5-854B-C08091808F8C}">
      <dgm:prSet/>
      <dgm:spPr/>
      <dgm:t>
        <a:bodyPr/>
        <a:lstStyle/>
        <a:p>
          <a:endParaRPr lang="en-US"/>
        </a:p>
      </dgm:t>
    </dgm:pt>
    <dgm:pt modelId="{AF4EDCD6-A912-4300-8A6D-A42D71A7D823}" type="sibTrans" cxnId="{62C0491D-39FC-4ED5-854B-C08091808F8C}">
      <dgm:prSet/>
      <dgm:spPr>
        <a:ln>
          <a:solidFill>
            <a:schemeClr val="accent5">
              <a:lumMod val="50000"/>
              <a:alpha val="90000"/>
            </a:schemeClr>
          </a:solidFill>
        </a:ln>
      </dgm:spPr>
      <dgm:t>
        <a:bodyPr/>
        <a:lstStyle/>
        <a:p>
          <a:endParaRPr lang="en-US"/>
        </a:p>
      </dgm:t>
    </dgm:pt>
    <dgm:pt modelId="{D08B0A06-D25F-49EF-AC73-B7678B61C143}">
      <dgm:prSet phldrT="[Text]"/>
      <dgm:spPr>
        <a:solidFill>
          <a:srgbClr val="F79646">
            <a:alpha val="50196"/>
          </a:srgbClr>
        </a:solidFill>
      </dgm:spPr>
      <dgm:t>
        <a:bodyPr/>
        <a:lstStyle/>
        <a:p>
          <a:r>
            <a:rPr lang="en-US" dirty="0" smtClean="0">
              <a:solidFill>
                <a:schemeClr val="tx1"/>
              </a:solidFill>
            </a:rPr>
            <a:t>Risk Management </a:t>
          </a:r>
          <a:endParaRPr lang="en-US" dirty="0">
            <a:solidFill>
              <a:schemeClr val="tx1"/>
            </a:solidFill>
          </a:endParaRPr>
        </a:p>
      </dgm:t>
    </dgm:pt>
    <dgm:pt modelId="{993179D7-FDE5-4717-BCDB-47A97957A8B8}" type="parTrans" cxnId="{7B89CF9C-FE8E-4136-BA5F-D270D63EBE4F}">
      <dgm:prSet/>
      <dgm:spPr/>
      <dgm:t>
        <a:bodyPr/>
        <a:lstStyle/>
        <a:p>
          <a:endParaRPr lang="en-US"/>
        </a:p>
      </dgm:t>
    </dgm:pt>
    <dgm:pt modelId="{E675B5C4-9AE3-4B65-9B20-82331A3B5860}" type="sibTrans" cxnId="{7B89CF9C-FE8E-4136-BA5F-D270D63EBE4F}">
      <dgm:prSet/>
      <dgm:spPr/>
      <dgm:t>
        <a:bodyPr/>
        <a:lstStyle/>
        <a:p>
          <a:endParaRPr lang="en-US"/>
        </a:p>
      </dgm:t>
    </dgm:pt>
    <dgm:pt modelId="{AFF83745-4D19-486A-B6E7-B41D6C288A8F}" type="pres">
      <dgm:prSet presAssocID="{D6EC0D36-56B1-4F83-A853-AD0D9E023995}" presName="outerComposite" presStyleCnt="0">
        <dgm:presLayoutVars>
          <dgm:chMax val="5"/>
          <dgm:dir/>
          <dgm:resizeHandles val="exact"/>
        </dgm:presLayoutVars>
      </dgm:prSet>
      <dgm:spPr/>
      <dgm:t>
        <a:bodyPr/>
        <a:lstStyle/>
        <a:p>
          <a:endParaRPr lang="en-US"/>
        </a:p>
      </dgm:t>
    </dgm:pt>
    <dgm:pt modelId="{E136D755-4669-43E7-88FD-91137D4463DC}" type="pres">
      <dgm:prSet presAssocID="{D6EC0D36-56B1-4F83-A853-AD0D9E023995}" presName="dummyMaxCanvas" presStyleCnt="0">
        <dgm:presLayoutVars/>
      </dgm:prSet>
      <dgm:spPr/>
      <dgm:t>
        <a:bodyPr/>
        <a:lstStyle/>
        <a:p>
          <a:endParaRPr lang="en-US"/>
        </a:p>
      </dgm:t>
    </dgm:pt>
    <dgm:pt modelId="{EC8B1C50-929C-41C1-AD23-9C6F32E62B7C}" type="pres">
      <dgm:prSet presAssocID="{D6EC0D36-56B1-4F83-A853-AD0D9E023995}" presName="FourNodes_1" presStyleLbl="node1" presStyleIdx="0" presStyleCnt="4">
        <dgm:presLayoutVars>
          <dgm:bulletEnabled val="1"/>
        </dgm:presLayoutVars>
      </dgm:prSet>
      <dgm:spPr/>
      <dgm:t>
        <a:bodyPr/>
        <a:lstStyle/>
        <a:p>
          <a:endParaRPr lang="en-US"/>
        </a:p>
      </dgm:t>
    </dgm:pt>
    <dgm:pt modelId="{446496C5-FA17-467B-9CA3-377FFCF3AF5F}" type="pres">
      <dgm:prSet presAssocID="{D6EC0D36-56B1-4F83-A853-AD0D9E023995}" presName="FourNodes_2" presStyleLbl="node1" presStyleIdx="1" presStyleCnt="4">
        <dgm:presLayoutVars>
          <dgm:bulletEnabled val="1"/>
        </dgm:presLayoutVars>
      </dgm:prSet>
      <dgm:spPr/>
      <dgm:t>
        <a:bodyPr/>
        <a:lstStyle/>
        <a:p>
          <a:endParaRPr lang="en-US"/>
        </a:p>
      </dgm:t>
    </dgm:pt>
    <dgm:pt modelId="{567371A9-66F5-4549-BC84-C3652D2A0D10}" type="pres">
      <dgm:prSet presAssocID="{D6EC0D36-56B1-4F83-A853-AD0D9E023995}" presName="FourNodes_3" presStyleLbl="node1" presStyleIdx="2" presStyleCnt="4">
        <dgm:presLayoutVars>
          <dgm:bulletEnabled val="1"/>
        </dgm:presLayoutVars>
      </dgm:prSet>
      <dgm:spPr/>
      <dgm:t>
        <a:bodyPr/>
        <a:lstStyle/>
        <a:p>
          <a:endParaRPr lang="en-US"/>
        </a:p>
      </dgm:t>
    </dgm:pt>
    <dgm:pt modelId="{A46EE72E-DDFC-4FBE-B2CC-463904533314}" type="pres">
      <dgm:prSet presAssocID="{D6EC0D36-56B1-4F83-A853-AD0D9E023995}" presName="FourNodes_4" presStyleLbl="node1" presStyleIdx="3" presStyleCnt="4">
        <dgm:presLayoutVars>
          <dgm:bulletEnabled val="1"/>
        </dgm:presLayoutVars>
      </dgm:prSet>
      <dgm:spPr/>
      <dgm:t>
        <a:bodyPr/>
        <a:lstStyle/>
        <a:p>
          <a:endParaRPr lang="en-US"/>
        </a:p>
      </dgm:t>
    </dgm:pt>
    <dgm:pt modelId="{74B1AA48-68F1-4D21-ACAF-0122655F5CFF}" type="pres">
      <dgm:prSet presAssocID="{D6EC0D36-56B1-4F83-A853-AD0D9E023995}" presName="FourConn_1-2" presStyleLbl="fgAccFollowNode1" presStyleIdx="0" presStyleCnt="3">
        <dgm:presLayoutVars>
          <dgm:bulletEnabled val="1"/>
        </dgm:presLayoutVars>
      </dgm:prSet>
      <dgm:spPr/>
      <dgm:t>
        <a:bodyPr/>
        <a:lstStyle/>
        <a:p>
          <a:endParaRPr lang="en-US"/>
        </a:p>
      </dgm:t>
    </dgm:pt>
    <dgm:pt modelId="{3FEAABD0-0EED-4094-970D-DBD1B2CD80FC}" type="pres">
      <dgm:prSet presAssocID="{D6EC0D36-56B1-4F83-A853-AD0D9E023995}" presName="FourConn_2-3" presStyleLbl="fgAccFollowNode1" presStyleIdx="1" presStyleCnt="3">
        <dgm:presLayoutVars>
          <dgm:bulletEnabled val="1"/>
        </dgm:presLayoutVars>
      </dgm:prSet>
      <dgm:spPr/>
      <dgm:t>
        <a:bodyPr/>
        <a:lstStyle/>
        <a:p>
          <a:endParaRPr lang="en-US"/>
        </a:p>
      </dgm:t>
    </dgm:pt>
    <dgm:pt modelId="{1FAC13C6-05AE-47AC-B782-F0E13EB9D2A7}" type="pres">
      <dgm:prSet presAssocID="{D6EC0D36-56B1-4F83-A853-AD0D9E023995}" presName="FourConn_3-4" presStyleLbl="fgAccFollowNode1" presStyleIdx="2" presStyleCnt="3">
        <dgm:presLayoutVars>
          <dgm:bulletEnabled val="1"/>
        </dgm:presLayoutVars>
      </dgm:prSet>
      <dgm:spPr/>
      <dgm:t>
        <a:bodyPr/>
        <a:lstStyle/>
        <a:p>
          <a:endParaRPr lang="en-US"/>
        </a:p>
      </dgm:t>
    </dgm:pt>
    <dgm:pt modelId="{10E7E3C5-AA62-4909-BAFC-0DB0127ED781}" type="pres">
      <dgm:prSet presAssocID="{D6EC0D36-56B1-4F83-A853-AD0D9E023995}" presName="FourNodes_1_text" presStyleLbl="node1" presStyleIdx="3" presStyleCnt="4">
        <dgm:presLayoutVars>
          <dgm:bulletEnabled val="1"/>
        </dgm:presLayoutVars>
      </dgm:prSet>
      <dgm:spPr/>
      <dgm:t>
        <a:bodyPr/>
        <a:lstStyle/>
        <a:p>
          <a:endParaRPr lang="en-US"/>
        </a:p>
      </dgm:t>
    </dgm:pt>
    <dgm:pt modelId="{65EECE2C-46EF-4130-BA7C-4AA4EF157633}" type="pres">
      <dgm:prSet presAssocID="{D6EC0D36-56B1-4F83-A853-AD0D9E023995}" presName="FourNodes_2_text" presStyleLbl="node1" presStyleIdx="3" presStyleCnt="4">
        <dgm:presLayoutVars>
          <dgm:bulletEnabled val="1"/>
        </dgm:presLayoutVars>
      </dgm:prSet>
      <dgm:spPr/>
      <dgm:t>
        <a:bodyPr/>
        <a:lstStyle/>
        <a:p>
          <a:endParaRPr lang="en-US"/>
        </a:p>
      </dgm:t>
    </dgm:pt>
    <dgm:pt modelId="{BB231E79-62AD-4D67-B1C9-481FCAB53217}" type="pres">
      <dgm:prSet presAssocID="{D6EC0D36-56B1-4F83-A853-AD0D9E023995}" presName="FourNodes_3_text" presStyleLbl="node1" presStyleIdx="3" presStyleCnt="4">
        <dgm:presLayoutVars>
          <dgm:bulletEnabled val="1"/>
        </dgm:presLayoutVars>
      </dgm:prSet>
      <dgm:spPr/>
      <dgm:t>
        <a:bodyPr/>
        <a:lstStyle/>
        <a:p>
          <a:endParaRPr lang="en-US"/>
        </a:p>
      </dgm:t>
    </dgm:pt>
    <dgm:pt modelId="{EE01CE66-27EC-40CB-A5FD-DA2B2FFAE987}" type="pres">
      <dgm:prSet presAssocID="{D6EC0D36-56B1-4F83-A853-AD0D9E023995}" presName="FourNodes_4_text" presStyleLbl="node1" presStyleIdx="3" presStyleCnt="4">
        <dgm:presLayoutVars>
          <dgm:bulletEnabled val="1"/>
        </dgm:presLayoutVars>
      </dgm:prSet>
      <dgm:spPr/>
      <dgm:t>
        <a:bodyPr/>
        <a:lstStyle/>
        <a:p>
          <a:endParaRPr lang="en-US"/>
        </a:p>
      </dgm:t>
    </dgm:pt>
  </dgm:ptLst>
  <dgm:cxnLst>
    <dgm:cxn modelId="{43522ACE-25CB-4AF2-8BE2-FC9C7D4E2ABF}" type="presOf" srcId="{8DB9DC1F-BB5C-4357-B076-163278D61CC7}" destId="{74B1AA48-68F1-4D21-ACAF-0122655F5CFF}" srcOrd="0" destOrd="0" presId="urn:microsoft.com/office/officeart/2005/8/layout/vProcess5"/>
    <dgm:cxn modelId="{63244E74-2B06-4ABF-B809-1DD32F1A78B6}" type="presOf" srcId="{2B4B1934-0E08-4B37-8918-DA8D7B39039B}" destId="{446496C5-FA17-467B-9CA3-377FFCF3AF5F}" srcOrd="0" destOrd="0" presId="urn:microsoft.com/office/officeart/2005/8/layout/vProcess5"/>
    <dgm:cxn modelId="{2AD5DA88-AF47-4CAE-B63A-C4087437AAEF}" type="presOf" srcId="{9DA16838-C5AA-48C4-BB2C-AB2DFF4D6119}" destId="{10E7E3C5-AA62-4909-BAFC-0DB0127ED781}" srcOrd="1" destOrd="0" presId="urn:microsoft.com/office/officeart/2005/8/layout/vProcess5"/>
    <dgm:cxn modelId="{4D0C9434-9FCC-46A1-B950-646021AE608F}" type="presOf" srcId="{9DA16838-C5AA-48C4-BB2C-AB2DFF4D6119}" destId="{EC8B1C50-929C-41C1-AD23-9C6F32E62B7C}" srcOrd="0" destOrd="0" presId="urn:microsoft.com/office/officeart/2005/8/layout/vProcess5"/>
    <dgm:cxn modelId="{8CE449BD-BBD1-4EB9-9D34-449FF3FEA464}" type="presOf" srcId="{D08B0A06-D25F-49EF-AC73-B7678B61C143}" destId="{A46EE72E-DDFC-4FBE-B2CC-463904533314}" srcOrd="0" destOrd="0" presId="urn:microsoft.com/office/officeart/2005/8/layout/vProcess5"/>
    <dgm:cxn modelId="{8536B48C-4CD4-43B0-8A8E-041043E6ECCA}" type="presOf" srcId="{D6EC0D36-56B1-4F83-A853-AD0D9E023995}" destId="{AFF83745-4D19-486A-B6E7-B41D6C288A8F}" srcOrd="0" destOrd="0" presId="urn:microsoft.com/office/officeart/2005/8/layout/vProcess5"/>
    <dgm:cxn modelId="{CC5ECCAA-03AD-4FF5-8E23-355B8DDAB59F}" type="presOf" srcId="{645639C2-163D-4D1B-AA81-D8AE44ED6A2E}" destId="{567371A9-66F5-4549-BC84-C3652D2A0D10}" srcOrd="0" destOrd="0" presId="urn:microsoft.com/office/officeart/2005/8/layout/vProcess5"/>
    <dgm:cxn modelId="{50F90C48-003A-45D6-B4D9-87EC576BF740}" srcId="{D6EC0D36-56B1-4F83-A853-AD0D9E023995}" destId="{9DA16838-C5AA-48C4-BB2C-AB2DFF4D6119}" srcOrd="0" destOrd="0" parTransId="{F275AA8E-8B46-49FF-8AD2-6CC3AF71AC8A}" sibTransId="{8DB9DC1F-BB5C-4357-B076-163278D61CC7}"/>
    <dgm:cxn modelId="{E8B7EBF0-F96B-44B4-B3A5-E9451EA5D87F}" type="presOf" srcId="{D08B0A06-D25F-49EF-AC73-B7678B61C143}" destId="{EE01CE66-27EC-40CB-A5FD-DA2B2FFAE987}" srcOrd="1" destOrd="0" presId="urn:microsoft.com/office/officeart/2005/8/layout/vProcess5"/>
    <dgm:cxn modelId="{487758D7-02FB-4ECE-918D-A8365ADAE574}" type="presOf" srcId="{8D26D05E-D8F2-43EC-90E8-BAE5DFC74FBB}" destId="{3FEAABD0-0EED-4094-970D-DBD1B2CD80FC}" srcOrd="0" destOrd="0" presId="urn:microsoft.com/office/officeart/2005/8/layout/vProcess5"/>
    <dgm:cxn modelId="{17611F91-557C-4D69-9B41-DC8C1602C23B}" type="presOf" srcId="{AF4EDCD6-A912-4300-8A6D-A42D71A7D823}" destId="{1FAC13C6-05AE-47AC-B782-F0E13EB9D2A7}" srcOrd="0" destOrd="0" presId="urn:microsoft.com/office/officeart/2005/8/layout/vProcess5"/>
    <dgm:cxn modelId="{1A9B12D8-1BEC-4764-B259-42EB3FE1DF88}" type="presOf" srcId="{645639C2-163D-4D1B-AA81-D8AE44ED6A2E}" destId="{BB231E79-62AD-4D67-B1C9-481FCAB53217}" srcOrd="1" destOrd="0" presId="urn:microsoft.com/office/officeart/2005/8/layout/vProcess5"/>
    <dgm:cxn modelId="{3567A449-2A37-440F-B4FB-D3A7EDB832E9}" type="presOf" srcId="{2B4B1934-0E08-4B37-8918-DA8D7B39039B}" destId="{65EECE2C-46EF-4130-BA7C-4AA4EF157633}" srcOrd="1" destOrd="0" presId="urn:microsoft.com/office/officeart/2005/8/layout/vProcess5"/>
    <dgm:cxn modelId="{7B89CF9C-FE8E-4136-BA5F-D270D63EBE4F}" srcId="{D6EC0D36-56B1-4F83-A853-AD0D9E023995}" destId="{D08B0A06-D25F-49EF-AC73-B7678B61C143}" srcOrd="3" destOrd="0" parTransId="{993179D7-FDE5-4717-BCDB-47A97957A8B8}" sibTransId="{E675B5C4-9AE3-4B65-9B20-82331A3B5860}"/>
    <dgm:cxn modelId="{316AFF2A-C7B3-4D66-AB83-BEA024B5645C}" srcId="{D6EC0D36-56B1-4F83-A853-AD0D9E023995}" destId="{2B4B1934-0E08-4B37-8918-DA8D7B39039B}" srcOrd="1" destOrd="0" parTransId="{F280A3E7-752F-432C-B4FB-013B530690F5}" sibTransId="{8D26D05E-D8F2-43EC-90E8-BAE5DFC74FBB}"/>
    <dgm:cxn modelId="{62C0491D-39FC-4ED5-854B-C08091808F8C}" srcId="{D6EC0D36-56B1-4F83-A853-AD0D9E023995}" destId="{645639C2-163D-4D1B-AA81-D8AE44ED6A2E}" srcOrd="2" destOrd="0" parTransId="{A87EDFCE-3019-4927-BE38-48938AC5C0AD}" sibTransId="{AF4EDCD6-A912-4300-8A6D-A42D71A7D823}"/>
    <dgm:cxn modelId="{26537EF8-BA5D-4940-BB7F-983091A11289}" type="presParOf" srcId="{AFF83745-4D19-486A-B6E7-B41D6C288A8F}" destId="{E136D755-4669-43E7-88FD-91137D4463DC}" srcOrd="0" destOrd="0" presId="urn:microsoft.com/office/officeart/2005/8/layout/vProcess5"/>
    <dgm:cxn modelId="{134EE358-2450-4A42-B0CC-A85CF3D16618}" type="presParOf" srcId="{AFF83745-4D19-486A-B6E7-B41D6C288A8F}" destId="{EC8B1C50-929C-41C1-AD23-9C6F32E62B7C}" srcOrd="1" destOrd="0" presId="urn:microsoft.com/office/officeart/2005/8/layout/vProcess5"/>
    <dgm:cxn modelId="{9CC8B93B-A554-44D2-8BC8-FA9C490EAA92}" type="presParOf" srcId="{AFF83745-4D19-486A-B6E7-B41D6C288A8F}" destId="{446496C5-FA17-467B-9CA3-377FFCF3AF5F}" srcOrd="2" destOrd="0" presId="urn:microsoft.com/office/officeart/2005/8/layout/vProcess5"/>
    <dgm:cxn modelId="{31980CD0-CBF7-4259-9D69-07000E32CB6B}" type="presParOf" srcId="{AFF83745-4D19-486A-B6E7-B41D6C288A8F}" destId="{567371A9-66F5-4549-BC84-C3652D2A0D10}" srcOrd="3" destOrd="0" presId="urn:microsoft.com/office/officeart/2005/8/layout/vProcess5"/>
    <dgm:cxn modelId="{34DF3F62-657A-48AE-AFAB-A08C5A4257B9}" type="presParOf" srcId="{AFF83745-4D19-486A-B6E7-B41D6C288A8F}" destId="{A46EE72E-DDFC-4FBE-B2CC-463904533314}" srcOrd="4" destOrd="0" presId="urn:microsoft.com/office/officeart/2005/8/layout/vProcess5"/>
    <dgm:cxn modelId="{5EAFCCC1-C2B8-4F77-AC69-B43E6B4D1299}" type="presParOf" srcId="{AFF83745-4D19-486A-B6E7-B41D6C288A8F}" destId="{74B1AA48-68F1-4D21-ACAF-0122655F5CFF}" srcOrd="5" destOrd="0" presId="urn:microsoft.com/office/officeart/2005/8/layout/vProcess5"/>
    <dgm:cxn modelId="{A3E90BC9-701A-49CE-B48F-E558A1692684}" type="presParOf" srcId="{AFF83745-4D19-486A-B6E7-B41D6C288A8F}" destId="{3FEAABD0-0EED-4094-970D-DBD1B2CD80FC}" srcOrd="6" destOrd="0" presId="urn:microsoft.com/office/officeart/2005/8/layout/vProcess5"/>
    <dgm:cxn modelId="{5337C7FA-C3F0-4B25-A436-9D6376E825F5}" type="presParOf" srcId="{AFF83745-4D19-486A-B6E7-B41D6C288A8F}" destId="{1FAC13C6-05AE-47AC-B782-F0E13EB9D2A7}" srcOrd="7" destOrd="0" presId="urn:microsoft.com/office/officeart/2005/8/layout/vProcess5"/>
    <dgm:cxn modelId="{D4393DCF-B4A0-4E3C-818B-F82055A9B1BA}" type="presParOf" srcId="{AFF83745-4D19-486A-B6E7-B41D6C288A8F}" destId="{10E7E3C5-AA62-4909-BAFC-0DB0127ED781}" srcOrd="8" destOrd="0" presId="urn:microsoft.com/office/officeart/2005/8/layout/vProcess5"/>
    <dgm:cxn modelId="{1D3C02F7-0B88-49B7-8599-168F660E8CD2}" type="presParOf" srcId="{AFF83745-4D19-486A-B6E7-B41D6C288A8F}" destId="{65EECE2C-46EF-4130-BA7C-4AA4EF157633}" srcOrd="9" destOrd="0" presId="urn:microsoft.com/office/officeart/2005/8/layout/vProcess5"/>
    <dgm:cxn modelId="{84A72279-894F-41DB-AE5B-FEECEE4B71BE}" type="presParOf" srcId="{AFF83745-4D19-486A-B6E7-B41D6C288A8F}" destId="{BB231E79-62AD-4D67-B1C9-481FCAB53217}" srcOrd="10" destOrd="0" presId="urn:microsoft.com/office/officeart/2005/8/layout/vProcess5"/>
    <dgm:cxn modelId="{E03C26EE-EB4A-4333-89A7-EF201D5C043A}" type="presParOf" srcId="{AFF83745-4D19-486A-B6E7-B41D6C288A8F}" destId="{EE01CE66-27EC-40CB-A5FD-DA2B2FFAE987}"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95D79AC-2A09-4C67-A36F-226B87568A00}" type="doc">
      <dgm:prSet loTypeId="urn:microsoft.com/office/officeart/2005/8/layout/equation2" loCatId="relationship" qsTypeId="urn:microsoft.com/office/officeart/2005/8/quickstyle/simple1" qsCatId="simple" csTypeId="urn:microsoft.com/office/officeart/2005/8/colors/accent1_2" csCatId="accent1" phldr="1"/>
      <dgm:spPr/>
    </dgm:pt>
    <dgm:pt modelId="{FE63E820-CCC3-42F0-BE94-D6A71C4D6D23}">
      <dgm:prSet phldrT="[Text]" custT="1"/>
      <dgm:spPr>
        <a:solidFill>
          <a:srgbClr val="48ACC6">
            <a:alpha val="49804"/>
          </a:srgbClr>
        </a:solidFill>
      </dgm:spPr>
      <dgm:t>
        <a:bodyPr/>
        <a:lstStyle/>
        <a:p>
          <a:r>
            <a:rPr lang="en-US" sz="3200" dirty="0" smtClean="0">
              <a:solidFill>
                <a:schemeClr val="tx1"/>
              </a:solidFill>
            </a:rPr>
            <a:t>Integrated air sampling</a:t>
          </a:r>
          <a:endParaRPr lang="en-US" sz="3200" dirty="0">
            <a:solidFill>
              <a:schemeClr val="tx1"/>
            </a:solidFill>
          </a:endParaRPr>
        </a:p>
      </dgm:t>
    </dgm:pt>
    <dgm:pt modelId="{19C5A93F-6981-4060-9C41-7096A521B5E7}" type="parTrans" cxnId="{6CB8403E-8E43-4596-BF4A-CDE8CA2AD5D5}">
      <dgm:prSet/>
      <dgm:spPr/>
      <dgm:t>
        <a:bodyPr/>
        <a:lstStyle/>
        <a:p>
          <a:endParaRPr lang="en-US"/>
        </a:p>
      </dgm:t>
    </dgm:pt>
    <dgm:pt modelId="{628EBBA8-6D66-45D0-A015-2310EBEF71A3}" type="sibTrans" cxnId="{6CB8403E-8E43-4596-BF4A-CDE8CA2AD5D5}">
      <dgm:prSet/>
      <dgm:spPr/>
      <dgm:t>
        <a:bodyPr/>
        <a:lstStyle/>
        <a:p>
          <a:endParaRPr lang="en-US"/>
        </a:p>
      </dgm:t>
    </dgm:pt>
    <dgm:pt modelId="{3943325F-8D9C-47DB-856C-9B4AEF2B0521}">
      <dgm:prSet phldrT="[Text]" custT="1"/>
      <dgm:spPr>
        <a:solidFill>
          <a:srgbClr val="D9634F">
            <a:alpha val="49804"/>
          </a:srgbClr>
        </a:solidFill>
      </dgm:spPr>
      <dgm:t>
        <a:bodyPr/>
        <a:lstStyle/>
        <a:p>
          <a:r>
            <a:rPr lang="en-US" sz="2800" dirty="0" smtClean="0">
              <a:solidFill>
                <a:schemeClr val="tx1"/>
              </a:solidFill>
            </a:rPr>
            <a:t>Direct-reading instruments</a:t>
          </a:r>
          <a:endParaRPr lang="en-US" sz="2800" dirty="0">
            <a:solidFill>
              <a:schemeClr val="tx1"/>
            </a:solidFill>
          </a:endParaRPr>
        </a:p>
      </dgm:t>
    </dgm:pt>
    <dgm:pt modelId="{64CBFA57-D8B3-4FC6-9289-9011B255D057}" type="parTrans" cxnId="{5C9FD0E0-B168-4C85-A64A-F607A07DFDAB}">
      <dgm:prSet/>
      <dgm:spPr/>
      <dgm:t>
        <a:bodyPr/>
        <a:lstStyle/>
        <a:p>
          <a:endParaRPr lang="en-US"/>
        </a:p>
      </dgm:t>
    </dgm:pt>
    <dgm:pt modelId="{38514D3F-2126-423A-85A4-D93BEB2CA56D}" type="sibTrans" cxnId="{5C9FD0E0-B168-4C85-A64A-F607A07DFDAB}">
      <dgm:prSet/>
      <dgm:spPr/>
      <dgm:t>
        <a:bodyPr/>
        <a:lstStyle/>
        <a:p>
          <a:endParaRPr lang="en-US"/>
        </a:p>
      </dgm:t>
    </dgm:pt>
    <dgm:pt modelId="{A1C30D25-732C-495E-9F4A-539801E4EED6}">
      <dgm:prSet phldrT="[Text]"/>
      <dgm:spPr>
        <a:solidFill>
          <a:srgbClr val="7030A0">
            <a:alpha val="50196"/>
          </a:srgbClr>
        </a:solidFill>
      </dgm:spPr>
      <dgm:t>
        <a:bodyPr/>
        <a:lstStyle/>
        <a:p>
          <a:r>
            <a:rPr lang="en-US" dirty="0" smtClean="0">
              <a:solidFill>
                <a:schemeClr val="tx1"/>
              </a:solidFill>
            </a:rPr>
            <a:t>Sampling strategy </a:t>
          </a:r>
          <a:endParaRPr lang="en-US" dirty="0">
            <a:solidFill>
              <a:schemeClr val="tx1"/>
            </a:solidFill>
          </a:endParaRPr>
        </a:p>
      </dgm:t>
    </dgm:pt>
    <dgm:pt modelId="{5F257766-5454-4459-8873-F925642089AD}" type="parTrans" cxnId="{B7079E14-6660-43B7-9B7E-F50AA4A8BCB7}">
      <dgm:prSet/>
      <dgm:spPr/>
      <dgm:t>
        <a:bodyPr/>
        <a:lstStyle/>
        <a:p>
          <a:endParaRPr lang="en-US"/>
        </a:p>
      </dgm:t>
    </dgm:pt>
    <dgm:pt modelId="{50D4B901-817A-43B7-9E0C-1C86514548D0}" type="sibTrans" cxnId="{B7079E14-6660-43B7-9B7E-F50AA4A8BCB7}">
      <dgm:prSet/>
      <dgm:spPr/>
      <dgm:t>
        <a:bodyPr/>
        <a:lstStyle/>
        <a:p>
          <a:endParaRPr lang="en-US"/>
        </a:p>
      </dgm:t>
    </dgm:pt>
    <dgm:pt modelId="{0DDFE8CA-1AE4-46E8-801A-3B27E334A780}" type="pres">
      <dgm:prSet presAssocID="{095D79AC-2A09-4C67-A36F-226B87568A00}" presName="Name0" presStyleCnt="0">
        <dgm:presLayoutVars>
          <dgm:dir/>
          <dgm:resizeHandles val="exact"/>
        </dgm:presLayoutVars>
      </dgm:prSet>
      <dgm:spPr/>
    </dgm:pt>
    <dgm:pt modelId="{5A79E56E-3EE6-45C9-9818-382067C6D6D3}" type="pres">
      <dgm:prSet presAssocID="{095D79AC-2A09-4C67-A36F-226B87568A00}" presName="vNodes" presStyleCnt="0"/>
      <dgm:spPr/>
    </dgm:pt>
    <dgm:pt modelId="{F65C2456-4643-4AE1-9C88-A8B9F017B243}" type="pres">
      <dgm:prSet presAssocID="{FE63E820-CCC3-42F0-BE94-D6A71C4D6D23}" presName="node" presStyleLbl="node1" presStyleIdx="0" presStyleCnt="3" custScaleX="168836" custScaleY="141096">
        <dgm:presLayoutVars>
          <dgm:bulletEnabled val="1"/>
        </dgm:presLayoutVars>
      </dgm:prSet>
      <dgm:spPr/>
      <dgm:t>
        <a:bodyPr/>
        <a:lstStyle/>
        <a:p>
          <a:endParaRPr lang="en-US"/>
        </a:p>
      </dgm:t>
    </dgm:pt>
    <dgm:pt modelId="{F7DBF17F-9F31-4D5C-BF54-FAEE8A58BEBF}" type="pres">
      <dgm:prSet presAssocID="{628EBBA8-6D66-45D0-A015-2310EBEF71A3}" presName="spacerT" presStyleCnt="0"/>
      <dgm:spPr/>
    </dgm:pt>
    <dgm:pt modelId="{EB799390-B8A4-4894-A50A-6E32E6079218}" type="pres">
      <dgm:prSet presAssocID="{628EBBA8-6D66-45D0-A015-2310EBEF71A3}" presName="sibTrans" presStyleLbl="sibTrans2D1" presStyleIdx="0" presStyleCnt="2"/>
      <dgm:spPr/>
      <dgm:t>
        <a:bodyPr/>
        <a:lstStyle/>
        <a:p>
          <a:endParaRPr lang="en-US"/>
        </a:p>
      </dgm:t>
    </dgm:pt>
    <dgm:pt modelId="{237DB3C2-1CE6-4E4D-B1A3-E1D915346F46}" type="pres">
      <dgm:prSet presAssocID="{628EBBA8-6D66-45D0-A015-2310EBEF71A3}" presName="spacerB" presStyleCnt="0"/>
      <dgm:spPr/>
    </dgm:pt>
    <dgm:pt modelId="{5EAB121C-A0DD-4CDB-8FAA-4615CA406349}" type="pres">
      <dgm:prSet presAssocID="{3943325F-8D9C-47DB-856C-9B4AEF2B0521}" presName="node" presStyleLbl="node1" presStyleIdx="1" presStyleCnt="3" custScaleX="169183" custScaleY="146230">
        <dgm:presLayoutVars>
          <dgm:bulletEnabled val="1"/>
        </dgm:presLayoutVars>
      </dgm:prSet>
      <dgm:spPr/>
      <dgm:t>
        <a:bodyPr/>
        <a:lstStyle/>
        <a:p>
          <a:endParaRPr lang="en-US"/>
        </a:p>
      </dgm:t>
    </dgm:pt>
    <dgm:pt modelId="{0569D9AB-249B-4507-B150-CCDFD7265E23}" type="pres">
      <dgm:prSet presAssocID="{095D79AC-2A09-4C67-A36F-226B87568A00}" presName="sibTransLast" presStyleLbl="sibTrans2D1" presStyleIdx="1" presStyleCnt="2"/>
      <dgm:spPr>
        <a:prstGeom prst="mathEqual">
          <a:avLst/>
        </a:prstGeom>
      </dgm:spPr>
      <dgm:t>
        <a:bodyPr/>
        <a:lstStyle/>
        <a:p>
          <a:endParaRPr lang="en-US"/>
        </a:p>
      </dgm:t>
    </dgm:pt>
    <dgm:pt modelId="{A5DF56E2-A986-4598-8FF5-8545919C9718}" type="pres">
      <dgm:prSet presAssocID="{095D79AC-2A09-4C67-A36F-226B87568A00}" presName="connectorText" presStyleLbl="sibTrans2D1" presStyleIdx="1" presStyleCnt="2"/>
      <dgm:spPr/>
      <dgm:t>
        <a:bodyPr/>
        <a:lstStyle/>
        <a:p>
          <a:endParaRPr lang="en-US"/>
        </a:p>
      </dgm:t>
    </dgm:pt>
    <dgm:pt modelId="{FC1B3819-7767-40C6-925E-02B98BF9BED8}" type="pres">
      <dgm:prSet presAssocID="{095D79AC-2A09-4C67-A36F-226B87568A00}" presName="lastNode" presStyleLbl="node1" presStyleIdx="2" presStyleCnt="3" custScaleX="117876" custScaleY="116835">
        <dgm:presLayoutVars>
          <dgm:bulletEnabled val="1"/>
        </dgm:presLayoutVars>
      </dgm:prSet>
      <dgm:spPr/>
      <dgm:t>
        <a:bodyPr/>
        <a:lstStyle/>
        <a:p>
          <a:endParaRPr lang="en-US"/>
        </a:p>
      </dgm:t>
    </dgm:pt>
  </dgm:ptLst>
  <dgm:cxnLst>
    <dgm:cxn modelId="{380A839D-76B1-4096-8630-C522B8AF22E2}" type="presOf" srcId="{38514D3F-2126-423A-85A4-D93BEB2CA56D}" destId="{0569D9AB-249B-4507-B150-CCDFD7265E23}" srcOrd="0" destOrd="0" presId="urn:microsoft.com/office/officeart/2005/8/layout/equation2"/>
    <dgm:cxn modelId="{5C9FD0E0-B168-4C85-A64A-F607A07DFDAB}" srcId="{095D79AC-2A09-4C67-A36F-226B87568A00}" destId="{3943325F-8D9C-47DB-856C-9B4AEF2B0521}" srcOrd="1" destOrd="0" parTransId="{64CBFA57-D8B3-4FC6-9289-9011B255D057}" sibTransId="{38514D3F-2126-423A-85A4-D93BEB2CA56D}"/>
    <dgm:cxn modelId="{7CB06196-9BB8-417C-84F7-53F36E6D1B9E}" type="presOf" srcId="{3943325F-8D9C-47DB-856C-9B4AEF2B0521}" destId="{5EAB121C-A0DD-4CDB-8FAA-4615CA406349}" srcOrd="0" destOrd="0" presId="urn:microsoft.com/office/officeart/2005/8/layout/equation2"/>
    <dgm:cxn modelId="{8FF43F89-A65C-4558-B4E5-457F32FE2B60}" type="presOf" srcId="{A1C30D25-732C-495E-9F4A-539801E4EED6}" destId="{FC1B3819-7767-40C6-925E-02B98BF9BED8}" srcOrd="0" destOrd="0" presId="urn:microsoft.com/office/officeart/2005/8/layout/equation2"/>
    <dgm:cxn modelId="{6CB8403E-8E43-4596-BF4A-CDE8CA2AD5D5}" srcId="{095D79AC-2A09-4C67-A36F-226B87568A00}" destId="{FE63E820-CCC3-42F0-BE94-D6A71C4D6D23}" srcOrd="0" destOrd="0" parTransId="{19C5A93F-6981-4060-9C41-7096A521B5E7}" sibTransId="{628EBBA8-6D66-45D0-A015-2310EBEF71A3}"/>
    <dgm:cxn modelId="{5D7197B9-B4A2-49A9-AD6A-3A5517F360D7}" type="presOf" srcId="{38514D3F-2126-423A-85A4-D93BEB2CA56D}" destId="{A5DF56E2-A986-4598-8FF5-8545919C9718}" srcOrd="1" destOrd="0" presId="urn:microsoft.com/office/officeart/2005/8/layout/equation2"/>
    <dgm:cxn modelId="{A2A5BF11-BD45-4111-9A8B-B9A688FD8FB7}" type="presOf" srcId="{628EBBA8-6D66-45D0-A015-2310EBEF71A3}" destId="{EB799390-B8A4-4894-A50A-6E32E6079218}" srcOrd="0" destOrd="0" presId="urn:microsoft.com/office/officeart/2005/8/layout/equation2"/>
    <dgm:cxn modelId="{B7079E14-6660-43B7-9B7E-F50AA4A8BCB7}" srcId="{095D79AC-2A09-4C67-A36F-226B87568A00}" destId="{A1C30D25-732C-495E-9F4A-539801E4EED6}" srcOrd="2" destOrd="0" parTransId="{5F257766-5454-4459-8873-F925642089AD}" sibTransId="{50D4B901-817A-43B7-9E0C-1C86514548D0}"/>
    <dgm:cxn modelId="{672A56D7-AFB8-4FEE-B31A-68DBCD142D34}" type="presOf" srcId="{FE63E820-CCC3-42F0-BE94-D6A71C4D6D23}" destId="{F65C2456-4643-4AE1-9C88-A8B9F017B243}" srcOrd="0" destOrd="0" presId="urn:microsoft.com/office/officeart/2005/8/layout/equation2"/>
    <dgm:cxn modelId="{B98871A8-FCCE-457A-8AB2-1339684A0234}" type="presOf" srcId="{095D79AC-2A09-4C67-A36F-226B87568A00}" destId="{0DDFE8CA-1AE4-46E8-801A-3B27E334A780}" srcOrd="0" destOrd="0" presId="urn:microsoft.com/office/officeart/2005/8/layout/equation2"/>
    <dgm:cxn modelId="{58E97AB6-5ABD-453A-9191-E56BF3891450}" type="presParOf" srcId="{0DDFE8CA-1AE4-46E8-801A-3B27E334A780}" destId="{5A79E56E-3EE6-45C9-9818-382067C6D6D3}" srcOrd="0" destOrd="0" presId="urn:microsoft.com/office/officeart/2005/8/layout/equation2"/>
    <dgm:cxn modelId="{04036543-FF91-45C2-ACA5-64833F92E587}" type="presParOf" srcId="{5A79E56E-3EE6-45C9-9818-382067C6D6D3}" destId="{F65C2456-4643-4AE1-9C88-A8B9F017B243}" srcOrd="0" destOrd="0" presId="urn:microsoft.com/office/officeart/2005/8/layout/equation2"/>
    <dgm:cxn modelId="{1928632A-8520-432F-857D-CB8F652C126A}" type="presParOf" srcId="{5A79E56E-3EE6-45C9-9818-382067C6D6D3}" destId="{F7DBF17F-9F31-4D5C-BF54-FAEE8A58BEBF}" srcOrd="1" destOrd="0" presId="urn:microsoft.com/office/officeart/2005/8/layout/equation2"/>
    <dgm:cxn modelId="{D1332B74-6DAC-4332-A71C-B9B4E4567244}" type="presParOf" srcId="{5A79E56E-3EE6-45C9-9818-382067C6D6D3}" destId="{EB799390-B8A4-4894-A50A-6E32E6079218}" srcOrd="2" destOrd="0" presId="urn:microsoft.com/office/officeart/2005/8/layout/equation2"/>
    <dgm:cxn modelId="{60CD309F-0BA8-4FDF-AC79-634536660D61}" type="presParOf" srcId="{5A79E56E-3EE6-45C9-9818-382067C6D6D3}" destId="{237DB3C2-1CE6-4E4D-B1A3-E1D915346F46}" srcOrd="3" destOrd="0" presId="urn:microsoft.com/office/officeart/2005/8/layout/equation2"/>
    <dgm:cxn modelId="{3ED7DD46-B8B8-4A7B-ACD6-342B970E57E8}" type="presParOf" srcId="{5A79E56E-3EE6-45C9-9818-382067C6D6D3}" destId="{5EAB121C-A0DD-4CDB-8FAA-4615CA406349}" srcOrd="4" destOrd="0" presId="urn:microsoft.com/office/officeart/2005/8/layout/equation2"/>
    <dgm:cxn modelId="{750C2843-983F-46A2-8B7A-9D0A7B22B583}" type="presParOf" srcId="{0DDFE8CA-1AE4-46E8-801A-3B27E334A780}" destId="{0569D9AB-249B-4507-B150-CCDFD7265E23}" srcOrd="1" destOrd="0" presId="urn:microsoft.com/office/officeart/2005/8/layout/equation2"/>
    <dgm:cxn modelId="{125A23B2-D957-4A45-91A1-715371834463}" type="presParOf" srcId="{0569D9AB-249B-4507-B150-CCDFD7265E23}" destId="{A5DF56E2-A986-4598-8FF5-8545919C9718}" srcOrd="0" destOrd="0" presId="urn:microsoft.com/office/officeart/2005/8/layout/equation2"/>
    <dgm:cxn modelId="{735D403A-51B5-445C-ADF7-49220F9C086B}" type="presParOf" srcId="{0DDFE8CA-1AE4-46E8-801A-3B27E334A780}" destId="{FC1B3819-7767-40C6-925E-02B98BF9BED8}" srcOrd="2" destOrd="0" presId="urn:microsoft.com/office/officeart/2005/8/layout/equati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8B1C50-929C-41C1-AD23-9C6F32E62B7C}">
      <dsp:nvSpPr>
        <dsp:cNvPr id="0" name=""/>
        <dsp:cNvSpPr/>
      </dsp:nvSpPr>
      <dsp:spPr>
        <a:xfrm>
          <a:off x="0" y="0"/>
          <a:ext cx="8412480" cy="795661"/>
        </a:xfrm>
        <a:prstGeom prst="roundRect">
          <a:avLst>
            <a:gd name="adj" fmla="val 10000"/>
          </a:avLst>
        </a:prstGeom>
        <a:solidFill>
          <a:srgbClr val="4BACC6">
            <a:alpha val="50196"/>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US" sz="3200" kern="1200" dirty="0" smtClean="0">
              <a:solidFill>
                <a:schemeClr val="tx1"/>
              </a:solidFill>
            </a:rPr>
            <a:t>Collect Basic Workplace Information</a:t>
          </a:r>
          <a:endParaRPr lang="en-US" sz="3200" kern="1200" dirty="0">
            <a:solidFill>
              <a:schemeClr val="tx1"/>
            </a:solidFill>
          </a:endParaRPr>
        </a:p>
      </dsp:txBody>
      <dsp:txXfrm>
        <a:off x="23304" y="23304"/>
        <a:ext cx="7486666" cy="749053"/>
      </dsp:txXfrm>
    </dsp:sp>
    <dsp:sp modelId="{446496C5-FA17-467B-9CA3-377FFCF3AF5F}">
      <dsp:nvSpPr>
        <dsp:cNvPr id="0" name=""/>
        <dsp:cNvSpPr/>
      </dsp:nvSpPr>
      <dsp:spPr>
        <a:xfrm>
          <a:off x="704545" y="940326"/>
          <a:ext cx="8412480" cy="795661"/>
        </a:xfrm>
        <a:prstGeom prst="roundRect">
          <a:avLst>
            <a:gd name="adj" fmla="val 10000"/>
          </a:avLst>
        </a:prstGeom>
        <a:solidFill>
          <a:srgbClr val="47D872">
            <a:alpha val="50196"/>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US" sz="3200" kern="1200" dirty="0" smtClean="0">
              <a:solidFill>
                <a:schemeClr val="tx1"/>
              </a:solidFill>
            </a:rPr>
            <a:t>Design and Implement the Sampling Plan</a:t>
          </a:r>
          <a:endParaRPr lang="en-US" sz="3200" kern="1200" dirty="0">
            <a:solidFill>
              <a:schemeClr val="tx1"/>
            </a:solidFill>
          </a:endParaRPr>
        </a:p>
      </dsp:txBody>
      <dsp:txXfrm>
        <a:off x="727849" y="963630"/>
        <a:ext cx="7144146" cy="749053"/>
      </dsp:txXfrm>
    </dsp:sp>
    <dsp:sp modelId="{567371A9-66F5-4549-BC84-C3652D2A0D10}">
      <dsp:nvSpPr>
        <dsp:cNvPr id="0" name=""/>
        <dsp:cNvSpPr/>
      </dsp:nvSpPr>
      <dsp:spPr>
        <a:xfrm>
          <a:off x="1398574" y="1880653"/>
          <a:ext cx="8412480" cy="795661"/>
        </a:xfrm>
        <a:prstGeom prst="roundRect">
          <a:avLst>
            <a:gd name="adj" fmla="val 10000"/>
          </a:avLst>
        </a:prstGeom>
        <a:solidFill>
          <a:srgbClr val="ACE946">
            <a:alpha val="50196"/>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US" sz="3200" kern="1200" dirty="0" smtClean="0">
              <a:solidFill>
                <a:schemeClr val="tx1"/>
              </a:solidFill>
            </a:rPr>
            <a:t>Risk Assessment</a:t>
          </a:r>
          <a:endParaRPr lang="en-US" sz="3200" kern="1200" dirty="0">
            <a:solidFill>
              <a:schemeClr val="tx1"/>
            </a:solidFill>
          </a:endParaRPr>
        </a:p>
      </dsp:txBody>
      <dsp:txXfrm>
        <a:off x="1421878" y="1903957"/>
        <a:ext cx="7154662" cy="749053"/>
      </dsp:txXfrm>
    </dsp:sp>
    <dsp:sp modelId="{A46EE72E-DDFC-4FBE-B2CC-463904533314}">
      <dsp:nvSpPr>
        <dsp:cNvPr id="0" name=""/>
        <dsp:cNvSpPr/>
      </dsp:nvSpPr>
      <dsp:spPr>
        <a:xfrm>
          <a:off x="2103119" y="2820980"/>
          <a:ext cx="8412480" cy="795661"/>
        </a:xfrm>
        <a:prstGeom prst="roundRect">
          <a:avLst>
            <a:gd name="adj" fmla="val 10000"/>
          </a:avLst>
        </a:prstGeom>
        <a:solidFill>
          <a:srgbClr val="F79646">
            <a:alpha val="50196"/>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US" sz="3200" kern="1200" dirty="0" smtClean="0">
              <a:solidFill>
                <a:schemeClr val="tx1"/>
              </a:solidFill>
            </a:rPr>
            <a:t>Risk Management </a:t>
          </a:r>
          <a:endParaRPr lang="en-US" sz="3200" kern="1200" dirty="0">
            <a:solidFill>
              <a:schemeClr val="tx1"/>
            </a:solidFill>
          </a:endParaRPr>
        </a:p>
      </dsp:txBody>
      <dsp:txXfrm>
        <a:off x="2126423" y="2844284"/>
        <a:ext cx="7144146" cy="749053"/>
      </dsp:txXfrm>
    </dsp:sp>
    <dsp:sp modelId="{74B1AA48-68F1-4D21-ACAF-0122655F5CFF}">
      <dsp:nvSpPr>
        <dsp:cNvPr id="0" name=""/>
        <dsp:cNvSpPr/>
      </dsp:nvSpPr>
      <dsp:spPr>
        <a:xfrm>
          <a:off x="7895300" y="609404"/>
          <a:ext cx="517179" cy="517179"/>
        </a:xfrm>
        <a:prstGeom prst="downArrow">
          <a:avLst>
            <a:gd name="adj1" fmla="val 55000"/>
            <a:gd name="adj2" fmla="val 45000"/>
          </a:avLst>
        </a:prstGeom>
        <a:solidFill>
          <a:schemeClr val="accent5">
            <a:tint val="40000"/>
            <a:alpha val="90000"/>
            <a:hueOff val="0"/>
            <a:satOff val="0"/>
            <a:lumOff val="0"/>
            <a:alphaOff val="0"/>
          </a:schemeClr>
        </a:solidFill>
        <a:ln w="25400" cap="flat" cmpd="sng" algn="ctr">
          <a:solidFill>
            <a:schemeClr val="accent5">
              <a:lumMod val="50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endParaRPr lang="en-US" sz="2300" kern="1200"/>
        </a:p>
      </dsp:txBody>
      <dsp:txXfrm>
        <a:off x="8011665" y="609404"/>
        <a:ext cx="284449" cy="389177"/>
      </dsp:txXfrm>
    </dsp:sp>
    <dsp:sp modelId="{3FEAABD0-0EED-4094-970D-DBD1B2CD80FC}">
      <dsp:nvSpPr>
        <dsp:cNvPr id="0" name=""/>
        <dsp:cNvSpPr/>
      </dsp:nvSpPr>
      <dsp:spPr>
        <a:xfrm>
          <a:off x="8599845" y="1549731"/>
          <a:ext cx="517179" cy="517179"/>
        </a:xfrm>
        <a:prstGeom prst="downArrow">
          <a:avLst>
            <a:gd name="adj1" fmla="val 55000"/>
            <a:gd name="adj2" fmla="val 45000"/>
          </a:avLst>
        </a:prstGeom>
        <a:solidFill>
          <a:schemeClr val="accent5">
            <a:tint val="40000"/>
            <a:alpha val="90000"/>
            <a:hueOff val="-5370241"/>
            <a:satOff val="24126"/>
            <a:lumOff val="1658"/>
            <a:alphaOff val="0"/>
          </a:schemeClr>
        </a:solidFill>
        <a:ln w="25400" cap="flat" cmpd="sng" algn="ctr">
          <a:solidFill>
            <a:schemeClr val="accent5">
              <a:lumMod val="50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endParaRPr lang="en-US" sz="2300" kern="1200"/>
        </a:p>
      </dsp:txBody>
      <dsp:txXfrm>
        <a:off x="8716210" y="1549731"/>
        <a:ext cx="284449" cy="389177"/>
      </dsp:txXfrm>
    </dsp:sp>
    <dsp:sp modelId="{1FAC13C6-05AE-47AC-B782-F0E13EB9D2A7}">
      <dsp:nvSpPr>
        <dsp:cNvPr id="0" name=""/>
        <dsp:cNvSpPr/>
      </dsp:nvSpPr>
      <dsp:spPr>
        <a:xfrm>
          <a:off x="9293874" y="2490058"/>
          <a:ext cx="517179" cy="517179"/>
        </a:xfrm>
        <a:prstGeom prst="downArrow">
          <a:avLst>
            <a:gd name="adj1" fmla="val 55000"/>
            <a:gd name="adj2" fmla="val 45000"/>
          </a:avLst>
        </a:prstGeom>
        <a:solidFill>
          <a:schemeClr val="accent5">
            <a:tint val="40000"/>
            <a:alpha val="90000"/>
            <a:hueOff val="-10740482"/>
            <a:satOff val="48253"/>
            <a:lumOff val="3317"/>
            <a:alphaOff val="0"/>
          </a:schemeClr>
        </a:solidFill>
        <a:ln w="25400" cap="flat" cmpd="sng" algn="ctr">
          <a:solidFill>
            <a:schemeClr val="accent5">
              <a:lumMod val="50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endParaRPr lang="en-US" sz="2300" kern="1200"/>
        </a:p>
      </dsp:txBody>
      <dsp:txXfrm>
        <a:off x="9410239" y="2490058"/>
        <a:ext cx="284449" cy="38917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5C2456-4643-4AE1-9C88-A8B9F017B243}">
      <dsp:nvSpPr>
        <dsp:cNvPr id="0" name=""/>
        <dsp:cNvSpPr/>
      </dsp:nvSpPr>
      <dsp:spPr>
        <a:xfrm>
          <a:off x="494305" y="666"/>
          <a:ext cx="2556270" cy="2136271"/>
        </a:xfrm>
        <a:prstGeom prst="ellipse">
          <a:avLst/>
        </a:prstGeom>
        <a:solidFill>
          <a:srgbClr val="48ACC6">
            <a:alpha val="49804"/>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US" sz="3200" kern="1200" dirty="0" smtClean="0">
              <a:solidFill>
                <a:schemeClr val="tx1"/>
              </a:solidFill>
            </a:rPr>
            <a:t>Integrated air sampling</a:t>
          </a:r>
          <a:endParaRPr lang="en-US" sz="3200" kern="1200" dirty="0">
            <a:solidFill>
              <a:schemeClr val="tx1"/>
            </a:solidFill>
          </a:endParaRPr>
        </a:p>
      </dsp:txBody>
      <dsp:txXfrm>
        <a:off x="868662" y="313516"/>
        <a:ext cx="1807556" cy="1510571"/>
      </dsp:txXfrm>
    </dsp:sp>
    <dsp:sp modelId="{EB799390-B8A4-4894-A50A-6E32E6079218}">
      <dsp:nvSpPr>
        <dsp:cNvPr id="0" name=""/>
        <dsp:cNvSpPr/>
      </dsp:nvSpPr>
      <dsp:spPr>
        <a:xfrm>
          <a:off x="1333364" y="2259878"/>
          <a:ext cx="878152" cy="878152"/>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1449763" y="2595683"/>
        <a:ext cx="645354" cy="206542"/>
      </dsp:txXfrm>
    </dsp:sp>
    <dsp:sp modelId="{5EAB121C-A0DD-4CDB-8FAA-4615CA406349}">
      <dsp:nvSpPr>
        <dsp:cNvPr id="0" name=""/>
        <dsp:cNvSpPr/>
      </dsp:nvSpPr>
      <dsp:spPr>
        <a:xfrm>
          <a:off x="491678" y="3260972"/>
          <a:ext cx="2561524" cy="2214002"/>
        </a:xfrm>
        <a:prstGeom prst="ellipse">
          <a:avLst/>
        </a:prstGeom>
        <a:solidFill>
          <a:srgbClr val="D9634F">
            <a:alpha val="49804"/>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smtClean="0">
              <a:solidFill>
                <a:schemeClr val="tx1"/>
              </a:solidFill>
            </a:rPr>
            <a:t>Direct-reading instruments</a:t>
          </a:r>
          <a:endParaRPr lang="en-US" sz="2800" kern="1200" dirty="0">
            <a:solidFill>
              <a:schemeClr val="tx1"/>
            </a:solidFill>
          </a:endParaRPr>
        </a:p>
      </dsp:txBody>
      <dsp:txXfrm>
        <a:off x="866805" y="3585205"/>
        <a:ext cx="1811270" cy="1565536"/>
      </dsp:txXfrm>
    </dsp:sp>
    <dsp:sp modelId="{0569D9AB-249B-4507-B150-CCDFD7265E23}">
      <dsp:nvSpPr>
        <dsp:cNvPr id="0" name=""/>
        <dsp:cNvSpPr/>
      </dsp:nvSpPr>
      <dsp:spPr>
        <a:xfrm>
          <a:off x="3280310" y="2456206"/>
          <a:ext cx="481469" cy="563228"/>
        </a:xfrm>
        <a:prstGeom prst="mathEqual">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n-US" sz="2400" kern="1200"/>
        </a:p>
      </dsp:txBody>
      <dsp:txXfrm>
        <a:off x="3280310" y="2568852"/>
        <a:ext cx="337028" cy="337936"/>
      </dsp:txXfrm>
    </dsp:sp>
    <dsp:sp modelId="{FC1B3819-7767-40C6-925E-02B98BF9BED8}">
      <dsp:nvSpPr>
        <dsp:cNvPr id="0" name=""/>
        <dsp:cNvSpPr/>
      </dsp:nvSpPr>
      <dsp:spPr>
        <a:xfrm>
          <a:off x="3961635" y="968874"/>
          <a:ext cx="3569415" cy="3537892"/>
        </a:xfrm>
        <a:prstGeom prst="ellipse">
          <a:avLst/>
        </a:prstGeom>
        <a:solidFill>
          <a:srgbClr val="7030A0">
            <a:alpha val="50196"/>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0" tIns="63500" rIns="63500" bIns="63500" numCol="1" spcCol="1270" anchor="ctr" anchorCtr="0">
          <a:noAutofit/>
        </a:bodyPr>
        <a:lstStyle/>
        <a:p>
          <a:pPr lvl="0" algn="ctr" defTabSz="2222500">
            <a:lnSpc>
              <a:spcPct val="90000"/>
            </a:lnSpc>
            <a:spcBef>
              <a:spcPct val="0"/>
            </a:spcBef>
            <a:spcAft>
              <a:spcPct val="35000"/>
            </a:spcAft>
          </a:pPr>
          <a:r>
            <a:rPr lang="en-US" sz="5000" kern="1200" dirty="0" smtClean="0">
              <a:solidFill>
                <a:schemeClr val="tx1"/>
              </a:solidFill>
            </a:rPr>
            <a:t>Sampling strategy </a:t>
          </a:r>
          <a:endParaRPr lang="en-US" sz="5000" kern="1200" dirty="0">
            <a:solidFill>
              <a:schemeClr val="tx1"/>
            </a:solidFill>
          </a:endParaRPr>
        </a:p>
      </dsp:txBody>
      <dsp:txXfrm>
        <a:off x="4484364" y="1486986"/>
        <a:ext cx="2523957" cy="2501668"/>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0.14692</cdr:x>
      <cdr:y>0.06783</cdr:y>
    </cdr:from>
    <cdr:to>
      <cdr:x>0.14806</cdr:x>
      <cdr:y>0.78382</cdr:y>
    </cdr:to>
    <cdr:cxnSp macro="">
      <cdr:nvCxnSpPr>
        <cdr:cNvPr id="2" name="Straight Connector 1"/>
        <cdr:cNvCxnSpPr/>
      </cdr:nvCxnSpPr>
      <cdr:spPr>
        <a:xfrm xmlns:a="http://schemas.openxmlformats.org/drawingml/2006/main">
          <a:off x="996197" y="303911"/>
          <a:ext cx="7749" cy="3208149"/>
        </a:xfrm>
        <a:prstGeom xmlns:a="http://schemas.openxmlformats.org/drawingml/2006/main" prst="line">
          <a:avLst/>
        </a:prstGeom>
        <a:ln xmlns:a="http://schemas.openxmlformats.org/drawingml/2006/main">
          <a:prstDash val="dash"/>
        </a:ln>
      </cdr:spPr>
      <cdr:style>
        <a:lnRef xmlns:a="http://schemas.openxmlformats.org/drawingml/2006/main" idx="1">
          <a:schemeClr val="accent3"/>
        </a:lnRef>
        <a:fillRef xmlns:a="http://schemas.openxmlformats.org/drawingml/2006/main" idx="0">
          <a:schemeClr val="accent3"/>
        </a:fillRef>
        <a:effectRef xmlns:a="http://schemas.openxmlformats.org/drawingml/2006/main" idx="0">
          <a:schemeClr val="accent3"/>
        </a:effectRef>
        <a:fontRef xmlns:a="http://schemas.openxmlformats.org/drawingml/2006/main" idx="minor">
          <a:schemeClr val="tx1"/>
        </a:fontRef>
      </cdr:style>
    </cdr:cxnSp>
  </cdr:relSizeAnchor>
  <cdr:relSizeAnchor xmlns:cdr="http://schemas.openxmlformats.org/drawingml/2006/chartDrawing">
    <cdr:from>
      <cdr:x>0.34463</cdr:x>
      <cdr:y>0.09334</cdr:y>
    </cdr:from>
    <cdr:to>
      <cdr:x>0.34578</cdr:x>
      <cdr:y>0.80933</cdr:y>
    </cdr:to>
    <cdr:cxnSp macro="">
      <cdr:nvCxnSpPr>
        <cdr:cNvPr id="3" name="Straight Connector 2"/>
        <cdr:cNvCxnSpPr/>
      </cdr:nvCxnSpPr>
      <cdr:spPr>
        <a:xfrm xmlns:a="http://schemas.openxmlformats.org/drawingml/2006/main">
          <a:off x="2336799" y="418211"/>
          <a:ext cx="7749" cy="3208149"/>
        </a:xfrm>
        <a:prstGeom xmlns:a="http://schemas.openxmlformats.org/drawingml/2006/main" prst="line">
          <a:avLst/>
        </a:prstGeom>
        <a:ln xmlns:a="http://schemas.openxmlformats.org/drawingml/2006/main">
          <a:prstDash val="dash"/>
        </a:ln>
      </cdr:spPr>
      <cdr:style>
        <a:lnRef xmlns:a="http://schemas.openxmlformats.org/drawingml/2006/main" idx="1">
          <a:schemeClr val="accent3"/>
        </a:lnRef>
        <a:fillRef xmlns:a="http://schemas.openxmlformats.org/drawingml/2006/main" idx="0">
          <a:schemeClr val="accent3"/>
        </a:fillRef>
        <a:effectRef xmlns:a="http://schemas.openxmlformats.org/drawingml/2006/main" idx="0">
          <a:schemeClr val="accent3"/>
        </a:effectRef>
        <a:fontRef xmlns:a="http://schemas.openxmlformats.org/drawingml/2006/main" idx="minor">
          <a:schemeClr val="tx1"/>
        </a:fontRef>
      </cdr:style>
    </cdr:cxnSp>
  </cdr:relSizeAnchor>
  <cdr:relSizeAnchor xmlns:cdr="http://schemas.openxmlformats.org/drawingml/2006/chartDrawing">
    <cdr:from>
      <cdr:x>0.65676</cdr:x>
      <cdr:y>0.08728</cdr:y>
    </cdr:from>
    <cdr:to>
      <cdr:x>0.6579</cdr:x>
      <cdr:y>0.80327</cdr:y>
    </cdr:to>
    <cdr:cxnSp macro="">
      <cdr:nvCxnSpPr>
        <cdr:cNvPr id="4" name="Straight Connector 3"/>
        <cdr:cNvCxnSpPr/>
      </cdr:nvCxnSpPr>
      <cdr:spPr>
        <a:xfrm xmlns:a="http://schemas.openxmlformats.org/drawingml/2006/main">
          <a:off x="4453180" y="391088"/>
          <a:ext cx="7749" cy="3208149"/>
        </a:xfrm>
        <a:prstGeom xmlns:a="http://schemas.openxmlformats.org/drawingml/2006/main" prst="line">
          <a:avLst/>
        </a:prstGeom>
        <a:ln xmlns:a="http://schemas.openxmlformats.org/drawingml/2006/main">
          <a:prstDash val="dash"/>
        </a:ln>
      </cdr:spPr>
      <cdr:style>
        <a:lnRef xmlns:a="http://schemas.openxmlformats.org/drawingml/2006/main" idx="1">
          <a:schemeClr val="accent3"/>
        </a:lnRef>
        <a:fillRef xmlns:a="http://schemas.openxmlformats.org/drawingml/2006/main" idx="0">
          <a:schemeClr val="accent3"/>
        </a:fillRef>
        <a:effectRef xmlns:a="http://schemas.openxmlformats.org/drawingml/2006/main" idx="0">
          <a:schemeClr val="accent3"/>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D9D609-9E97-4E32-A26B-EBBE229BE71A}" type="datetimeFigureOut">
              <a:rPr lang="en-US" smtClean="0"/>
              <a:t>10/3/2018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CC5C57-5B8F-472E-9313-3355B69CABA4}" type="slidenum">
              <a:rPr lang="en-US" smtClean="0"/>
              <a:t>‹#›</a:t>
            </a:fld>
            <a:endParaRPr lang="en-US"/>
          </a:p>
        </p:txBody>
      </p:sp>
    </p:spTree>
    <p:extLst>
      <p:ext uri="{BB962C8B-B14F-4D97-AF65-F5344CB8AC3E}">
        <p14:creationId xmlns:p14="http://schemas.microsoft.com/office/powerpoint/2010/main" val="18071250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often get questions about nano materials penetrating sampling filters, speciation</a:t>
            </a:r>
            <a:r>
              <a:rPr lang="en-US" baseline="0" dirty="0" smtClean="0"/>
              <a:t> of particle counts, or relative toxicity of one materials verses another. From an exposure control </a:t>
            </a:r>
            <a:r>
              <a:rPr lang="en-US" baseline="0" dirty="0" err="1" smtClean="0"/>
              <a:t>senarion</a:t>
            </a:r>
            <a:r>
              <a:rPr lang="en-US" baseline="0" dirty="0" smtClean="0"/>
              <a:t> we </a:t>
            </a:r>
            <a:r>
              <a:rPr lang="en-US" baseline="0" dirty="0" err="1" smtClean="0"/>
              <a:t>cn</a:t>
            </a:r>
            <a:r>
              <a:rPr lang="en-US" baseline="0" dirty="0" smtClean="0"/>
              <a:t> make things much simpler, avoid unnecessary exposure whenever possible. </a:t>
            </a:r>
            <a:endParaRPr lang="en-US" dirty="0"/>
          </a:p>
        </p:txBody>
      </p:sp>
      <p:sp>
        <p:nvSpPr>
          <p:cNvPr id="4" name="Slide Number Placeholder 3"/>
          <p:cNvSpPr>
            <a:spLocks noGrp="1"/>
          </p:cNvSpPr>
          <p:nvPr>
            <p:ph type="sldNum" sz="quarter" idx="10"/>
          </p:nvPr>
        </p:nvSpPr>
        <p:spPr/>
        <p:txBody>
          <a:bodyPr/>
          <a:lstStyle/>
          <a:p>
            <a:fld id="{F2CC5C57-5B8F-472E-9313-3355B69CABA4}" type="slidenum">
              <a:rPr lang="en-US" smtClean="0"/>
              <a:t>2</a:t>
            </a:fld>
            <a:endParaRPr lang="en-US"/>
          </a:p>
        </p:txBody>
      </p:sp>
    </p:spTree>
    <p:extLst>
      <p:ext uri="{BB962C8B-B14F-4D97-AF65-F5344CB8AC3E}">
        <p14:creationId xmlns:p14="http://schemas.microsoft.com/office/powerpoint/2010/main" val="21798969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1774" rtl="0" eaLnBrk="1" fontAlgn="auto" latinLnBrk="0" hangingPunct="1">
              <a:lnSpc>
                <a:spcPct val="100000"/>
              </a:lnSpc>
              <a:spcBef>
                <a:spcPts val="0"/>
              </a:spcBef>
              <a:spcAft>
                <a:spcPts val="0"/>
              </a:spcAft>
              <a:buClrTx/>
              <a:buSzTx/>
              <a:buFontTx/>
              <a:buNone/>
              <a:tabLst/>
              <a:defRPr/>
            </a:pPr>
            <a:r>
              <a:rPr lang="en-US" dirty="0" smtClean="0"/>
              <a:t>Our exposure process is based on the NEAT 2.0 method. Original NEAT</a:t>
            </a:r>
            <a:r>
              <a:rPr lang="en-US" baseline="0" dirty="0" smtClean="0"/>
              <a:t> was focused more on emissions of nanomaterial. Since it came out we wanted a more robust sampling strategy with a stronger emphasis on worker exposure to develop a more accurate picture of exposure. </a:t>
            </a:r>
            <a:endParaRPr lang="en-US" dirty="0" smtClean="0"/>
          </a:p>
          <a:p>
            <a:pPr marL="0" marR="0" lvl="0" indent="0" algn="l" defTabSz="931774"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31774" rtl="0" eaLnBrk="1" fontAlgn="auto" latinLnBrk="0" hangingPunct="1">
              <a:lnSpc>
                <a:spcPct val="100000"/>
              </a:lnSpc>
              <a:spcBef>
                <a:spcPts val="0"/>
              </a:spcBef>
              <a:spcAft>
                <a:spcPts val="0"/>
              </a:spcAft>
              <a:buClrTx/>
              <a:buSzTx/>
              <a:buFontTx/>
              <a:buNone/>
              <a:tabLst/>
              <a:defRPr/>
            </a:pPr>
            <a:r>
              <a:rPr lang="en-US" dirty="0" smtClean="0"/>
              <a:t>NEAT 2.0 combines traditional industrial hygiene methods and new sampling techniques. </a:t>
            </a:r>
            <a:r>
              <a:rPr lang="en-US" sz="1200" baseline="0" dirty="0" smtClean="0"/>
              <a:t>I do want to point out that this really is a guideline, and not a prescriptive thing like a NIOSH numbered method. We may go to a site and not perform EM. </a:t>
            </a:r>
          </a:p>
          <a:p>
            <a:pPr defTabSz="931774"/>
            <a:endParaRPr lang="en-US" dirty="0" smtClean="0"/>
          </a:p>
          <a:p>
            <a:endParaRPr lang="en-US" dirty="0"/>
          </a:p>
          <a:p>
            <a:r>
              <a:rPr lang="en-US" dirty="0"/>
              <a:t>NEAT 2.0 </a:t>
            </a:r>
            <a:r>
              <a:rPr lang="en-US" dirty="0" smtClean="0"/>
              <a:t>is </a:t>
            </a:r>
            <a:r>
              <a:rPr lang="en-US" dirty="0"/>
              <a:t>a comprehensive assessment of </a:t>
            </a:r>
            <a:r>
              <a:rPr lang="en-US" dirty="0" smtClean="0"/>
              <a:t>emission and exposure, and I’ll briefly</a:t>
            </a:r>
            <a:r>
              <a:rPr lang="en-US" baseline="0" dirty="0" smtClean="0"/>
              <a:t> go through some of the process, with more time spent on implementing the sampling plan. </a:t>
            </a:r>
            <a:r>
              <a:rPr lang="en-US" dirty="0" smtClean="0"/>
              <a:t> But in</a:t>
            </a:r>
            <a:r>
              <a:rPr lang="en-US" baseline="0" dirty="0" smtClean="0"/>
              <a:t> general it an e</a:t>
            </a:r>
            <a:r>
              <a:rPr lang="en-US" dirty="0" smtClean="0"/>
              <a:t>valuation of worker exposures, combined with worker practices, ventilation efficacy, and other engineering exposure control systems and risk management strategies serve to allow for a comprehensive exposure assessment. </a:t>
            </a:r>
          </a:p>
          <a:p>
            <a:endParaRPr lang="en-US" dirty="0" smtClean="0"/>
          </a:p>
          <a:p>
            <a:r>
              <a:rPr lang="en-US" dirty="0" smtClean="0"/>
              <a:t>The first part is collecting basic workplace information. This would include looking at SDS</a:t>
            </a:r>
            <a:r>
              <a:rPr lang="en-US" baseline="0" dirty="0" smtClean="0"/>
              <a:t> for print materials, looking at how many workers involved in processes, what is the ventilation setup and engineering controls, frequency, duration of printing, etc. </a:t>
            </a:r>
          </a:p>
          <a:p>
            <a:endParaRPr lang="en-US" baseline="0" dirty="0" smtClean="0"/>
          </a:p>
          <a:p>
            <a:r>
              <a:rPr lang="en-US" baseline="0" dirty="0" smtClean="0"/>
              <a:t>Then we design and implement a sampling strategy based on that info.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F4739A-35E8-4181-95BF-CDC0CDC9E68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38690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goal when evaluating exposures</a:t>
            </a:r>
            <a:r>
              <a:rPr lang="en-US" baseline="0" dirty="0" smtClean="0"/>
              <a:t> to workers is conducting full-shift integrated air sampling, combined with direct reading, real time instrumentation. That combination is the core of our sampling strategy. Full-shift</a:t>
            </a:r>
          </a:p>
          <a:p>
            <a:r>
              <a:rPr lang="en-US" baseline="0" dirty="0" smtClean="0"/>
              <a:t>Task-based</a:t>
            </a:r>
          </a:p>
          <a:p>
            <a:r>
              <a:rPr lang="en-US" baseline="0" dirty="0" smtClean="0"/>
              <a:t>Include non-process areas for process migration</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F4739A-35E8-4181-95BF-CDC0CDC9E68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1324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CC5C57-5B8F-472E-9313-3355B69CABA4}" type="slidenum">
              <a:rPr lang="en-US" smtClean="0"/>
              <a:t>8</a:t>
            </a:fld>
            <a:endParaRPr lang="en-US"/>
          </a:p>
        </p:txBody>
      </p:sp>
    </p:spTree>
    <p:extLst>
      <p:ext uri="{BB962C8B-B14F-4D97-AF65-F5344CB8AC3E}">
        <p14:creationId xmlns:p14="http://schemas.microsoft.com/office/powerpoint/2010/main" val="34100492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080415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20 </a:t>
            </a:r>
            <a:r>
              <a:rPr lang="en-US" dirty="0" err="1" smtClean="0"/>
              <a:t>Makerbot</a:t>
            </a:r>
            <a:r>
              <a:rPr lang="en-US" dirty="0" smtClean="0"/>
              <a:t> 3D printers (with and without controls)</a:t>
            </a:r>
          </a:p>
          <a:p>
            <a:r>
              <a:rPr lang="en-US" dirty="0" smtClean="0"/>
              <a:t>8 tests (next slide shows an example of 4 tests)</a:t>
            </a:r>
          </a:p>
          <a:p>
            <a:r>
              <a:rPr lang="en-US" dirty="0" smtClean="0"/>
              <a:t>4 with controls and 4 without as randomized pairs</a:t>
            </a:r>
          </a:p>
          <a:p>
            <a:r>
              <a:rPr lang="en-US" dirty="0" smtClean="0"/>
              <a:t>Slate Gray Tough PLA filament in all tests</a:t>
            </a:r>
          </a:p>
          <a:p>
            <a:r>
              <a:rPr lang="en-US" dirty="0" smtClean="0"/>
              <a:t>Room ventilation measured three times during each test</a:t>
            </a:r>
          </a:p>
          <a:p>
            <a:r>
              <a:rPr lang="en-US" dirty="0" smtClean="0"/>
              <a:t>Between 15-16 air changes per hour during all tests</a:t>
            </a:r>
          </a:p>
          <a:p>
            <a:r>
              <a:rPr lang="en-US" dirty="0" smtClean="0"/>
              <a:t>Instruments</a:t>
            </a:r>
          </a:p>
          <a:p>
            <a:r>
              <a:rPr lang="en-US" dirty="0" smtClean="0"/>
              <a:t>Condensation particle counter (size range 10 nm to 1 um)</a:t>
            </a:r>
          </a:p>
          <a:p>
            <a:r>
              <a:rPr lang="en-US" dirty="0" err="1" smtClean="0"/>
              <a:t>Nanoscan</a:t>
            </a:r>
            <a:r>
              <a:rPr lang="en-US" dirty="0" smtClean="0"/>
              <a:t> SMPS (size range 10 nm to 420 nm)</a:t>
            </a:r>
          </a:p>
          <a:p>
            <a:r>
              <a:rPr lang="en-US" dirty="0" smtClean="0"/>
              <a:t>RAE Systems </a:t>
            </a:r>
            <a:r>
              <a:rPr lang="en-US" dirty="0" err="1" smtClean="0"/>
              <a:t>ppbRAE</a:t>
            </a:r>
            <a:r>
              <a:rPr lang="en-US" dirty="0" smtClean="0"/>
              <a:t> 3000 (1 ppb to 10,000 ppm) calibrated to isobutylene</a:t>
            </a:r>
          </a:p>
          <a:p>
            <a:r>
              <a:rPr lang="en-US" dirty="0" smtClean="0"/>
              <a:t>TSI </a:t>
            </a:r>
            <a:r>
              <a:rPr lang="en-US" dirty="0" err="1" smtClean="0"/>
              <a:t>Alnor</a:t>
            </a:r>
            <a:r>
              <a:rPr lang="en-US" dirty="0" smtClean="0"/>
              <a:t> </a:t>
            </a:r>
            <a:r>
              <a:rPr lang="en-US" dirty="0" err="1" smtClean="0"/>
              <a:t>Balometer</a:t>
            </a:r>
            <a:r>
              <a:rPr lang="en-US" dirty="0" smtClean="0"/>
              <a:t> Capture Hood EBT731 </a:t>
            </a:r>
          </a:p>
          <a:p>
            <a:endParaRPr lang="en-US" dirty="0"/>
          </a:p>
        </p:txBody>
      </p:sp>
      <p:sp>
        <p:nvSpPr>
          <p:cNvPr id="4" name="Slide Number Placeholder 3"/>
          <p:cNvSpPr>
            <a:spLocks noGrp="1"/>
          </p:cNvSpPr>
          <p:nvPr>
            <p:ph type="sldNum" sz="quarter" idx="10"/>
          </p:nvPr>
        </p:nvSpPr>
        <p:spPr/>
        <p:txBody>
          <a:bodyPr/>
          <a:lstStyle/>
          <a:p>
            <a:fld id="{F2CC5C57-5B8F-472E-9313-3355B69CABA4}" type="slidenum">
              <a:rPr lang="en-US" smtClean="0"/>
              <a:t>10</a:t>
            </a:fld>
            <a:endParaRPr lang="en-US"/>
          </a:p>
        </p:txBody>
      </p:sp>
    </p:spTree>
    <p:extLst>
      <p:ext uri="{BB962C8B-B14F-4D97-AF65-F5344CB8AC3E}">
        <p14:creationId xmlns:p14="http://schemas.microsoft.com/office/powerpoint/2010/main" val="26901172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wmf"/><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wmf"/><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AABA316-527C-4DB1-8ABE-1E1A474CEA14}" type="datetimeFigureOut">
              <a:rPr lang="en-US" smtClean="0"/>
              <a:t>10/3/2018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973A56-0FA6-436A-B307-C895DD50328B}" type="slidenum">
              <a:rPr lang="en-US" smtClean="0"/>
              <a:t>‹#›</a:t>
            </a:fld>
            <a:endParaRPr lang="en-US"/>
          </a:p>
        </p:txBody>
      </p:sp>
    </p:spTree>
    <p:extLst>
      <p:ext uri="{BB962C8B-B14F-4D97-AF65-F5344CB8AC3E}">
        <p14:creationId xmlns:p14="http://schemas.microsoft.com/office/powerpoint/2010/main" val="32019615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AABA316-527C-4DB1-8ABE-1E1A474CEA14}" type="datetimeFigureOut">
              <a:rPr lang="en-US" smtClean="0"/>
              <a:t>10/3/2018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973A56-0FA6-436A-B307-C895DD50328B}" type="slidenum">
              <a:rPr lang="en-US" smtClean="0"/>
              <a:t>‹#›</a:t>
            </a:fld>
            <a:endParaRPr lang="en-US"/>
          </a:p>
        </p:txBody>
      </p:sp>
    </p:spTree>
    <p:extLst>
      <p:ext uri="{BB962C8B-B14F-4D97-AF65-F5344CB8AC3E}">
        <p14:creationId xmlns:p14="http://schemas.microsoft.com/office/powerpoint/2010/main" val="22035235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AABA316-527C-4DB1-8ABE-1E1A474CEA14}" type="datetimeFigureOut">
              <a:rPr lang="en-US" smtClean="0"/>
              <a:t>10/3/2018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973A56-0FA6-436A-B307-C895DD50328B}" type="slidenum">
              <a:rPr lang="en-US" smtClean="0"/>
              <a:t>‹#›</a:t>
            </a:fld>
            <a:endParaRPr lang="en-US"/>
          </a:p>
        </p:txBody>
      </p:sp>
    </p:spTree>
    <p:extLst>
      <p:ext uri="{BB962C8B-B14F-4D97-AF65-F5344CB8AC3E}">
        <p14:creationId xmlns:p14="http://schemas.microsoft.com/office/powerpoint/2010/main" val="32507365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609600" y="6356351"/>
            <a:ext cx="2844800" cy="365125"/>
          </a:xfrm>
          <a:prstGeom prst="rect">
            <a:avLst/>
          </a:prstGeom>
        </p:spPr>
        <p:txBody>
          <a:bodyPr/>
          <a:lstStyle>
            <a:lvl1pPr>
              <a:defRPr/>
            </a:lvl1pPr>
          </a:lstStyle>
          <a:p>
            <a:pPr>
              <a:defRPr/>
            </a:pPr>
            <a:fld id="{0B0CC842-6102-43FD-9D68-7BDB241AF098}" type="datetimeFigureOut">
              <a:rPr lang="en-US"/>
              <a:pPr>
                <a:defRPr/>
              </a:pPr>
              <a:t>10/3/2018</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lvl1pPr>
              <a:defRPr/>
            </a:lvl1pPr>
          </a:lstStyle>
          <a:p>
            <a:fld id="{31CE82DB-83EB-41D7-83D0-61D0CD4FAC90}" type="slidenum">
              <a:rPr lang="en-US" altLang="en-US"/>
              <a:pPr/>
              <a:t>‹#›</a:t>
            </a:fld>
            <a:endParaRPr lang="en-US" altLang="en-US"/>
          </a:p>
        </p:txBody>
      </p:sp>
    </p:spTree>
    <p:extLst>
      <p:ext uri="{BB962C8B-B14F-4D97-AF65-F5344CB8AC3E}">
        <p14:creationId xmlns:p14="http://schemas.microsoft.com/office/powerpoint/2010/main" val="39316631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09600" y="6356351"/>
            <a:ext cx="2844800" cy="365125"/>
          </a:xfrm>
          <a:prstGeom prst="rect">
            <a:avLst/>
          </a:prstGeom>
        </p:spPr>
        <p:txBody>
          <a:bodyPr/>
          <a:lstStyle>
            <a:lvl1pPr>
              <a:defRPr/>
            </a:lvl1pPr>
          </a:lstStyle>
          <a:p>
            <a:pPr>
              <a:defRPr/>
            </a:pPr>
            <a:fld id="{881E5F9D-2EFF-4633-818F-9B757A1B1C9A}" type="datetimeFigureOut">
              <a:rPr lang="en-US"/>
              <a:pPr>
                <a:defRPr/>
              </a:pPr>
              <a:t>10/3/2018</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lvl1pPr>
              <a:defRPr/>
            </a:lvl1pPr>
          </a:lstStyle>
          <a:p>
            <a:fld id="{91C65765-E93E-438B-A59A-A32E7B88A69E}" type="slidenum">
              <a:rPr lang="en-US" altLang="en-US"/>
              <a:pPr/>
              <a:t>‹#›</a:t>
            </a:fld>
            <a:endParaRPr lang="en-US" altLang="en-US"/>
          </a:p>
        </p:txBody>
      </p:sp>
    </p:spTree>
    <p:extLst>
      <p:ext uri="{BB962C8B-B14F-4D97-AF65-F5344CB8AC3E}">
        <p14:creationId xmlns:p14="http://schemas.microsoft.com/office/powerpoint/2010/main" val="28687319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lvl1pPr>
              <a:defRPr/>
            </a:lvl1pPr>
          </a:lstStyle>
          <a:p>
            <a:pPr>
              <a:defRPr/>
            </a:pPr>
            <a:fld id="{E0A93F4A-650A-4893-9B77-FDC8A8D6857C}" type="datetimeFigureOut">
              <a:rPr lang="en-US"/>
              <a:pPr>
                <a:defRPr/>
              </a:pPr>
              <a:t>10/3/2018</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lvl1pPr>
              <a:defRPr/>
            </a:lvl1pPr>
          </a:lstStyle>
          <a:p>
            <a:fld id="{250BF42B-E7A5-49C3-B9AC-8D3B5DFD3827}" type="slidenum">
              <a:rPr lang="en-US" altLang="en-US"/>
              <a:pPr/>
              <a:t>‹#›</a:t>
            </a:fld>
            <a:endParaRPr lang="en-US" altLang="en-US"/>
          </a:p>
        </p:txBody>
      </p:sp>
    </p:spTree>
    <p:extLst>
      <p:ext uri="{BB962C8B-B14F-4D97-AF65-F5344CB8AC3E}">
        <p14:creationId xmlns:p14="http://schemas.microsoft.com/office/powerpoint/2010/main" val="1840349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xfrm>
            <a:off x="609600" y="6356351"/>
            <a:ext cx="2844800" cy="365125"/>
          </a:xfrm>
          <a:prstGeom prst="rect">
            <a:avLst/>
          </a:prstGeom>
        </p:spPr>
        <p:txBody>
          <a:bodyPr/>
          <a:lstStyle>
            <a:lvl1pPr>
              <a:defRPr/>
            </a:lvl1pPr>
          </a:lstStyle>
          <a:p>
            <a:pPr>
              <a:defRPr/>
            </a:pPr>
            <a:fld id="{A49B0FA5-7D35-43BE-A0C1-79C584C42158}" type="datetimeFigureOut">
              <a:rPr lang="en-US"/>
              <a:pPr>
                <a:defRPr/>
              </a:pPr>
              <a:t>10/3/2018</a:t>
            </a:fld>
            <a:endParaRPr lang="en-US"/>
          </a:p>
        </p:txBody>
      </p:sp>
      <p:sp>
        <p:nvSpPr>
          <p:cNvPr id="6" name="Footer Placeholder 4"/>
          <p:cNvSpPr>
            <a:spLocks noGrp="1"/>
          </p:cNvSpPr>
          <p:nvPr>
            <p:ph type="ftr" sz="quarter" idx="11"/>
          </p:nvPr>
        </p:nvSpPr>
        <p:spPr>
          <a:xfrm>
            <a:off x="4165600" y="6356351"/>
            <a:ext cx="3860800" cy="365125"/>
          </a:xfrm>
          <a:prstGeom prst="rect">
            <a:avLst/>
          </a:prstGeom>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8737600" y="6356351"/>
            <a:ext cx="2844800" cy="365125"/>
          </a:xfrm>
          <a:prstGeom prst="rect">
            <a:avLst/>
          </a:prstGeom>
        </p:spPr>
        <p:txBody>
          <a:bodyPr/>
          <a:lstStyle>
            <a:lvl1pPr>
              <a:defRPr/>
            </a:lvl1pPr>
          </a:lstStyle>
          <a:p>
            <a:fld id="{D9532487-3D99-473E-A614-55837D3FD69D}" type="slidenum">
              <a:rPr lang="en-US" altLang="en-US"/>
              <a:pPr/>
              <a:t>‹#›</a:t>
            </a:fld>
            <a:endParaRPr lang="en-US" altLang="en-US"/>
          </a:p>
        </p:txBody>
      </p:sp>
    </p:spTree>
    <p:extLst>
      <p:ext uri="{BB962C8B-B14F-4D97-AF65-F5344CB8AC3E}">
        <p14:creationId xmlns:p14="http://schemas.microsoft.com/office/powerpoint/2010/main" val="24904344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609600" y="6356351"/>
            <a:ext cx="2844800" cy="365125"/>
          </a:xfrm>
          <a:prstGeom prst="rect">
            <a:avLst/>
          </a:prstGeom>
        </p:spPr>
        <p:txBody>
          <a:bodyPr/>
          <a:lstStyle>
            <a:lvl1pPr>
              <a:defRPr/>
            </a:lvl1pPr>
          </a:lstStyle>
          <a:p>
            <a:pPr>
              <a:defRPr/>
            </a:pPr>
            <a:fld id="{07645837-3784-4E65-A5F0-CEE729811E86}" type="datetimeFigureOut">
              <a:rPr lang="en-US"/>
              <a:pPr>
                <a:defRPr/>
              </a:pPr>
              <a:t>10/3/2018</a:t>
            </a:fld>
            <a:endParaRPr lang="en-US"/>
          </a:p>
        </p:txBody>
      </p:sp>
      <p:sp>
        <p:nvSpPr>
          <p:cNvPr id="8" name="Footer Placeholder 4"/>
          <p:cNvSpPr>
            <a:spLocks noGrp="1"/>
          </p:cNvSpPr>
          <p:nvPr>
            <p:ph type="ftr" sz="quarter" idx="11"/>
          </p:nvPr>
        </p:nvSpPr>
        <p:spPr>
          <a:xfrm>
            <a:off x="4165600" y="6356351"/>
            <a:ext cx="3860800" cy="365125"/>
          </a:xfrm>
          <a:prstGeom prst="rect">
            <a:avLst/>
          </a:prstGeom>
        </p:spPr>
        <p:txBody>
          <a:bodyPr/>
          <a:lstStyle>
            <a:lvl1pPr>
              <a:defRPr/>
            </a:lvl1pPr>
          </a:lstStyle>
          <a:p>
            <a:pPr>
              <a:defRPr/>
            </a:pPr>
            <a:endParaRPr lang="en-US"/>
          </a:p>
        </p:txBody>
      </p:sp>
      <p:sp>
        <p:nvSpPr>
          <p:cNvPr id="9" name="Slide Number Placeholder 5"/>
          <p:cNvSpPr>
            <a:spLocks noGrp="1"/>
          </p:cNvSpPr>
          <p:nvPr>
            <p:ph type="sldNum" sz="quarter" idx="12"/>
          </p:nvPr>
        </p:nvSpPr>
        <p:spPr>
          <a:xfrm>
            <a:off x="8737600" y="6356351"/>
            <a:ext cx="2844800" cy="365125"/>
          </a:xfrm>
          <a:prstGeom prst="rect">
            <a:avLst/>
          </a:prstGeom>
        </p:spPr>
        <p:txBody>
          <a:bodyPr/>
          <a:lstStyle>
            <a:lvl1pPr>
              <a:defRPr/>
            </a:lvl1pPr>
          </a:lstStyle>
          <a:p>
            <a:fld id="{B5FFB995-09B3-496C-A430-512D2BC30B3B}" type="slidenum">
              <a:rPr lang="en-US" altLang="en-US"/>
              <a:pPr/>
              <a:t>‹#›</a:t>
            </a:fld>
            <a:endParaRPr lang="en-US" altLang="en-US"/>
          </a:p>
        </p:txBody>
      </p:sp>
    </p:spTree>
    <p:extLst>
      <p:ext uri="{BB962C8B-B14F-4D97-AF65-F5344CB8AC3E}">
        <p14:creationId xmlns:p14="http://schemas.microsoft.com/office/powerpoint/2010/main" val="6189367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a:xfrm>
            <a:off x="609600" y="6356351"/>
            <a:ext cx="2844800" cy="365125"/>
          </a:xfrm>
          <a:prstGeom prst="rect">
            <a:avLst/>
          </a:prstGeom>
        </p:spPr>
        <p:txBody>
          <a:bodyPr/>
          <a:lstStyle>
            <a:lvl1pPr>
              <a:defRPr/>
            </a:lvl1pPr>
          </a:lstStyle>
          <a:p>
            <a:pPr>
              <a:defRPr/>
            </a:pPr>
            <a:fld id="{ECFF79A0-9E0E-4C9F-8528-818C58C3F580}" type="datetimeFigureOut">
              <a:rPr lang="en-US"/>
              <a:pPr>
                <a:defRPr/>
              </a:pPr>
              <a:t>10/3/2018</a:t>
            </a:fld>
            <a:endParaRPr lang="en-US"/>
          </a:p>
        </p:txBody>
      </p:sp>
      <p:sp>
        <p:nvSpPr>
          <p:cNvPr id="4" name="Footer Placeholder 4"/>
          <p:cNvSpPr>
            <a:spLocks noGrp="1"/>
          </p:cNvSpPr>
          <p:nvPr>
            <p:ph type="ftr" sz="quarter" idx="11"/>
          </p:nvPr>
        </p:nvSpPr>
        <p:spPr>
          <a:xfrm>
            <a:off x="4165600" y="6356351"/>
            <a:ext cx="3860800" cy="365125"/>
          </a:xfrm>
          <a:prstGeom prst="rect">
            <a:avLst/>
          </a:prstGeom>
        </p:spPr>
        <p:txBody>
          <a:bodyPr/>
          <a:lstStyle>
            <a:lvl1pPr>
              <a:defRPr/>
            </a:lvl1pPr>
          </a:lstStyle>
          <a:p>
            <a:pPr>
              <a:defRPr/>
            </a:pPr>
            <a:endParaRPr lang="en-US"/>
          </a:p>
        </p:txBody>
      </p:sp>
      <p:sp>
        <p:nvSpPr>
          <p:cNvPr id="5" name="Slide Number Placeholder 5"/>
          <p:cNvSpPr>
            <a:spLocks noGrp="1"/>
          </p:cNvSpPr>
          <p:nvPr>
            <p:ph type="sldNum" sz="quarter" idx="12"/>
          </p:nvPr>
        </p:nvSpPr>
        <p:spPr>
          <a:xfrm>
            <a:off x="8737600" y="6356351"/>
            <a:ext cx="2844800" cy="365125"/>
          </a:xfrm>
          <a:prstGeom prst="rect">
            <a:avLst/>
          </a:prstGeom>
        </p:spPr>
        <p:txBody>
          <a:bodyPr/>
          <a:lstStyle>
            <a:lvl1pPr>
              <a:defRPr/>
            </a:lvl1pPr>
          </a:lstStyle>
          <a:p>
            <a:fld id="{E80138D0-F03F-433C-A2E0-FFBF687EA9A9}" type="slidenum">
              <a:rPr lang="en-US" altLang="en-US"/>
              <a:pPr/>
              <a:t>‹#›</a:t>
            </a:fld>
            <a:endParaRPr lang="en-US" altLang="en-US"/>
          </a:p>
        </p:txBody>
      </p:sp>
    </p:spTree>
    <p:extLst>
      <p:ext uri="{BB962C8B-B14F-4D97-AF65-F5344CB8AC3E}">
        <p14:creationId xmlns:p14="http://schemas.microsoft.com/office/powerpoint/2010/main" val="9768657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609600" y="6356351"/>
            <a:ext cx="2844800" cy="365125"/>
          </a:xfrm>
          <a:prstGeom prst="rect">
            <a:avLst/>
          </a:prstGeom>
        </p:spPr>
        <p:txBody>
          <a:bodyPr/>
          <a:lstStyle>
            <a:lvl1pPr>
              <a:defRPr/>
            </a:lvl1pPr>
          </a:lstStyle>
          <a:p>
            <a:pPr>
              <a:defRPr/>
            </a:pPr>
            <a:fld id="{D64C7BDA-9EA2-468A-BE66-26B594A13F7B}" type="datetimeFigureOut">
              <a:rPr lang="en-US"/>
              <a:pPr>
                <a:defRPr/>
              </a:pPr>
              <a:t>10/3/2018</a:t>
            </a:fld>
            <a:endParaRPr lang="en-US"/>
          </a:p>
        </p:txBody>
      </p:sp>
      <p:sp>
        <p:nvSpPr>
          <p:cNvPr id="3" name="Footer Placeholder 4"/>
          <p:cNvSpPr>
            <a:spLocks noGrp="1"/>
          </p:cNvSpPr>
          <p:nvPr>
            <p:ph type="ftr" sz="quarter" idx="11"/>
          </p:nvPr>
        </p:nvSpPr>
        <p:spPr>
          <a:xfrm>
            <a:off x="4165600" y="6356351"/>
            <a:ext cx="3860800" cy="365125"/>
          </a:xfrm>
          <a:prstGeom prst="rect">
            <a:avLst/>
          </a:prstGeom>
        </p:spPr>
        <p:txBody>
          <a:bodyPr/>
          <a:lstStyle>
            <a:lvl1pPr>
              <a:defRPr/>
            </a:lvl1pPr>
          </a:lstStyle>
          <a:p>
            <a:pPr>
              <a:defRPr/>
            </a:pPr>
            <a:endParaRPr lang="en-US"/>
          </a:p>
        </p:txBody>
      </p:sp>
      <p:sp>
        <p:nvSpPr>
          <p:cNvPr id="4" name="Slide Number Placeholder 5"/>
          <p:cNvSpPr>
            <a:spLocks noGrp="1"/>
          </p:cNvSpPr>
          <p:nvPr>
            <p:ph type="sldNum" sz="quarter" idx="12"/>
          </p:nvPr>
        </p:nvSpPr>
        <p:spPr>
          <a:xfrm>
            <a:off x="8737600" y="6356351"/>
            <a:ext cx="2844800" cy="365125"/>
          </a:xfrm>
          <a:prstGeom prst="rect">
            <a:avLst/>
          </a:prstGeom>
        </p:spPr>
        <p:txBody>
          <a:bodyPr/>
          <a:lstStyle>
            <a:lvl1pPr>
              <a:defRPr/>
            </a:lvl1pPr>
          </a:lstStyle>
          <a:p>
            <a:fld id="{0C5229CE-A324-473B-ACFA-80DD566EC12C}" type="slidenum">
              <a:rPr lang="en-US" altLang="en-US"/>
              <a:pPr/>
              <a:t>‹#›</a:t>
            </a:fld>
            <a:endParaRPr lang="en-US" altLang="en-US"/>
          </a:p>
        </p:txBody>
      </p:sp>
    </p:spTree>
    <p:extLst>
      <p:ext uri="{BB962C8B-B14F-4D97-AF65-F5344CB8AC3E}">
        <p14:creationId xmlns:p14="http://schemas.microsoft.com/office/powerpoint/2010/main" val="11061098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3"/>
          <p:cNvSpPr>
            <a:spLocks noGrp="1"/>
          </p:cNvSpPr>
          <p:nvPr>
            <p:ph type="dt" sz="half" idx="10"/>
          </p:nvPr>
        </p:nvSpPr>
        <p:spPr>
          <a:xfrm>
            <a:off x="609600" y="6356351"/>
            <a:ext cx="2844800" cy="365125"/>
          </a:xfrm>
          <a:prstGeom prst="rect">
            <a:avLst/>
          </a:prstGeom>
        </p:spPr>
        <p:txBody>
          <a:bodyPr/>
          <a:lstStyle>
            <a:lvl1pPr>
              <a:defRPr/>
            </a:lvl1pPr>
          </a:lstStyle>
          <a:p>
            <a:pPr>
              <a:defRPr/>
            </a:pPr>
            <a:fld id="{96DA3DAE-1E1B-411D-BE45-185D4FF8F259}" type="datetimeFigureOut">
              <a:rPr lang="en-US"/>
              <a:pPr>
                <a:defRPr/>
              </a:pPr>
              <a:t>10/3/2018</a:t>
            </a:fld>
            <a:endParaRPr lang="en-US"/>
          </a:p>
        </p:txBody>
      </p:sp>
      <p:sp>
        <p:nvSpPr>
          <p:cNvPr id="6" name="Footer Placeholder 4"/>
          <p:cNvSpPr>
            <a:spLocks noGrp="1"/>
          </p:cNvSpPr>
          <p:nvPr>
            <p:ph type="ftr" sz="quarter" idx="11"/>
          </p:nvPr>
        </p:nvSpPr>
        <p:spPr>
          <a:xfrm>
            <a:off x="4165600" y="6356351"/>
            <a:ext cx="3860800" cy="365125"/>
          </a:xfrm>
          <a:prstGeom prst="rect">
            <a:avLst/>
          </a:prstGeom>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8737600" y="6356351"/>
            <a:ext cx="2844800" cy="365125"/>
          </a:xfrm>
          <a:prstGeom prst="rect">
            <a:avLst/>
          </a:prstGeom>
        </p:spPr>
        <p:txBody>
          <a:bodyPr/>
          <a:lstStyle>
            <a:lvl1pPr>
              <a:defRPr/>
            </a:lvl1pPr>
          </a:lstStyle>
          <a:p>
            <a:fld id="{ED6BAF15-F142-49D3-9B19-26F0DD327893}" type="slidenum">
              <a:rPr lang="en-US" altLang="en-US"/>
              <a:pPr/>
              <a:t>‹#›</a:t>
            </a:fld>
            <a:endParaRPr lang="en-US" altLang="en-US"/>
          </a:p>
        </p:txBody>
      </p:sp>
    </p:spTree>
    <p:extLst>
      <p:ext uri="{BB962C8B-B14F-4D97-AF65-F5344CB8AC3E}">
        <p14:creationId xmlns:p14="http://schemas.microsoft.com/office/powerpoint/2010/main" val="672654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AABA316-527C-4DB1-8ABE-1E1A474CEA14}" type="datetimeFigureOut">
              <a:rPr lang="en-US" smtClean="0"/>
              <a:t>10/3/2018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973A56-0FA6-436A-B307-C895DD50328B}" type="slidenum">
              <a:rPr lang="en-US" smtClean="0"/>
              <a:t>‹#›</a:t>
            </a:fld>
            <a:endParaRPr lang="en-US"/>
          </a:p>
        </p:txBody>
      </p:sp>
    </p:spTree>
    <p:extLst>
      <p:ext uri="{BB962C8B-B14F-4D97-AF65-F5344CB8AC3E}">
        <p14:creationId xmlns:p14="http://schemas.microsoft.com/office/powerpoint/2010/main" val="3011794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3"/>
          <p:cNvSpPr>
            <a:spLocks noGrp="1"/>
          </p:cNvSpPr>
          <p:nvPr>
            <p:ph type="dt" sz="half" idx="10"/>
          </p:nvPr>
        </p:nvSpPr>
        <p:spPr>
          <a:xfrm>
            <a:off x="609600" y="6356351"/>
            <a:ext cx="2844800" cy="365125"/>
          </a:xfrm>
          <a:prstGeom prst="rect">
            <a:avLst/>
          </a:prstGeom>
        </p:spPr>
        <p:txBody>
          <a:bodyPr/>
          <a:lstStyle>
            <a:lvl1pPr>
              <a:defRPr/>
            </a:lvl1pPr>
          </a:lstStyle>
          <a:p>
            <a:pPr>
              <a:defRPr/>
            </a:pPr>
            <a:fld id="{DB40004E-CF3D-48AC-8833-3D57C5B7C526}" type="datetimeFigureOut">
              <a:rPr lang="en-US"/>
              <a:pPr>
                <a:defRPr/>
              </a:pPr>
              <a:t>10/3/2018</a:t>
            </a:fld>
            <a:endParaRPr lang="en-US"/>
          </a:p>
        </p:txBody>
      </p:sp>
      <p:sp>
        <p:nvSpPr>
          <p:cNvPr id="6" name="Footer Placeholder 4"/>
          <p:cNvSpPr>
            <a:spLocks noGrp="1"/>
          </p:cNvSpPr>
          <p:nvPr>
            <p:ph type="ftr" sz="quarter" idx="11"/>
          </p:nvPr>
        </p:nvSpPr>
        <p:spPr>
          <a:xfrm>
            <a:off x="4165600" y="6356351"/>
            <a:ext cx="3860800" cy="365125"/>
          </a:xfrm>
          <a:prstGeom prst="rect">
            <a:avLst/>
          </a:prstGeom>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8737600" y="6356351"/>
            <a:ext cx="2844800" cy="365125"/>
          </a:xfrm>
          <a:prstGeom prst="rect">
            <a:avLst/>
          </a:prstGeom>
        </p:spPr>
        <p:txBody>
          <a:bodyPr/>
          <a:lstStyle>
            <a:lvl1pPr>
              <a:defRPr/>
            </a:lvl1pPr>
          </a:lstStyle>
          <a:p>
            <a:fld id="{AD7C39F7-F4AF-42DA-9A99-11F64E880E1D}" type="slidenum">
              <a:rPr lang="en-US" altLang="en-US"/>
              <a:pPr/>
              <a:t>‹#›</a:t>
            </a:fld>
            <a:endParaRPr lang="en-US" altLang="en-US"/>
          </a:p>
        </p:txBody>
      </p:sp>
    </p:spTree>
    <p:extLst>
      <p:ext uri="{BB962C8B-B14F-4D97-AF65-F5344CB8AC3E}">
        <p14:creationId xmlns:p14="http://schemas.microsoft.com/office/powerpoint/2010/main" val="2371050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09600" y="6356351"/>
            <a:ext cx="2844800" cy="365125"/>
          </a:xfrm>
          <a:prstGeom prst="rect">
            <a:avLst/>
          </a:prstGeom>
        </p:spPr>
        <p:txBody>
          <a:bodyPr/>
          <a:lstStyle>
            <a:lvl1pPr>
              <a:defRPr/>
            </a:lvl1pPr>
          </a:lstStyle>
          <a:p>
            <a:pPr>
              <a:defRPr/>
            </a:pPr>
            <a:fld id="{34E8B26C-DCE0-43AC-AD78-6D1B44A900BD}" type="datetimeFigureOut">
              <a:rPr lang="en-US"/>
              <a:pPr>
                <a:defRPr/>
              </a:pPr>
              <a:t>10/3/2018</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lvl1pPr>
              <a:defRPr/>
            </a:lvl1pPr>
          </a:lstStyle>
          <a:p>
            <a:fld id="{3D853127-1C66-41D7-8B29-82320AC3B696}" type="slidenum">
              <a:rPr lang="en-US" altLang="en-US"/>
              <a:pPr/>
              <a:t>‹#›</a:t>
            </a:fld>
            <a:endParaRPr lang="en-US" altLang="en-US"/>
          </a:p>
        </p:txBody>
      </p:sp>
    </p:spTree>
    <p:extLst>
      <p:ext uri="{BB962C8B-B14F-4D97-AF65-F5344CB8AC3E}">
        <p14:creationId xmlns:p14="http://schemas.microsoft.com/office/powerpoint/2010/main" val="42372398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09600" y="6356351"/>
            <a:ext cx="2844800" cy="365125"/>
          </a:xfrm>
          <a:prstGeom prst="rect">
            <a:avLst/>
          </a:prstGeom>
        </p:spPr>
        <p:txBody>
          <a:bodyPr/>
          <a:lstStyle>
            <a:lvl1pPr>
              <a:defRPr/>
            </a:lvl1pPr>
          </a:lstStyle>
          <a:p>
            <a:pPr>
              <a:defRPr/>
            </a:pPr>
            <a:fld id="{F7061CC7-B803-4B87-B9E5-D4CA2A3A0C37}" type="datetimeFigureOut">
              <a:rPr lang="en-US"/>
              <a:pPr>
                <a:defRPr/>
              </a:pPr>
              <a:t>10/3/2018</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lvl1pPr>
              <a:defRPr/>
            </a:lvl1pPr>
          </a:lstStyle>
          <a:p>
            <a:fld id="{4D6932A1-8F1E-4FA4-94F0-361E42C5DF6C}" type="slidenum">
              <a:rPr lang="en-US" altLang="en-US"/>
              <a:pPr/>
              <a:t>‹#›</a:t>
            </a:fld>
            <a:endParaRPr lang="en-US" altLang="en-US"/>
          </a:p>
        </p:txBody>
      </p:sp>
    </p:spTree>
    <p:extLst>
      <p:ext uri="{BB962C8B-B14F-4D97-AF65-F5344CB8AC3E}">
        <p14:creationId xmlns:p14="http://schemas.microsoft.com/office/powerpoint/2010/main" val="40939842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_NIOSH">
    <p:bg>
      <p:bgPr>
        <a:solidFill>
          <a:schemeClr val="bg2"/>
        </a:solidFill>
        <a:effectLst/>
      </p:bgPr>
    </p:bg>
    <p:spTree>
      <p:nvGrpSpPr>
        <p:cNvPr id="1" name=""/>
        <p:cNvGrpSpPr/>
        <p:nvPr/>
      </p:nvGrpSpPr>
      <p:grpSpPr>
        <a:xfrm>
          <a:off x="0" y="0"/>
          <a:ext cx="0" cy="0"/>
          <a:chOff x="0" y="0"/>
          <a:chExt cx="0" cy="0"/>
        </a:xfrm>
      </p:grpSpPr>
      <p:grpSp>
        <p:nvGrpSpPr>
          <p:cNvPr id="4" name="Group 3"/>
          <p:cNvGrpSpPr/>
          <p:nvPr userDrawn="1"/>
        </p:nvGrpSpPr>
        <p:grpSpPr>
          <a:xfrm>
            <a:off x="-19012" y="1"/>
            <a:ext cx="12211013" cy="998075"/>
            <a:chOff x="-10695" y="1"/>
            <a:chExt cx="6868695" cy="748556"/>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l="7594" b="14292"/>
            <a:stretch/>
          </p:blipFill>
          <p:spPr>
            <a:xfrm>
              <a:off x="-10695" y="1"/>
              <a:ext cx="6868695" cy="748556"/>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81599" y="51624"/>
              <a:ext cx="1628505" cy="606560"/>
            </a:xfrm>
            <a:prstGeom prst="rect">
              <a:avLst/>
            </a:prstGeom>
          </p:spPr>
        </p:pic>
      </p:grpSp>
      <p:sp>
        <p:nvSpPr>
          <p:cNvPr id="7" name="Title 1"/>
          <p:cNvSpPr>
            <a:spLocks noGrp="1"/>
          </p:cNvSpPr>
          <p:nvPr>
            <p:ph type="title"/>
          </p:nvPr>
        </p:nvSpPr>
        <p:spPr>
          <a:xfrm>
            <a:off x="609600" y="1386071"/>
            <a:ext cx="10972800" cy="1155779"/>
          </a:xfrm>
          <a:prstGeom prst="rect">
            <a:avLst/>
          </a:prstGeom>
        </p:spPr>
        <p:txBody>
          <a:bodyPr/>
          <a:lstStyle>
            <a:lvl1pPr algn="l">
              <a:lnSpc>
                <a:spcPts val="3000"/>
              </a:lnSpc>
              <a:defRPr sz="2800" b="1" baseline="0">
                <a:solidFill>
                  <a:srgbClr val="695E4A"/>
                </a:solidFill>
                <a:effectLst/>
                <a:latin typeface="Calibri" pitchFamily="34" charset="0"/>
              </a:defRPr>
            </a:lvl1pPr>
          </a:lstStyle>
          <a:p>
            <a:endParaRPr lang="en-US" dirty="0"/>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000" b="1" baseline="0">
                <a:solidFill>
                  <a:srgbClr val="695E4A"/>
                </a:solidFill>
                <a:effectLst/>
                <a:latin typeface="Calibri" pitchFamily="34" charset="0"/>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endParaRPr lang="en-US" dirty="0" smtClean="0"/>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000"/>
              </a:lnSpc>
              <a:buNone/>
              <a:defRPr sz="1800" baseline="0">
                <a:solidFill>
                  <a:srgbClr val="695E4A"/>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609601" y="120203"/>
            <a:ext cx="7204688" cy="461665"/>
          </a:xfrm>
          <a:prstGeom prst="rect">
            <a:avLst/>
          </a:prstGeom>
          <a:noFill/>
        </p:spPr>
        <p:txBody>
          <a:bodyPr wrap="square" rtlCol="0">
            <a:spAutoFit/>
          </a:bodyPr>
          <a:lstStyle/>
          <a:p>
            <a:r>
              <a:rPr lang="en-US" sz="2400" b="1" dirty="0" smtClean="0">
                <a:solidFill>
                  <a:schemeClr val="tx2">
                    <a:lumMod val="95000"/>
                  </a:schemeClr>
                </a:solidFill>
                <a:latin typeface="Calibri" panose="020F0502020204030204" pitchFamily="34" charset="0"/>
              </a:rPr>
              <a:t>National Institute for Occupational Safety and Health</a:t>
            </a:r>
          </a:p>
        </p:txBody>
      </p:sp>
    </p:spTree>
    <p:extLst>
      <p:ext uri="{BB962C8B-B14F-4D97-AF65-F5344CB8AC3E}">
        <p14:creationId xmlns:p14="http://schemas.microsoft.com/office/powerpoint/2010/main" val="1303768141"/>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3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3000"/>
              </a:lnSpc>
              <a:defRPr sz="2800" b="1" baseline="0">
                <a:solidFill>
                  <a:srgbClr val="695E4A"/>
                </a:solidFill>
                <a:effectLst/>
                <a:latin typeface="Calibri" pitchFamily="34" charset="0"/>
              </a:defRPr>
            </a:lvl1pPr>
          </a:lstStyle>
          <a:p>
            <a:r>
              <a:rPr lang="en-US" dirty="0" smtClean="0"/>
              <a:t>Bottom band: NIOSH</a:t>
            </a:r>
            <a:endParaRPr lang="en-US" dirty="0"/>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87535"/>
          <a:stretch/>
        </p:blipFill>
        <p:spPr>
          <a:xfrm>
            <a:off x="0" y="6679435"/>
            <a:ext cx="12192000" cy="178567"/>
          </a:xfrm>
          <a:prstGeom prst="rect">
            <a:avLst/>
          </a:prstGeom>
        </p:spPr>
      </p:pic>
      <p:sp>
        <p:nvSpPr>
          <p:cNvPr id="6" name="TextBox 5"/>
          <p:cNvSpPr txBox="1"/>
          <p:nvPr userDrawn="1"/>
        </p:nvSpPr>
        <p:spPr>
          <a:xfrm>
            <a:off x="953037" y="1751529"/>
            <a:ext cx="8457129" cy="830997"/>
          </a:xfrm>
          <a:prstGeom prst="rect">
            <a:avLst/>
          </a:prstGeom>
          <a:noFill/>
        </p:spPr>
        <p:txBody>
          <a:bodyPr wrap="square" rtlCol="0">
            <a:spAutoFit/>
          </a:bodyPr>
          <a:lstStyle/>
          <a:p>
            <a:pPr marL="285744" indent="-285744">
              <a:buFont typeface="Arial" panose="020B0604020202020204" pitchFamily="34" charset="0"/>
              <a:buChar char="•"/>
            </a:pPr>
            <a:endParaRPr lang="en-US" sz="2400" dirty="0" smtClean="0">
              <a:solidFill>
                <a:srgbClr val="000000"/>
              </a:solidFill>
              <a:latin typeface="Calibri" panose="020F0502020204030204" pitchFamily="34" charset="0"/>
            </a:endParaRPr>
          </a:p>
          <a:p>
            <a:pPr marL="742932" lvl="1" indent="-285744">
              <a:buClr>
                <a:schemeClr val="accent3"/>
              </a:buClr>
              <a:buFont typeface="Arial" panose="020B0604020202020204" pitchFamily="34" charset="0"/>
              <a:buChar char="•"/>
            </a:pPr>
            <a:endParaRPr lang="en-US" sz="2400" dirty="0" smtClean="0">
              <a:solidFill>
                <a:srgbClr val="000000"/>
              </a:solidFill>
              <a:latin typeface="Calibri" panose="020F0502020204030204" pitchFamily="34" charset="0"/>
            </a:endParaRPr>
          </a:p>
        </p:txBody>
      </p:sp>
      <p:sp>
        <p:nvSpPr>
          <p:cNvPr id="7" name="Text Placeholder 7"/>
          <p:cNvSpPr>
            <a:spLocks noGrp="1"/>
          </p:cNvSpPr>
          <p:nvPr>
            <p:ph type="body" sz="quarter" idx="10"/>
          </p:nvPr>
        </p:nvSpPr>
        <p:spPr>
          <a:xfrm>
            <a:off x="609600" y="1545167"/>
            <a:ext cx="10972800" cy="4455584"/>
          </a:xfrm>
        </p:spPr>
        <p:txBody>
          <a:bodyPr/>
          <a:lstStyle>
            <a:lvl1pPr marL="342891" indent="-342891">
              <a:buClr>
                <a:srgbClr val="695E4A"/>
              </a:buClr>
              <a:buFont typeface="Wingdings" panose="05000000000000000000" pitchFamily="2" charset="2"/>
              <a:buChar char="§"/>
              <a:defRPr sz="2000">
                <a:solidFill>
                  <a:schemeClr val="accent4">
                    <a:lumMod val="75000"/>
                  </a:schemeClr>
                </a:solidFill>
              </a:defRPr>
            </a:lvl1pPr>
            <a:lvl2pPr>
              <a:buClr>
                <a:schemeClr val="accent3"/>
              </a:buClr>
              <a:defRPr sz="2000">
                <a:solidFill>
                  <a:schemeClr val="accent4">
                    <a:lumMod val="75000"/>
                  </a:schemeClr>
                </a:solidFill>
              </a:defRPr>
            </a:lvl2pPr>
            <a:lvl3pPr>
              <a:buClr>
                <a:srgbClr val="00B0F0"/>
              </a:buClr>
              <a:defRPr sz="2000">
                <a:solidFill>
                  <a:schemeClr val="accent4">
                    <a:lumMod val="75000"/>
                  </a:schemeClr>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4272267172"/>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3000"/>
              </a:lnSpc>
              <a:defRPr sz="2800" b="1" baseline="0">
                <a:solidFill>
                  <a:srgbClr val="594F40"/>
                </a:solidFill>
                <a:effectLst/>
                <a:latin typeface="Calibri" pitchFamily="34" charset="0"/>
              </a:defRPr>
            </a:lvl1pPr>
          </a:lstStyle>
          <a:p>
            <a:endParaRPr lang="en-US" dirty="0"/>
          </a:p>
        </p:txBody>
      </p:sp>
      <p:sp>
        <p:nvSpPr>
          <p:cNvPr id="3" name="Content Placeholder 2"/>
          <p:cNvSpPr>
            <a:spLocks noGrp="1"/>
          </p:cNvSpPr>
          <p:nvPr>
            <p:ph idx="1"/>
          </p:nvPr>
        </p:nvSpPr>
        <p:spPr>
          <a:xfrm>
            <a:off x="609600" y="1600201"/>
            <a:ext cx="5172892" cy="4191000"/>
          </a:xfrm>
          <a:prstGeom prst="rect">
            <a:avLst/>
          </a:prstGeom>
        </p:spPr>
        <p:txBody>
          <a:bodyPr/>
          <a:lstStyle>
            <a:lvl1pPr marL="342891" indent="-342891">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32" indent="-285744">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dirty="0" smtClean="0"/>
          </a:p>
          <a:p>
            <a:pPr lvl="0"/>
            <a:endParaRPr lang="en-US" dirty="0" smtClean="0"/>
          </a:p>
          <a:p>
            <a:pPr lvl="2"/>
            <a:endParaRPr lang="en-US" dirty="0" smtClean="0"/>
          </a:p>
          <a:p>
            <a:pPr lvl="1"/>
            <a:endParaRPr lang="en-US" dirty="0" smtClean="0"/>
          </a:p>
          <a:p>
            <a:pPr lvl="1"/>
            <a:endParaRPr lang="en-US" dirty="0" smtClean="0"/>
          </a:p>
          <a:p>
            <a:pPr lvl="1"/>
            <a:endParaRPr lang="en-US" dirty="0"/>
          </a:p>
        </p:txBody>
      </p:sp>
      <p:sp>
        <p:nvSpPr>
          <p:cNvPr id="13" name="Content Placeholder 2"/>
          <p:cNvSpPr>
            <a:spLocks noGrp="1"/>
          </p:cNvSpPr>
          <p:nvPr userDrawn="1">
            <p:ph idx="10"/>
          </p:nvPr>
        </p:nvSpPr>
        <p:spPr>
          <a:xfrm>
            <a:off x="6409510" y="1600201"/>
            <a:ext cx="5172892" cy="4191000"/>
          </a:xfrm>
          <a:prstGeom prst="rect">
            <a:avLst/>
          </a:prstGeom>
        </p:spPr>
        <p:txBody>
          <a:bodyPr/>
          <a:lstStyle>
            <a:lvl1pPr marL="342891" indent="-342891">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32" indent="-285744">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dirty="0" smtClean="0"/>
          </a:p>
          <a:p>
            <a:pPr lvl="0"/>
            <a:endParaRPr lang="en-US" dirty="0" smtClean="0"/>
          </a:p>
          <a:p>
            <a:pPr lvl="2"/>
            <a:endParaRPr lang="en-US" dirty="0" smtClean="0"/>
          </a:p>
          <a:p>
            <a:pPr lvl="1"/>
            <a:endParaRPr lang="en-US" dirty="0" smtClean="0"/>
          </a:p>
          <a:p>
            <a:pPr lvl="1"/>
            <a:endParaRPr lang="en-US" dirty="0" smtClean="0"/>
          </a:p>
          <a:p>
            <a:pPr lvl="1"/>
            <a:endParaRPr lang="en-US" dirty="0"/>
          </a:p>
        </p:txBody>
      </p:sp>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val="0"/>
              </a:ext>
            </a:extLst>
          </a:blip>
          <a:srcRect t="85766"/>
          <a:stretch/>
        </p:blipFill>
        <p:spPr>
          <a:xfrm>
            <a:off x="1" y="6664271"/>
            <a:ext cx="12201122" cy="204061"/>
          </a:xfrm>
          <a:prstGeom prst="rect">
            <a:avLst/>
          </a:prstGeom>
        </p:spPr>
      </p:pic>
    </p:spTree>
    <p:extLst>
      <p:ext uri="{BB962C8B-B14F-4D97-AF65-F5344CB8AC3E}">
        <p14:creationId xmlns:p14="http://schemas.microsoft.com/office/powerpoint/2010/main" val="853010237"/>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594F4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3" y="4467097"/>
            <a:ext cx="11059884" cy="1162051"/>
          </a:xfrm>
          <a:prstGeom prst="rect">
            <a:avLst/>
          </a:prstGeom>
        </p:spPr>
        <p:txBody>
          <a:bodyPr anchor="b"/>
          <a:lstStyle>
            <a:lvl1pPr algn="l">
              <a:defRPr sz="3600" b="1" baseline="0">
                <a:solidFill>
                  <a:schemeClr val="bg2"/>
                </a:solidFill>
                <a:effectLst/>
                <a:latin typeface="Calibri" pitchFamily="34" charset="0"/>
              </a:defRPr>
            </a:lvl1pPr>
          </a:lstStyle>
          <a:p>
            <a:r>
              <a:rPr lang="en-US" dirty="0" smtClean="0"/>
              <a:t>Click to edit Master title style</a:t>
            </a:r>
            <a:endParaRPr lang="en-US" dirty="0"/>
          </a:p>
        </p:txBody>
      </p:sp>
      <p:sp>
        <p:nvSpPr>
          <p:cNvPr id="5" name="Text Placeholder 2"/>
          <p:cNvSpPr>
            <a:spLocks noGrp="1"/>
          </p:cNvSpPr>
          <p:nvPr>
            <p:ph type="body" idx="1"/>
          </p:nvPr>
        </p:nvSpPr>
        <p:spPr>
          <a:xfrm>
            <a:off x="609602" y="5900928"/>
            <a:ext cx="10363200" cy="568325"/>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2687761259"/>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CLOSING_OD">
    <p:spTree>
      <p:nvGrpSpPr>
        <p:cNvPr id="1" name=""/>
        <p:cNvGrpSpPr/>
        <p:nvPr/>
      </p:nvGrpSpPr>
      <p:grpSpPr>
        <a:xfrm>
          <a:off x="0" y="0"/>
          <a:ext cx="0" cy="0"/>
          <a:chOff x="0" y="0"/>
          <a:chExt cx="0" cy="0"/>
        </a:xfrm>
      </p:grpSpPr>
      <p:sp>
        <p:nvSpPr>
          <p:cNvPr id="3" name="TextBox 2"/>
          <p:cNvSpPr txBox="1"/>
          <p:nvPr userDrawn="1"/>
        </p:nvSpPr>
        <p:spPr>
          <a:xfrm>
            <a:off x="521361" y="3662434"/>
            <a:ext cx="10382516" cy="1815882"/>
          </a:xfrm>
          <a:prstGeom prst="rect">
            <a:avLst/>
          </a:prstGeom>
          <a:noFill/>
        </p:spPr>
        <p:txBody>
          <a:bodyPr wrap="square" rtlCol="0">
            <a:spAutoFit/>
          </a:bodyPr>
          <a:lstStyle/>
          <a:p>
            <a:r>
              <a:rPr lang="en-US" sz="1600" dirty="0" smtClean="0">
                <a:solidFill>
                  <a:srgbClr val="695E4A"/>
                </a:solidFill>
                <a:latin typeface="Calibri" panose="020F0502020204030204" pitchFamily="34" charset="0"/>
              </a:rPr>
              <a:t>For more information, contact CDC</a:t>
            </a:r>
            <a:br>
              <a:rPr lang="en-US" sz="1600" dirty="0" smtClean="0">
                <a:solidFill>
                  <a:srgbClr val="695E4A"/>
                </a:solidFill>
                <a:latin typeface="Calibri" panose="020F0502020204030204" pitchFamily="34" charset="0"/>
              </a:rPr>
            </a:br>
            <a:r>
              <a:rPr lang="en-US" sz="1600" dirty="0" smtClean="0">
                <a:solidFill>
                  <a:srgbClr val="695E4A"/>
                </a:solidFill>
                <a:latin typeface="Calibri" panose="020F0502020204030204" pitchFamily="34" charset="0"/>
              </a:rPr>
              <a:t>1-800-CDC-INFO (232-4636)</a:t>
            </a:r>
            <a:br>
              <a:rPr lang="en-US" sz="1600" dirty="0" smtClean="0">
                <a:solidFill>
                  <a:srgbClr val="695E4A"/>
                </a:solidFill>
                <a:latin typeface="Calibri" panose="020F0502020204030204" pitchFamily="34" charset="0"/>
              </a:rPr>
            </a:br>
            <a:r>
              <a:rPr lang="en-US" sz="1600" dirty="0" smtClean="0">
                <a:solidFill>
                  <a:srgbClr val="695E4A"/>
                </a:solidFill>
                <a:latin typeface="Calibri" panose="020F0502020204030204" pitchFamily="34" charset="0"/>
              </a:rPr>
              <a:t>TTY:  1-888-232-6348    www.cdc.gov</a:t>
            </a:r>
            <a:br>
              <a:rPr lang="en-US" sz="1600" dirty="0" smtClean="0">
                <a:solidFill>
                  <a:srgbClr val="695E4A"/>
                </a:solidFill>
                <a:latin typeface="Calibri" panose="020F0502020204030204" pitchFamily="34" charset="0"/>
              </a:rPr>
            </a:br>
            <a:r>
              <a:rPr lang="en-US" sz="1600" dirty="0" smtClean="0">
                <a:solidFill>
                  <a:srgbClr val="695E4A"/>
                </a:solidFill>
                <a:latin typeface="Calibri" panose="020F0502020204030204" pitchFamily="34" charset="0"/>
              </a:rPr>
              <a:t/>
            </a:r>
            <a:br>
              <a:rPr lang="en-US" sz="1600" dirty="0" smtClean="0">
                <a:solidFill>
                  <a:srgbClr val="695E4A"/>
                </a:solidFill>
                <a:latin typeface="Calibri" panose="020F0502020204030204" pitchFamily="34" charset="0"/>
              </a:rPr>
            </a:br>
            <a:r>
              <a:rPr lang="en-US" sz="1600" dirty="0" smtClean="0">
                <a:solidFill>
                  <a:srgbClr val="695E4A"/>
                </a:solidFill>
                <a:latin typeface="Calibri" panose="020F0502020204030204" pitchFamily="34" charset="0"/>
              </a:rPr>
              <a:t/>
            </a:r>
            <a:br>
              <a:rPr lang="en-US" sz="1600" dirty="0" smtClean="0">
                <a:solidFill>
                  <a:srgbClr val="695E4A"/>
                </a:solidFill>
                <a:latin typeface="Calibri" panose="020F0502020204030204" pitchFamily="34" charset="0"/>
              </a:rPr>
            </a:br>
            <a:r>
              <a:rPr lang="en-US" sz="1600" dirty="0" smtClean="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grpSp>
        <p:nvGrpSpPr>
          <p:cNvPr id="2" name="Group 1"/>
          <p:cNvGrpSpPr/>
          <p:nvPr userDrawn="1"/>
        </p:nvGrpSpPr>
        <p:grpSpPr>
          <a:xfrm>
            <a:off x="-19012" y="5900752"/>
            <a:ext cx="12211013" cy="957249"/>
            <a:chOff x="-10695" y="4425563"/>
            <a:chExt cx="6868695" cy="717937"/>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l="7594" b="18140"/>
            <a:stretch/>
          </p:blipFill>
          <p:spPr>
            <a:xfrm>
              <a:off x="-10695" y="4425563"/>
              <a:ext cx="6868695" cy="717937"/>
            </a:xfrm>
            <a:prstGeom prst="rect">
              <a:avLst/>
            </a:prstGeom>
          </p:spPr>
        </p:pic>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81599" y="4481251"/>
              <a:ext cx="1628505" cy="606560"/>
            </a:xfrm>
            <a:prstGeom prst="rect">
              <a:avLst/>
            </a:prstGeom>
          </p:spPr>
        </p:pic>
      </p:grpSp>
    </p:spTree>
    <p:extLst>
      <p:ext uri="{BB962C8B-B14F-4D97-AF65-F5344CB8AC3E}">
        <p14:creationId xmlns:p14="http://schemas.microsoft.com/office/powerpoint/2010/main" val="1822708216"/>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12192000" cy="152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sp>
        <p:nvSpPr>
          <p:cNvPr id="2" name="Title 1"/>
          <p:cNvSpPr>
            <a:spLocks noGrp="1"/>
          </p:cNvSpPr>
          <p:nvPr>
            <p:ph type="ctrTitle"/>
          </p:nvPr>
        </p:nvSpPr>
        <p:spPr>
          <a:xfrm>
            <a:off x="914400" y="1676401"/>
            <a:ext cx="10363200" cy="1470025"/>
          </a:xfrm>
        </p:spPr>
        <p:txBody>
          <a:bodyPr>
            <a:normAutofit/>
          </a:bodyPr>
          <a:lstStyle>
            <a:lvl1pPr>
              <a:defRPr sz="4400" b="1" baseline="0">
                <a:solidFill>
                  <a:srgbClr val="233E82"/>
                </a:solidFill>
                <a:latin typeface="Arial" pitchFamily="34" charset="0"/>
                <a:ea typeface="Verdana"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9367"/>
            <a:ext cx="12192000" cy="1325880"/>
          </a:xfrm>
          <a:prstGeom prst="rect">
            <a:avLst/>
          </a:prstGeom>
        </p:spPr>
      </p:pic>
    </p:spTree>
    <p:extLst>
      <p:ext uri="{BB962C8B-B14F-4D97-AF65-F5344CB8AC3E}">
        <p14:creationId xmlns:p14="http://schemas.microsoft.com/office/powerpoint/2010/main" val="263436788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33E82"/>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571223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AABA316-527C-4DB1-8ABE-1E1A474CEA14}" type="datetimeFigureOut">
              <a:rPr lang="en-US" smtClean="0"/>
              <a:t>10/3/2018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973A56-0FA6-436A-B307-C895DD50328B}" type="slidenum">
              <a:rPr lang="en-US" smtClean="0"/>
              <a:t>‹#›</a:t>
            </a:fld>
            <a:endParaRPr lang="en-US"/>
          </a:p>
        </p:txBody>
      </p:sp>
    </p:spTree>
    <p:extLst>
      <p:ext uri="{BB962C8B-B14F-4D97-AF65-F5344CB8AC3E}">
        <p14:creationId xmlns:p14="http://schemas.microsoft.com/office/powerpoint/2010/main" val="54234298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7560403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33E82"/>
                </a:solidFill>
              </a:defRPr>
            </a:lvl1pPr>
          </a:lstStyle>
          <a:p>
            <a:r>
              <a:rPr lang="en-US" smtClean="0"/>
              <a:t>Click to edit Master title style</a:t>
            </a:r>
            <a:endParaRPr lang="en-US"/>
          </a:p>
        </p:txBody>
      </p:sp>
      <p:sp>
        <p:nvSpPr>
          <p:cNvPr id="3" name="Content Placeholder 2"/>
          <p:cNvSpPr>
            <a:spLocks noGrp="1"/>
          </p:cNvSpPr>
          <p:nvPr>
            <p:ph sz="half" idx="1"/>
          </p:nvPr>
        </p:nvSpPr>
        <p:spPr>
          <a:xfrm>
            <a:off x="609600" y="1905000"/>
            <a:ext cx="5384800" cy="4221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7600" y="1905000"/>
            <a:ext cx="5384800" cy="4221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7680933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33E82"/>
                </a:solidFill>
              </a:defRPr>
            </a:lvl1pPr>
          </a:lstStyle>
          <a:p>
            <a:r>
              <a:rPr lang="en-US" smtClean="0"/>
              <a:t>Click to edit Master title style</a:t>
            </a:r>
            <a:endParaRPr lang="en-US"/>
          </a:p>
        </p:txBody>
      </p:sp>
      <p:sp>
        <p:nvSpPr>
          <p:cNvPr id="3" name="Text Placeholder 2"/>
          <p:cNvSpPr>
            <a:spLocks noGrp="1"/>
          </p:cNvSpPr>
          <p:nvPr>
            <p:ph type="body" idx="1"/>
          </p:nvPr>
        </p:nvSpPr>
        <p:spPr>
          <a:xfrm>
            <a:off x="609600" y="1600200"/>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286000"/>
            <a:ext cx="5386917" cy="38401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93368" y="1600200"/>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286000"/>
            <a:ext cx="5389033" cy="38401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3759169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33E82"/>
                </a:solidFill>
              </a:defRPr>
            </a:lvl1pPr>
          </a:lstStyle>
          <a:p>
            <a:r>
              <a:rPr lang="en-US" smtClean="0"/>
              <a:t>Click to edit Master title style</a:t>
            </a:r>
            <a:endParaRPr lang="en-US"/>
          </a:p>
        </p:txBody>
      </p:sp>
    </p:spTree>
    <p:extLst>
      <p:ext uri="{BB962C8B-B14F-4D97-AF65-F5344CB8AC3E}">
        <p14:creationId xmlns:p14="http://schemas.microsoft.com/office/powerpoint/2010/main" val="253463049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091541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590550"/>
            <a:ext cx="4011084" cy="11620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4766733" y="1143001"/>
            <a:ext cx="6815667" cy="49831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601" y="1752601"/>
            <a:ext cx="4011084" cy="43735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59087500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1143000"/>
            <a:ext cx="7315200" cy="358457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28093226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33E82"/>
                </a:solidFill>
              </a:defRPr>
            </a:lvl1p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6799509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143001"/>
            <a:ext cx="2743200" cy="4983163"/>
          </a:xfrm>
        </p:spPr>
        <p:txBody>
          <a:bodyPr vert="eaVert"/>
          <a:lstStyle>
            <a:lvl1pPr>
              <a:defRPr>
                <a:solidFill>
                  <a:srgbClr val="233E8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600" y="1143001"/>
            <a:ext cx="8026400" cy="4983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272717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AABA316-527C-4DB1-8ABE-1E1A474CEA14}" type="datetimeFigureOut">
              <a:rPr lang="en-US" smtClean="0"/>
              <a:t>10/3/2018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973A56-0FA6-436A-B307-C895DD50328B}" type="slidenum">
              <a:rPr lang="en-US" smtClean="0"/>
              <a:t>‹#›</a:t>
            </a:fld>
            <a:endParaRPr lang="en-US"/>
          </a:p>
        </p:txBody>
      </p:sp>
    </p:spTree>
    <p:extLst>
      <p:ext uri="{BB962C8B-B14F-4D97-AF65-F5344CB8AC3E}">
        <p14:creationId xmlns:p14="http://schemas.microsoft.com/office/powerpoint/2010/main" val="22358353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AABA316-527C-4DB1-8ABE-1E1A474CEA14}" type="datetimeFigureOut">
              <a:rPr lang="en-US" smtClean="0"/>
              <a:t>10/3/2018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3973A56-0FA6-436A-B307-C895DD50328B}" type="slidenum">
              <a:rPr lang="en-US" smtClean="0"/>
              <a:t>‹#›</a:t>
            </a:fld>
            <a:endParaRPr lang="en-US"/>
          </a:p>
        </p:txBody>
      </p:sp>
    </p:spTree>
    <p:extLst>
      <p:ext uri="{BB962C8B-B14F-4D97-AF65-F5344CB8AC3E}">
        <p14:creationId xmlns:p14="http://schemas.microsoft.com/office/powerpoint/2010/main" val="10415340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AABA316-527C-4DB1-8ABE-1E1A474CEA14}" type="datetimeFigureOut">
              <a:rPr lang="en-US" smtClean="0"/>
              <a:t>10/3/2018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973A56-0FA6-436A-B307-C895DD50328B}" type="slidenum">
              <a:rPr lang="en-US" smtClean="0"/>
              <a:t>‹#›</a:t>
            </a:fld>
            <a:endParaRPr lang="en-US"/>
          </a:p>
        </p:txBody>
      </p:sp>
    </p:spTree>
    <p:extLst>
      <p:ext uri="{BB962C8B-B14F-4D97-AF65-F5344CB8AC3E}">
        <p14:creationId xmlns:p14="http://schemas.microsoft.com/office/powerpoint/2010/main" val="2572961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ABA316-527C-4DB1-8ABE-1E1A474CEA14}" type="datetimeFigureOut">
              <a:rPr lang="en-US" smtClean="0"/>
              <a:t>10/3/2018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3973A56-0FA6-436A-B307-C895DD50328B}" type="slidenum">
              <a:rPr lang="en-US" smtClean="0"/>
              <a:t>‹#›</a:t>
            </a:fld>
            <a:endParaRPr lang="en-US"/>
          </a:p>
        </p:txBody>
      </p:sp>
    </p:spTree>
    <p:extLst>
      <p:ext uri="{BB962C8B-B14F-4D97-AF65-F5344CB8AC3E}">
        <p14:creationId xmlns:p14="http://schemas.microsoft.com/office/powerpoint/2010/main" val="25495200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AABA316-527C-4DB1-8ABE-1E1A474CEA14}" type="datetimeFigureOut">
              <a:rPr lang="en-US" smtClean="0"/>
              <a:t>10/3/2018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973A56-0FA6-436A-B307-C895DD50328B}" type="slidenum">
              <a:rPr lang="en-US" smtClean="0"/>
              <a:t>‹#›</a:t>
            </a:fld>
            <a:endParaRPr lang="en-US"/>
          </a:p>
        </p:txBody>
      </p:sp>
    </p:spTree>
    <p:extLst>
      <p:ext uri="{BB962C8B-B14F-4D97-AF65-F5344CB8AC3E}">
        <p14:creationId xmlns:p14="http://schemas.microsoft.com/office/powerpoint/2010/main" val="28953999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AABA316-527C-4DB1-8ABE-1E1A474CEA14}" type="datetimeFigureOut">
              <a:rPr lang="en-US" smtClean="0"/>
              <a:t>10/3/2018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973A56-0FA6-436A-B307-C895DD50328B}" type="slidenum">
              <a:rPr lang="en-US" smtClean="0"/>
              <a:t>‹#›</a:t>
            </a:fld>
            <a:endParaRPr lang="en-US"/>
          </a:p>
        </p:txBody>
      </p:sp>
    </p:spTree>
    <p:extLst>
      <p:ext uri="{BB962C8B-B14F-4D97-AF65-F5344CB8AC3E}">
        <p14:creationId xmlns:p14="http://schemas.microsoft.com/office/powerpoint/2010/main" val="41713238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theme" Target="../theme/theme3.xml"/><Relationship Id="rId5" Type="http://schemas.openxmlformats.org/officeDocument/2006/relationships/slideLayout" Target="../slideLayouts/slideLayout27.xml"/><Relationship Id="rId4"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image" Target="../media/image6.jpeg"/><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ABA316-527C-4DB1-8ABE-1E1A474CEA14}" type="datetimeFigureOut">
              <a:rPr lang="en-US" smtClean="0"/>
              <a:t>10/3/2018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973A56-0FA6-436A-B307-C895DD50328B}" type="slidenum">
              <a:rPr lang="en-US" smtClean="0"/>
              <a:t>‹#›</a:t>
            </a:fld>
            <a:endParaRPr lang="en-US"/>
          </a:p>
        </p:txBody>
      </p:sp>
    </p:spTree>
    <p:extLst>
      <p:ext uri="{BB962C8B-B14F-4D97-AF65-F5344CB8AC3E}">
        <p14:creationId xmlns:p14="http://schemas.microsoft.com/office/powerpoint/2010/main" val="38015351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US" altLang="en-US" dirty="0" smtClean="0"/>
          </a:p>
        </p:txBody>
      </p:sp>
      <p:pic>
        <p:nvPicPr>
          <p:cNvPr id="7" name="Picture 2"/>
          <p:cNvPicPr>
            <a:picLocks noChangeAspect="1" noChangeArrowheads="1"/>
          </p:cNvPicPr>
          <p:nvPr/>
        </p:nvPicPr>
        <p:blipFill>
          <a:blip r:embed="rId1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385301" y="6308725"/>
            <a:ext cx="21971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83475" y="6308726"/>
            <a:ext cx="1921544" cy="396874"/>
          </a:xfrm>
          <a:prstGeom prst="rect">
            <a:avLst/>
          </a:prstGeom>
        </p:spPr>
      </p:pic>
    </p:spTree>
    <p:extLst>
      <p:ext uri="{BB962C8B-B14F-4D97-AF65-F5344CB8AC3E}">
        <p14:creationId xmlns:p14="http://schemas.microsoft.com/office/powerpoint/2010/main" val="10691155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2"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Tree>
    <p:extLst>
      <p:ext uri="{BB962C8B-B14F-4D97-AF65-F5344CB8AC3E}">
        <p14:creationId xmlns:p14="http://schemas.microsoft.com/office/powerpoint/2010/main" val="3011685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Lst>
  <p:transition>
    <p:fade/>
  </p:transition>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189" algn="ctr" rtl="0" fontAlgn="base">
        <a:spcBef>
          <a:spcPct val="0"/>
        </a:spcBef>
        <a:spcAft>
          <a:spcPct val="0"/>
        </a:spcAft>
        <a:defRPr sz="4400">
          <a:solidFill>
            <a:schemeClr val="tx1"/>
          </a:solidFill>
          <a:latin typeface="Myriad Web Pro" panose="020B0503030403020204" pitchFamily="34" charset="0"/>
        </a:defRPr>
      </a:lvl6pPr>
      <a:lvl7pPr marL="914377" algn="ctr" rtl="0" fontAlgn="base">
        <a:spcBef>
          <a:spcPct val="0"/>
        </a:spcBef>
        <a:spcAft>
          <a:spcPct val="0"/>
        </a:spcAft>
        <a:defRPr sz="4400">
          <a:solidFill>
            <a:schemeClr val="tx1"/>
          </a:solidFill>
          <a:latin typeface="Myriad Web Pro" panose="020B0503030403020204" pitchFamily="34" charset="0"/>
        </a:defRPr>
      </a:lvl7pPr>
      <a:lvl8pPr marL="1371566" algn="ctr" rtl="0" fontAlgn="base">
        <a:spcBef>
          <a:spcPct val="0"/>
        </a:spcBef>
        <a:spcAft>
          <a:spcPct val="0"/>
        </a:spcAft>
        <a:defRPr sz="4400">
          <a:solidFill>
            <a:schemeClr val="tx1"/>
          </a:solidFill>
          <a:latin typeface="Myriad Web Pro" panose="020B0503030403020204" pitchFamily="34" charset="0"/>
        </a:defRPr>
      </a:lvl8pPr>
      <a:lvl9pPr marL="1828754" algn="ctr" rtl="0" fontAlgn="base">
        <a:spcBef>
          <a:spcPct val="0"/>
        </a:spcBef>
        <a:spcAft>
          <a:spcPct val="0"/>
        </a:spcAft>
        <a:defRPr sz="4400">
          <a:solidFill>
            <a:schemeClr val="tx1"/>
          </a:solidFill>
          <a:latin typeface="Myriad Web Pro" panose="020B0503030403020204" pitchFamily="34" charset="0"/>
        </a:defRPr>
      </a:lvl9pPr>
    </p:titleStyle>
    <p:bodyStyle>
      <a:lvl1pPr marL="342891" indent="-342891"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1pPr>
      <a:lvl2pPr marL="742932" indent="-285744" algn="l" rtl="0" eaLnBrk="0" fontAlgn="base" hangingPunct="0">
        <a:spcBef>
          <a:spcPct val="20000"/>
        </a:spcBef>
        <a:spcAft>
          <a:spcPct val="0"/>
        </a:spcAft>
        <a:buFont typeface="Arial" panose="020B0604020202020204" pitchFamily="34" charset="0"/>
        <a:buChar char="–"/>
        <a:defRPr sz="2800" kern="1200">
          <a:solidFill>
            <a:srgbClr val="7F7F7F"/>
          </a:solidFill>
          <a:latin typeface="Calibri" panose="020F0502020204030204" pitchFamily="34" charset="0"/>
          <a:ea typeface="+mn-ea"/>
          <a:cs typeface="+mn-cs"/>
        </a:defRPr>
      </a:lvl2pPr>
      <a:lvl3pPr marL="1142971" indent="-228594" algn="l" rtl="0" eaLnBrk="0" fontAlgn="base" hangingPunct="0">
        <a:spcBef>
          <a:spcPct val="20000"/>
        </a:spcBef>
        <a:spcAft>
          <a:spcPct val="0"/>
        </a:spcAft>
        <a:buFont typeface="Arial" panose="020B0604020202020204" pitchFamily="34" charset="0"/>
        <a:buChar char="•"/>
        <a:defRPr sz="2400" kern="1200">
          <a:solidFill>
            <a:srgbClr val="7F7F7F"/>
          </a:solidFill>
          <a:latin typeface="Calibri" panose="020F0502020204030204" pitchFamily="34" charset="0"/>
          <a:ea typeface="+mn-ea"/>
          <a:cs typeface="+mn-cs"/>
        </a:defRPr>
      </a:lvl3pPr>
      <a:lvl4pPr marL="1600160" indent="-228594" algn="l" rtl="0" eaLnBrk="0" fontAlgn="base" hangingPunct="0">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4pPr>
      <a:lvl5pPr marL="2057349" indent="-228594" algn="l" rtl="0" eaLnBrk="0" fontAlgn="base" hangingPunct="0">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7620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609600" y="2133601"/>
            <a:ext cx="10972800" cy="399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7" name="Rectangle 16"/>
          <p:cNvSpPr/>
          <p:nvPr/>
        </p:nvSpPr>
        <p:spPr>
          <a:xfrm>
            <a:off x="0" y="6308726"/>
            <a:ext cx="12192000" cy="549275"/>
          </a:xfrm>
          <a:prstGeom prst="rect">
            <a:avLst/>
          </a:prstGeom>
          <a:gradFill flip="none" rotWithShape="1">
            <a:gsLst>
              <a:gs pos="7000">
                <a:schemeClr val="tx1">
                  <a:lumMod val="0"/>
                </a:schemeClr>
              </a:gs>
              <a:gs pos="81000">
                <a:srgbClr val="253B7C"/>
              </a:gs>
            </a:gsLst>
            <a:lin ang="4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pic>
        <p:nvPicPr>
          <p:cNvPr id="3" name="Picture 2"/>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2177"/>
            <a:ext cx="12192000" cy="457200"/>
          </a:xfrm>
          <a:prstGeom prst="rect">
            <a:avLst/>
          </a:prstGeom>
        </p:spPr>
      </p:pic>
      <p:pic>
        <p:nvPicPr>
          <p:cNvPr id="4" name="Picture 3"/>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9855200" y="6436470"/>
            <a:ext cx="1727200" cy="356736"/>
          </a:xfrm>
          <a:prstGeom prst="rect">
            <a:avLst/>
          </a:prstGeom>
        </p:spPr>
      </p:pic>
    </p:spTree>
    <p:extLst>
      <p:ext uri="{BB962C8B-B14F-4D97-AF65-F5344CB8AC3E}">
        <p14:creationId xmlns:p14="http://schemas.microsoft.com/office/powerpoint/2010/main" val="1934996344"/>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iming>
    <p:tnLst>
      <p:par>
        <p:cTn id="1" dur="indefinite" restart="never" nodeType="tmRoot"/>
      </p:par>
    </p:tnLst>
  </p:timing>
  <p:txStyles>
    <p:titleStyle>
      <a:lvl1pPr algn="ctr" rtl="0" eaLnBrk="1" fontAlgn="base" hangingPunct="1">
        <a:spcBef>
          <a:spcPct val="0"/>
        </a:spcBef>
        <a:spcAft>
          <a:spcPct val="0"/>
        </a:spcAft>
        <a:defRPr sz="4000" b="1" kern="1200">
          <a:solidFill>
            <a:srgbClr val="233E82"/>
          </a:solidFill>
          <a:latin typeface="Arial" pitchFamily="34" charset="0"/>
          <a:ea typeface="Malgun Gothic" pitchFamily="34" charset="-127"/>
          <a:cs typeface="Arial" pitchFamily="34" charset="0"/>
        </a:defRPr>
      </a:lvl1pPr>
      <a:lvl2pPr algn="ctr" rtl="0" eaLnBrk="1" fontAlgn="base" hangingPunct="1">
        <a:spcBef>
          <a:spcPct val="0"/>
        </a:spcBef>
        <a:spcAft>
          <a:spcPct val="0"/>
        </a:spcAft>
        <a:defRPr sz="4000" b="1">
          <a:solidFill>
            <a:srgbClr val="233E82"/>
          </a:solidFill>
          <a:latin typeface="Arial" charset="0"/>
          <a:ea typeface="Malgun Gothic" pitchFamily="34" charset="-127"/>
          <a:cs typeface="Arial" charset="0"/>
        </a:defRPr>
      </a:lvl2pPr>
      <a:lvl3pPr algn="ctr" rtl="0" eaLnBrk="1" fontAlgn="base" hangingPunct="1">
        <a:spcBef>
          <a:spcPct val="0"/>
        </a:spcBef>
        <a:spcAft>
          <a:spcPct val="0"/>
        </a:spcAft>
        <a:defRPr sz="4000" b="1">
          <a:solidFill>
            <a:srgbClr val="233E82"/>
          </a:solidFill>
          <a:latin typeface="Arial" charset="0"/>
          <a:ea typeface="Malgun Gothic" pitchFamily="34" charset="-127"/>
          <a:cs typeface="Arial" charset="0"/>
        </a:defRPr>
      </a:lvl3pPr>
      <a:lvl4pPr algn="ctr" rtl="0" eaLnBrk="1" fontAlgn="base" hangingPunct="1">
        <a:spcBef>
          <a:spcPct val="0"/>
        </a:spcBef>
        <a:spcAft>
          <a:spcPct val="0"/>
        </a:spcAft>
        <a:defRPr sz="4000" b="1">
          <a:solidFill>
            <a:srgbClr val="233E82"/>
          </a:solidFill>
          <a:latin typeface="Arial" charset="0"/>
          <a:ea typeface="Malgun Gothic" pitchFamily="34" charset="-127"/>
          <a:cs typeface="Arial" charset="0"/>
        </a:defRPr>
      </a:lvl4pPr>
      <a:lvl5pPr algn="ctr" rtl="0" eaLnBrk="1" fontAlgn="base" hangingPunct="1">
        <a:spcBef>
          <a:spcPct val="0"/>
        </a:spcBef>
        <a:spcAft>
          <a:spcPct val="0"/>
        </a:spcAft>
        <a:defRPr sz="4000" b="1">
          <a:solidFill>
            <a:srgbClr val="233E82"/>
          </a:solidFill>
          <a:latin typeface="Arial" charset="0"/>
          <a:ea typeface="Malgun Gothic" pitchFamily="34" charset="-127"/>
          <a:cs typeface="Arial" charset="0"/>
        </a:defRPr>
      </a:lvl5pPr>
      <a:lvl6pPr marL="457200" algn="ctr" rtl="0" eaLnBrk="1" fontAlgn="base" hangingPunct="1">
        <a:spcBef>
          <a:spcPct val="0"/>
        </a:spcBef>
        <a:spcAft>
          <a:spcPct val="0"/>
        </a:spcAft>
        <a:defRPr sz="4000" b="1">
          <a:solidFill>
            <a:srgbClr val="233E82"/>
          </a:solidFill>
          <a:latin typeface="Arial" charset="0"/>
          <a:ea typeface="Malgun Gothic" pitchFamily="34" charset="-127"/>
          <a:cs typeface="Arial" charset="0"/>
        </a:defRPr>
      </a:lvl6pPr>
      <a:lvl7pPr marL="914400" algn="ctr" rtl="0" eaLnBrk="1" fontAlgn="base" hangingPunct="1">
        <a:spcBef>
          <a:spcPct val="0"/>
        </a:spcBef>
        <a:spcAft>
          <a:spcPct val="0"/>
        </a:spcAft>
        <a:defRPr sz="4000" b="1">
          <a:solidFill>
            <a:srgbClr val="233E82"/>
          </a:solidFill>
          <a:latin typeface="Arial" charset="0"/>
          <a:ea typeface="Malgun Gothic" pitchFamily="34" charset="-127"/>
          <a:cs typeface="Arial" charset="0"/>
        </a:defRPr>
      </a:lvl7pPr>
      <a:lvl8pPr marL="1371600" algn="ctr" rtl="0" eaLnBrk="1" fontAlgn="base" hangingPunct="1">
        <a:spcBef>
          <a:spcPct val="0"/>
        </a:spcBef>
        <a:spcAft>
          <a:spcPct val="0"/>
        </a:spcAft>
        <a:defRPr sz="4000" b="1">
          <a:solidFill>
            <a:srgbClr val="233E82"/>
          </a:solidFill>
          <a:latin typeface="Arial" charset="0"/>
          <a:ea typeface="Malgun Gothic" pitchFamily="34" charset="-127"/>
          <a:cs typeface="Arial" charset="0"/>
        </a:defRPr>
      </a:lvl8pPr>
      <a:lvl9pPr marL="1828800" algn="ctr" rtl="0" eaLnBrk="1" fontAlgn="base" hangingPunct="1">
        <a:spcBef>
          <a:spcPct val="0"/>
        </a:spcBef>
        <a:spcAft>
          <a:spcPct val="0"/>
        </a:spcAft>
        <a:defRPr sz="4000" b="1">
          <a:solidFill>
            <a:srgbClr val="233E82"/>
          </a:solidFill>
          <a:latin typeface="Arial" charset="0"/>
          <a:ea typeface="Malgun Gothic" pitchFamily="34" charset="-127"/>
          <a:cs typeface="Arial"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algun Gothic" pitchFamily="34" charset="-127"/>
          <a:cs typeface="Arial" pitchFamily="34" charset="0"/>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algun Gothic" pitchFamily="34" charset="-127"/>
          <a:cs typeface="Arial" pitchFamily="34" charset="0"/>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algun Gothic" pitchFamily="34" charset="-127"/>
          <a:cs typeface="Arial" pitchFamily="34" charset="0"/>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algun Gothic" pitchFamily="34" charset="-127"/>
          <a:cs typeface="Arial" pitchFamily="34" charset="0"/>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algun Gothic" pitchFamily="34" charset="-127"/>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hyperlink" Target="https://www.cdc.gov/niosh/updates/upd-03-12-18.html" TargetMode="External"/><Relationship Id="rId1" Type="http://schemas.openxmlformats.org/officeDocument/2006/relationships/slideLayout" Target="../slideLayouts/slideLayout8.xml"/><Relationship Id="rId5" Type="http://schemas.openxmlformats.org/officeDocument/2006/relationships/image" Target="../media/image12.emf"/><Relationship Id="rId4" Type="http://schemas.openxmlformats.org/officeDocument/2006/relationships/image" Target="../media/image11.emf"/></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20"/>
          <p:cNvSpPr>
            <a:spLocks noGrp="1"/>
          </p:cNvSpPr>
          <p:nvPr>
            <p:ph type="ctrTitle"/>
          </p:nvPr>
        </p:nvSpPr>
        <p:spPr>
          <a:xfrm>
            <a:off x="2209800" y="1669313"/>
            <a:ext cx="7772400" cy="1934314"/>
          </a:xfrm>
        </p:spPr>
        <p:txBody>
          <a:bodyPr>
            <a:noAutofit/>
          </a:bodyPr>
          <a:lstStyle/>
          <a:p>
            <a:pPr>
              <a:lnSpc>
                <a:spcPts val="4600"/>
              </a:lnSpc>
            </a:pPr>
            <a:r>
              <a:rPr lang="en-US" altLang="en-US" sz="2000" dirty="0">
                <a:ea typeface="Malgun Gothic" panose="020B0503020000020004" pitchFamily="34" charset="-127"/>
              </a:rPr>
              <a:t>Exposure Scenario: Workplace Exposures</a:t>
            </a:r>
            <a:br>
              <a:rPr lang="en-US" altLang="en-US" sz="2000" dirty="0">
                <a:ea typeface="Malgun Gothic" panose="020B0503020000020004" pitchFamily="34" charset="-127"/>
              </a:rPr>
            </a:br>
            <a:r>
              <a:rPr lang="en-US" altLang="en-US" sz="2000" dirty="0">
                <a:ea typeface="Malgun Gothic" panose="020B0503020000020004" pitchFamily="34" charset="-127"/>
              </a:rPr>
              <a:t>Kevin L Dunn, MS, CIH</a:t>
            </a:r>
            <a:br>
              <a:rPr lang="en-US" altLang="en-US" sz="2000" dirty="0">
                <a:ea typeface="Malgun Gothic" panose="020B0503020000020004" pitchFamily="34" charset="-127"/>
              </a:rPr>
            </a:br>
            <a:r>
              <a:rPr lang="en-US" altLang="en-US" sz="2000" dirty="0">
                <a:ea typeface="Malgun Gothic" panose="020B0503020000020004" pitchFamily="34" charset="-127"/>
              </a:rPr>
              <a:t>National Institute for Occupational Safety and Health</a:t>
            </a:r>
            <a:br>
              <a:rPr lang="en-US" altLang="en-US" sz="2000" dirty="0">
                <a:ea typeface="Malgun Gothic" panose="020B0503020000020004" pitchFamily="34" charset="-127"/>
              </a:rPr>
            </a:br>
            <a:r>
              <a:rPr lang="en-US" altLang="en-US" sz="2000" dirty="0">
                <a:ea typeface="Malgun Gothic" panose="020B0503020000020004" pitchFamily="34" charset="-127"/>
              </a:rPr>
              <a:t>Nano and Advanced Materials and Manufacturing Field Team</a:t>
            </a:r>
            <a:endParaRPr lang="en-US" altLang="en-US" sz="2000" dirty="0" smtClean="0">
              <a:ea typeface="Malgun Gothic" panose="020B0503020000020004" pitchFamily="34" charset="-127"/>
            </a:endParaRPr>
          </a:p>
        </p:txBody>
      </p:sp>
      <p:sp>
        <p:nvSpPr>
          <p:cNvPr id="4099" name="Subtitle 19"/>
          <p:cNvSpPr>
            <a:spLocks noGrp="1"/>
          </p:cNvSpPr>
          <p:nvPr>
            <p:ph type="subTitle" idx="1"/>
          </p:nvPr>
        </p:nvSpPr>
        <p:spPr>
          <a:xfrm>
            <a:off x="2667000" y="4038600"/>
            <a:ext cx="7010400" cy="1600200"/>
          </a:xfrm>
        </p:spPr>
        <p:txBody>
          <a:bodyPr/>
          <a:lstStyle/>
          <a:p>
            <a:r>
              <a:rPr lang="en-US" altLang="en-US" sz="2000" dirty="0"/>
              <a:t>2nd Quantifying Exposure to Engineered Nanomaterials from Manufactured Products Work Shop </a:t>
            </a:r>
          </a:p>
          <a:p>
            <a:r>
              <a:rPr lang="en-US" altLang="en-US" sz="2000" dirty="0"/>
              <a:t>October 9-10, 2018 </a:t>
            </a:r>
          </a:p>
        </p:txBody>
      </p:sp>
      <p:sp>
        <p:nvSpPr>
          <p:cNvPr id="4100" name="Rectangle 2"/>
          <p:cNvSpPr>
            <a:spLocks noChangeArrowheads="1"/>
          </p:cNvSpPr>
          <p:nvPr/>
        </p:nvSpPr>
        <p:spPr bwMode="auto">
          <a:xfrm>
            <a:off x="1843088" y="6273800"/>
            <a:ext cx="4343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Malgun Gothic" panose="020B0503020000020004" pitchFamily="34" charset="-127"/>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Malgun Gothic" panose="020B0503020000020004" pitchFamily="34" charset="-127"/>
                <a:cs typeface="Arial" panose="020B060402020202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Malgun Gothic" panose="020B0503020000020004" pitchFamily="34" charset="-127"/>
                <a:cs typeface="Arial" panose="020B06040202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algun Gothic" panose="020B0503020000020004" pitchFamily="34" charset="-127"/>
                <a:cs typeface="Arial" panose="020B06040202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algun Gothic" panose="020B0503020000020004" pitchFamily="34" charset="-127"/>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algun Gothic" panose="020B0503020000020004" pitchFamily="34" charset="-127"/>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algun Gothic" panose="020B0503020000020004" pitchFamily="34" charset="-127"/>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algun Gothic" panose="020B0503020000020004" pitchFamily="34" charset="-127"/>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algun Gothic" panose="020B0503020000020004" pitchFamily="34" charset="-127"/>
                <a:cs typeface="Arial" panose="020B0604020202020204" pitchFamily="34" charset="0"/>
              </a:defRPr>
            </a:lvl9pPr>
          </a:lstStyle>
          <a:p>
            <a:pPr eaLnBrk="1" fontAlgn="base" hangingPunct="1">
              <a:spcBef>
                <a:spcPct val="0"/>
              </a:spcBef>
              <a:spcAft>
                <a:spcPct val="0"/>
              </a:spcAft>
              <a:buNone/>
            </a:pPr>
            <a:r>
              <a:rPr lang="en-US" altLang="en-US" sz="900" dirty="0">
                <a:solidFill>
                  <a:prstClr val="white"/>
                </a:solidFill>
              </a:rPr>
              <a:t>The findings and conclusions in this presentation have not been formally disseminated by the National Institute for Occupational Safety and Health and should not be construed to represent any agency determination or policy. </a:t>
            </a:r>
          </a:p>
        </p:txBody>
      </p:sp>
    </p:spTree>
    <p:extLst>
      <p:ext uri="{BB962C8B-B14F-4D97-AF65-F5344CB8AC3E}">
        <p14:creationId xmlns:p14="http://schemas.microsoft.com/office/powerpoint/2010/main" val="20949219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2366348240"/>
              </p:ext>
            </p:extLst>
          </p:nvPr>
        </p:nvGraphicFramePr>
        <p:xfrm>
          <a:off x="1524000" y="483354"/>
          <a:ext cx="9040677" cy="5736693"/>
        </p:xfrm>
        <a:graphic>
          <a:graphicData uri="http://schemas.openxmlformats.org/drawingml/2006/chart">
            <c:chart xmlns:c="http://schemas.openxmlformats.org/drawingml/2006/chart" xmlns:r="http://schemas.openxmlformats.org/officeDocument/2006/relationships" r:id="rId3"/>
          </a:graphicData>
        </a:graphic>
      </p:graphicFrame>
      <p:cxnSp>
        <p:nvCxnSpPr>
          <p:cNvPr id="6" name="Straight Connector 5"/>
          <p:cNvCxnSpPr/>
          <p:nvPr/>
        </p:nvCxnSpPr>
        <p:spPr>
          <a:xfrm flipH="1">
            <a:off x="4096718" y="1040968"/>
            <a:ext cx="10333" cy="4205205"/>
          </a:xfrm>
          <a:prstGeom prst="line">
            <a:avLst/>
          </a:prstGeom>
          <a:ln>
            <a:prstDash val="dash"/>
          </a:ln>
        </p:spPr>
        <p:style>
          <a:lnRef idx="1">
            <a:schemeClr val="accent3"/>
          </a:lnRef>
          <a:fillRef idx="0">
            <a:schemeClr val="accent3"/>
          </a:fillRef>
          <a:effectRef idx="0">
            <a:schemeClr val="accent3"/>
          </a:effectRef>
          <a:fontRef idx="minor">
            <a:schemeClr val="tx1"/>
          </a:fontRef>
        </p:style>
      </p:cxnSp>
      <p:cxnSp>
        <p:nvCxnSpPr>
          <p:cNvPr id="8" name="Straight Connector 7"/>
          <p:cNvCxnSpPr/>
          <p:nvPr/>
        </p:nvCxnSpPr>
        <p:spPr>
          <a:xfrm>
            <a:off x="8097003" y="1009969"/>
            <a:ext cx="10332" cy="4277532"/>
          </a:xfrm>
          <a:prstGeom prst="line">
            <a:avLst/>
          </a:prstGeom>
          <a:ln>
            <a:prstDash val="dash"/>
          </a:ln>
        </p:spPr>
        <p:style>
          <a:lnRef idx="1">
            <a:schemeClr val="accent3"/>
          </a:lnRef>
          <a:fillRef idx="0">
            <a:schemeClr val="accent3"/>
          </a:fillRef>
          <a:effectRef idx="0">
            <a:schemeClr val="accent3"/>
          </a:effectRef>
          <a:fontRef idx="minor">
            <a:schemeClr val="tx1"/>
          </a:fontRef>
        </p:style>
      </p:cxnSp>
      <p:sp>
        <p:nvSpPr>
          <p:cNvPr id="9" name="Right Brace 8"/>
          <p:cNvSpPr/>
          <p:nvPr/>
        </p:nvSpPr>
        <p:spPr>
          <a:xfrm rot="16200000">
            <a:off x="3332136" y="276387"/>
            <a:ext cx="304800" cy="1224363"/>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defTabSz="1219170" eaLnBrk="0" fontAlgn="base" hangingPunct="0">
              <a:spcBef>
                <a:spcPct val="0"/>
              </a:spcBef>
              <a:spcAft>
                <a:spcPct val="0"/>
              </a:spcAft>
            </a:pPr>
            <a:endParaRPr lang="en-US" sz="2400">
              <a:solidFill>
                <a:srgbClr val="0F56DC"/>
              </a:solidFill>
              <a:latin typeface="Myriad Web Pro"/>
            </a:endParaRPr>
          </a:p>
        </p:txBody>
      </p:sp>
      <p:cxnSp>
        <p:nvCxnSpPr>
          <p:cNvPr id="11" name="Straight Connector 10"/>
          <p:cNvCxnSpPr/>
          <p:nvPr/>
        </p:nvCxnSpPr>
        <p:spPr>
          <a:xfrm>
            <a:off x="5925518" y="1040969"/>
            <a:ext cx="10332" cy="4277532"/>
          </a:xfrm>
          <a:prstGeom prst="line">
            <a:avLst/>
          </a:prstGeom>
          <a:ln>
            <a:prstDash val="dash"/>
          </a:ln>
        </p:spPr>
        <p:style>
          <a:lnRef idx="1">
            <a:schemeClr val="accent3"/>
          </a:lnRef>
          <a:fillRef idx="0">
            <a:schemeClr val="accent3"/>
          </a:fillRef>
          <a:effectRef idx="0">
            <a:schemeClr val="accent3"/>
          </a:effectRef>
          <a:fontRef idx="minor">
            <a:schemeClr val="tx1"/>
          </a:fontRef>
        </p:style>
      </p:cxnSp>
      <p:cxnSp>
        <p:nvCxnSpPr>
          <p:cNvPr id="12" name="Straight Connector 11"/>
          <p:cNvCxnSpPr/>
          <p:nvPr/>
        </p:nvCxnSpPr>
        <p:spPr>
          <a:xfrm>
            <a:off x="6201043" y="1040969"/>
            <a:ext cx="10332" cy="4277532"/>
          </a:xfrm>
          <a:prstGeom prst="line">
            <a:avLst/>
          </a:prstGeom>
          <a:ln>
            <a:prstDash val="dash"/>
          </a:ln>
        </p:spPr>
        <p:style>
          <a:lnRef idx="1">
            <a:schemeClr val="accent3"/>
          </a:lnRef>
          <a:fillRef idx="0">
            <a:schemeClr val="accent3"/>
          </a:fillRef>
          <a:effectRef idx="0">
            <a:schemeClr val="accent3"/>
          </a:effectRef>
          <a:fontRef idx="minor">
            <a:schemeClr val="tx1"/>
          </a:fontRef>
        </p:style>
      </p:cxnSp>
      <p:cxnSp>
        <p:nvCxnSpPr>
          <p:cNvPr id="13" name="Straight Connector 12"/>
          <p:cNvCxnSpPr/>
          <p:nvPr/>
        </p:nvCxnSpPr>
        <p:spPr>
          <a:xfrm>
            <a:off x="9320509" y="1009969"/>
            <a:ext cx="10332" cy="4277532"/>
          </a:xfrm>
          <a:prstGeom prst="line">
            <a:avLst/>
          </a:prstGeom>
          <a:ln>
            <a:prstDash val="dash"/>
          </a:ln>
        </p:spPr>
        <p:style>
          <a:lnRef idx="1">
            <a:schemeClr val="accent3"/>
          </a:lnRef>
          <a:fillRef idx="0">
            <a:schemeClr val="accent3"/>
          </a:fillRef>
          <a:effectRef idx="0">
            <a:schemeClr val="accent3"/>
          </a:effectRef>
          <a:fontRef idx="minor">
            <a:schemeClr val="tx1"/>
          </a:fontRef>
        </p:style>
      </p:cxnSp>
      <p:sp>
        <p:nvSpPr>
          <p:cNvPr id="14" name="Right Brace 13"/>
          <p:cNvSpPr/>
          <p:nvPr/>
        </p:nvSpPr>
        <p:spPr>
          <a:xfrm rot="16200000">
            <a:off x="5150603" y="276387"/>
            <a:ext cx="304800" cy="1224363"/>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defTabSz="1219170" eaLnBrk="0" fontAlgn="base" hangingPunct="0">
              <a:spcBef>
                <a:spcPct val="0"/>
              </a:spcBef>
              <a:spcAft>
                <a:spcPct val="0"/>
              </a:spcAft>
            </a:pPr>
            <a:endParaRPr lang="en-US" sz="2400">
              <a:solidFill>
                <a:srgbClr val="0F56DC"/>
              </a:solidFill>
              <a:latin typeface="Myriad Web Pro"/>
            </a:endParaRPr>
          </a:p>
        </p:txBody>
      </p:sp>
      <p:sp>
        <p:nvSpPr>
          <p:cNvPr id="15" name="Right Brace 14"/>
          <p:cNvSpPr/>
          <p:nvPr/>
        </p:nvSpPr>
        <p:spPr>
          <a:xfrm rot="16200000">
            <a:off x="6681060" y="276385"/>
            <a:ext cx="304800" cy="1224363"/>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defTabSz="1219170" eaLnBrk="0" fontAlgn="base" hangingPunct="0">
              <a:spcBef>
                <a:spcPct val="0"/>
              </a:spcBef>
              <a:spcAft>
                <a:spcPct val="0"/>
              </a:spcAft>
            </a:pPr>
            <a:endParaRPr lang="en-US" sz="2400">
              <a:solidFill>
                <a:srgbClr val="0F56DC"/>
              </a:solidFill>
              <a:latin typeface="Myriad Web Pro"/>
            </a:endParaRPr>
          </a:p>
        </p:txBody>
      </p:sp>
      <p:sp>
        <p:nvSpPr>
          <p:cNvPr id="16" name="Right Brace 15"/>
          <p:cNvSpPr/>
          <p:nvPr/>
        </p:nvSpPr>
        <p:spPr>
          <a:xfrm rot="16200000">
            <a:off x="8556784" y="276385"/>
            <a:ext cx="304800" cy="1224363"/>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defTabSz="1219170" eaLnBrk="0" fontAlgn="base" hangingPunct="0">
              <a:spcBef>
                <a:spcPct val="0"/>
              </a:spcBef>
              <a:spcAft>
                <a:spcPct val="0"/>
              </a:spcAft>
            </a:pPr>
            <a:endParaRPr lang="en-US" sz="2400">
              <a:solidFill>
                <a:srgbClr val="0F56DC"/>
              </a:solidFill>
              <a:latin typeface="Myriad Web Pro"/>
            </a:endParaRPr>
          </a:p>
        </p:txBody>
      </p:sp>
      <p:sp>
        <p:nvSpPr>
          <p:cNvPr id="17" name="TextBox 16"/>
          <p:cNvSpPr txBox="1"/>
          <p:nvPr/>
        </p:nvSpPr>
        <p:spPr>
          <a:xfrm>
            <a:off x="3066729" y="175649"/>
            <a:ext cx="1322521" cy="584775"/>
          </a:xfrm>
          <a:prstGeom prst="rect">
            <a:avLst/>
          </a:prstGeom>
          <a:noFill/>
        </p:spPr>
        <p:txBody>
          <a:bodyPr wrap="square" rtlCol="0">
            <a:spAutoFit/>
          </a:bodyPr>
          <a:lstStyle/>
          <a:p>
            <a:pPr defTabSz="1219170" eaLnBrk="0" fontAlgn="base" hangingPunct="0">
              <a:spcBef>
                <a:spcPct val="0"/>
              </a:spcBef>
              <a:spcAft>
                <a:spcPct val="0"/>
              </a:spcAft>
            </a:pPr>
            <a:r>
              <a:rPr lang="en-US" sz="1600" dirty="0">
                <a:solidFill>
                  <a:srgbClr val="000000"/>
                </a:solidFill>
                <a:latin typeface="Calibri" panose="020F0502020204030204" pitchFamily="34" charset="0"/>
              </a:rPr>
              <a:t>without controls</a:t>
            </a:r>
          </a:p>
        </p:txBody>
      </p:sp>
      <p:sp>
        <p:nvSpPr>
          <p:cNvPr id="18" name="TextBox 17"/>
          <p:cNvSpPr txBox="1"/>
          <p:nvPr/>
        </p:nvSpPr>
        <p:spPr>
          <a:xfrm>
            <a:off x="4868187" y="175648"/>
            <a:ext cx="1067663" cy="584775"/>
          </a:xfrm>
          <a:prstGeom prst="rect">
            <a:avLst/>
          </a:prstGeom>
          <a:noFill/>
        </p:spPr>
        <p:txBody>
          <a:bodyPr wrap="square" rtlCol="0">
            <a:spAutoFit/>
          </a:bodyPr>
          <a:lstStyle/>
          <a:p>
            <a:pPr defTabSz="1219170" eaLnBrk="0" fontAlgn="base" hangingPunct="0">
              <a:spcBef>
                <a:spcPct val="0"/>
              </a:spcBef>
              <a:spcAft>
                <a:spcPct val="0"/>
              </a:spcAft>
            </a:pPr>
            <a:r>
              <a:rPr lang="en-US" sz="1600" dirty="0">
                <a:solidFill>
                  <a:srgbClr val="000000"/>
                </a:solidFill>
                <a:latin typeface="Calibri" panose="020F0502020204030204" pitchFamily="34" charset="0"/>
              </a:rPr>
              <a:t>with LEV controls</a:t>
            </a:r>
          </a:p>
        </p:txBody>
      </p:sp>
      <p:sp>
        <p:nvSpPr>
          <p:cNvPr id="19" name="TextBox 18"/>
          <p:cNvSpPr txBox="1"/>
          <p:nvPr/>
        </p:nvSpPr>
        <p:spPr>
          <a:xfrm>
            <a:off x="8175353" y="175575"/>
            <a:ext cx="1067663" cy="584775"/>
          </a:xfrm>
          <a:prstGeom prst="rect">
            <a:avLst/>
          </a:prstGeom>
          <a:noFill/>
        </p:spPr>
        <p:txBody>
          <a:bodyPr wrap="square" rtlCol="0">
            <a:spAutoFit/>
          </a:bodyPr>
          <a:lstStyle/>
          <a:p>
            <a:pPr defTabSz="1219170" eaLnBrk="0" fontAlgn="base" hangingPunct="0">
              <a:spcBef>
                <a:spcPct val="0"/>
              </a:spcBef>
              <a:spcAft>
                <a:spcPct val="0"/>
              </a:spcAft>
            </a:pPr>
            <a:r>
              <a:rPr lang="en-US" sz="1600" dirty="0">
                <a:solidFill>
                  <a:srgbClr val="000000"/>
                </a:solidFill>
                <a:latin typeface="Calibri" panose="020F0502020204030204" pitchFamily="34" charset="0"/>
              </a:rPr>
              <a:t>with LEV controls</a:t>
            </a:r>
          </a:p>
        </p:txBody>
      </p:sp>
      <p:sp>
        <p:nvSpPr>
          <p:cNvPr id="20" name="TextBox 19"/>
          <p:cNvSpPr txBox="1"/>
          <p:nvPr/>
        </p:nvSpPr>
        <p:spPr>
          <a:xfrm>
            <a:off x="6332561" y="175577"/>
            <a:ext cx="1322521" cy="584775"/>
          </a:xfrm>
          <a:prstGeom prst="rect">
            <a:avLst/>
          </a:prstGeom>
          <a:noFill/>
        </p:spPr>
        <p:txBody>
          <a:bodyPr wrap="square" rtlCol="0">
            <a:spAutoFit/>
          </a:bodyPr>
          <a:lstStyle/>
          <a:p>
            <a:pPr defTabSz="1219170" eaLnBrk="0" fontAlgn="base" hangingPunct="0">
              <a:spcBef>
                <a:spcPct val="0"/>
              </a:spcBef>
              <a:spcAft>
                <a:spcPct val="0"/>
              </a:spcAft>
            </a:pPr>
            <a:r>
              <a:rPr lang="en-US" sz="1600" dirty="0">
                <a:solidFill>
                  <a:srgbClr val="000000"/>
                </a:solidFill>
                <a:latin typeface="Calibri" panose="020F0502020204030204" pitchFamily="34" charset="0"/>
              </a:rPr>
              <a:t>without controls</a:t>
            </a:r>
          </a:p>
        </p:txBody>
      </p:sp>
    </p:spTree>
    <p:extLst>
      <p:ext uri="{BB962C8B-B14F-4D97-AF65-F5344CB8AC3E}">
        <p14:creationId xmlns:p14="http://schemas.microsoft.com/office/powerpoint/2010/main" val="17868674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Acknowledgements	</a:t>
            </a:r>
            <a:endParaRPr lang="en-US" dirty="0"/>
          </a:p>
        </p:txBody>
      </p:sp>
      <p:sp>
        <p:nvSpPr>
          <p:cNvPr id="3" name="Content Placeholder 2"/>
          <p:cNvSpPr>
            <a:spLocks noGrp="1"/>
          </p:cNvSpPr>
          <p:nvPr>
            <p:ph idx="1"/>
          </p:nvPr>
        </p:nvSpPr>
        <p:spPr>
          <a:xfrm>
            <a:off x="609600" y="1417638"/>
            <a:ext cx="5160135" cy="4354894"/>
          </a:xfrm>
        </p:spPr>
        <p:txBody>
          <a:bodyPr/>
          <a:lstStyle/>
          <a:p>
            <a:r>
              <a:rPr lang="en-US" sz="2800" dirty="0" smtClean="0"/>
              <a:t>NIOSH NTRC</a:t>
            </a:r>
          </a:p>
          <a:p>
            <a:r>
              <a:rPr lang="en-US" sz="2800" dirty="0" smtClean="0"/>
              <a:t>Charles Geraci</a:t>
            </a:r>
          </a:p>
          <a:p>
            <a:r>
              <a:rPr lang="en-US" sz="2800" dirty="0" smtClean="0"/>
              <a:t>Kevin H. Dunn</a:t>
            </a:r>
          </a:p>
          <a:p>
            <a:r>
              <a:rPr lang="en-US" sz="2800" dirty="0" smtClean="0"/>
              <a:t>Duane Hammond</a:t>
            </a:r>
          </a:p>
          <a:p>
            <a:r>
              <a:rPr lang="en-US" sz="2800" dirty="0" smtClean="0"/>
              <a:t>Gary Roth</a:t>
            </a:r>
          </a:p>
          <a:p>
            <a:r>
              <a:rPr lang="en-US" sz="2800" dirty="0" smtClean="0"/>
              <a:t>Laura Hodson</a:t>
            </a:r>
          </a:p>
          <a:p>
            <a:r>
              <a:rPr lang="en-US" sz="2800" dirty="0" err="1" smtClean="0"/>
              <a:t>Aleks</a:t>
            </a:r>
            <a:r>
              <a:rPr lang="en-US" sz="2800" dirty="0" smtClean="0"/>
              <a:t> </a:t>
            </a:r>
            <a:r>
              <a:rPr lang="en-US" sz="2800" dirty="0" err="1" smtClean="0"/>
              <a:t>Stefaniak</a:t>
            </a:r>
            <a:endParaRPr lang="en-US" sz="2800" dirty="0" smtClean="0"/>
          </a:p>
          <a:p>
            <a:r>
              <a:rPr lang="en-US" sz="2800" dirty="0" smtClean="0"/>
              <a:t>Jennifer Tyrawski</a:t>
            </a:r>
          </a:p>
        </p:txBody>
      </p:sp>
      <p:pic>
        <p:nvPicPr>
          <p:cNvPr id="4" name="Picture 3"/>
          <p:cNvPicPr>
            <a:picLocks noChangeAspect="1"/>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7025268" y="1417638"/>
            <a:ext cx="4557132" cy="4557132"/>
          </a:xfrm>
          <a:prstGeom prst="rect">
            <a:avLst/>
          </a:prstGeom>
        </p:spPr>
      </p:pic>
    </p:spTree>
    <p:extLst>
      <p:ext uri="{BB962C8B-B14F-4D97-AF65-F5344CB8AC3E}">
        <p14:creationId xmlns:p14="http://schemas.microsoft.com/office/powerpoint/2010/main" val="15237572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6838"/>
            <a:ext cx="10972800" cy="792162"/>
          </a:xfrm>
        </p:spPr>
        <p:txBody>
          <a:bodyPr/>
          <a:lstStyle/>
          <a:p>
            <a:r>
              <a:rPr lang="en-US" dirty="0" smtClean="0"/>
              <a:t>12 years in and what do we know?</a:t>
            </a:r>
            <a:endParaRPr lang="en-US" dirty="0"/>
          </a:p>
        </p:txBody>
      </p:sp>
      <p:sp>
        <p:nvSpPr>
          <p:cNvPr id="3" name="Content Placeholder 2"/>
          <p:cNvSpPr>
            <a:spLocks noGrp="1"/>
          </p:cNvSpPr>
          <p:nvPr>
            <p:ph idx="1"/>
          </p:nvPr>
        </p:nvSpPr>
        <p:spPr>
          <a:xfrm>
            <a:off x="469900" y="1130301"/>
            <a:ext cx="10972800" cy="4914899"/>
          </a:xfrm>
        </p:spPr>
        <p:txBody>
          <a:bodyPr>
            <a:normAutofit fontScale="85000" lnSpcReduction="10000"/>
          </a:bodyPr>
          <a:lstStyle/>
          <a:p>
            <a:pPr>
              <a:spcBef>
                <a:spcPts val="600"/>
              </a:spcBef>
              <a:spcAft>
                <a:spcPts val="600"/>
              </a:spcAft>
            </a:pPr>
            <a:r>
              <a:rPr lang="en-US" dirty="0" smtClean="0"/>
              <a:t>Traditional industrial hygiene methods can be used to assess potential occupational exposures,</a:t>
            </a:r>
          </a:p>
          <a:p>
            <a:pPr lvl="1">
              <a:spcBef>
                <a:spcPts val="600"/>
              </a:spcBef>
              <a:spcAft>
                <a:spcPts val="600"/>
              </a:spcAft>
            </a:pPr>
            <a:r>
              <a:rPr lang="en-US" dirty="0" smtClean="0"/>
              <a:t>However be careful with data interpretation!  </a:t>
            </a:r>
          </a:p>
          <a:p>
            <a:pPr>
              <a:spcBef>
                <a:spcPts val="600"/>
              </a:spcBef>
              <a:spcAft>
                <a:spcPts val="600"/>
              </a:spcAft>
            </a:pPr>
            <a:r>
              <a:rPr lang="en-US" dirty="0" smtClean="0"/>
              <a:t>Form matters- Wet is preferred over dry when possible</a:t>
            </a:r>
          </a:p>
          <a:p>
            <a:pPr>
              <a:spcBef>
                <a:spcPts val="600"/>
              </a:spcBef>
              <a:spcAft>
                <a:spcPts val="600"/>
              </a:spcAft>
            </a:pPr>
            <a:r>
              <a:rPr lang="en-US" dirty="0" smtClean="0"/>
              <a:t>Engineering control options are available but proper design, installation and maintenance are key in their effective use </a:t>
            </a:r>
          </a:p>
          <a:p>
            <a:pPr>
              <a:spcBef>
                <a:spcPts val="600"/>
              </a:spcBef>
              <a:spcAft>
                <a:spcPts val="600"/>
              </a:spcAft>
            </a:pPr>
            <a:r>
              <a:rPr lang="en-US" dirty="0" smtClean="0"/>
              <a:t>Work practices play a large role in exposure potential</a:t>
            </a:r>
          </a:p>
          <a:p>
            <a:pPr>
              <a:spcBef>
                <a:spcPts val="600"/>
              </a:spcBef>
              <a:spcAft>
                <a:spcPts val="600"/>
              </a:spcAft>
            </a:pPr>
            <a:r>
              <a:rPr lang="en-US" dirty="0" smtClean="0"/>
              <a:t>PPE is effective against fine and ultrafine particulate</a:t>
            </a:r>
          </a:p>
          <a:p>
            <a:pPr>
              <a:spcBef>
                <a:spcPts val="600"/>
              </a:spcBef>
              <a:spcAft>
                <a:spcPts val="600"/>
              </a:spcAft>
            </a:pPr>
            <a:r>
              <a:rPr lang="en-US" dirty="0" smtClean="0"/>
              <a:t>Little evidence of release by mechanical means down stream</a:t>
            </a:r>
          </a:p>
          <a:p>
            <a:pPr>
              <a:spcBef>
                <a:spcPts val="600"/>
              </a:spcBef>
              <a:spcAft>
                <a:spcPts val="600"/>
              </a:spcAft>
            </a:pPr>
            <a:r>
              <a:rPr lang="en-US" dirty="0" smtClean="0"/>
              <a:t>Supply chain is a potential weak point in understanding hazard potential</a:t>
            </a:r>
          </a:p>
          <a:p>
            <a:endParaRPr lang="en-US" dirty="0"/>
          </a:p>
        </p:txBody>
      </p:sp>
    </p:spTree>
    <p:extLst>
      <p:ext uri="{BB962C8B-B14F-4D97-AF65-F5344CB8AC3E}">
        <p14:creationId xmlns:p14="http://schemas.microsoft.com/office/powerpoint/2010/main" val="3410836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Exposure assessment process</a:t>
            </a:r>
            <a:endParaRPr lang="en-US" dirty="0"/>
          </a:p>
        </p:txBody>
      </p:sp>
      <p:sp>
        <p:nvSpPr>
          <p:cNvPr id="3" name="Content Placeholder 2"/>
          <p:cNvSpPr>
            <a:spLocks noGrp="1"/>
          </p:cNvSpPr>
          <p:nvPr>
            <p:ph idx="1"/>
          </p:nvPr>
        </p:nvSpPr>
        <p:spPr/>
        <p:txBody>
          <a:bodyPr>
            <a:normAutofit/>
          </a:bodyPr>
          <a:lstStyle/>
          <a:p>
            <a:pPr marL="0" indent="0" algn="ctr">
              <a:buNone/>
            </a:pPr>
            <a:r>
              <a:rPr lang="en-US" sz="2500" dirty="0" smtClean="0"/>
              <a:t>Based on Nanomaterial Exposure Assessment Technique (NEAT) 2.0</a:t>
            </a:r>
            <a:endParaRPr lang="en-US" sz="2500" dirty="0"/>
          </a:p>
          <a:p>
            <a:endParaRPr lang="en-US" dirty="0" smtClean="0"/>
          </a:p>
        </p:txBody>
      </p:sp>
      <p:graphicFrame>
        <p:nvGraphicFramePr>
          <p:cNvPr id="4" name="Content Placeholder 5"/>
          <p:cNvGraphicFramePr>
            <a:graphicFrameLocks/>
          </p:cNvGraphicFramePr>
          <p:nvPr>
            <p:extLst/>
          </p:nvPr>
        </p:nvGraphicFramePr>
        <p:xfrm>
          <a:off x="838200" y="2560321"/>
          <a:ext cx="10515600" cy="36166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0600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nvPr>
        </p:nvGraphicFramePr>
        <p:xfrm>
          <a:off x="1938851" y="1118795"/>
          <a:ext cx="8022730" cy="54756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3" name="Group 2"/>
          <p:cNvGrpSpPr/>
          <p:nvPr/>
        </p:nvGrpSpPr>
        <p:grpSpPr>
          <a:xfrm>
            <a:off x="1938851" y="97224"/>
            <a:ext cx="8022730" cy="795661"/>
            <a:chOff x="704545" y="940326"/>
            <a:chExt cx="8412480" cy="795661"/>
          </a:xfrm>
        </p:grpSpPr>
        <p:sp>
          <p:nvSpPr>
            <p:cNvPr id="5" name="Rounded Rectangle 4"/>
            <p:cNvSpPr/>
            <p:nvPr/>
          </p:nvSpPr>
          <p:spPr>
            <a:xfrm>
              <a:off x="704545" y="940326"/>
              <a:ext cx="8412480" cy="795661"/>
            </a:xfrm>
            <a:prstGeom prst="roundRect">
              <a:avLst>
                <a:gd name="adj" fmla="val 10000"/>
              </a:avLst>
            </a:prstGeom>
            <a:solidFill>
              <a:srgbClr val="47D872">
                <a:alpha val="50196"/>
              </a:srgbClr>
            </a:solidFill>
          </p:spPr>
          <p:style>
            <a:lnRef idx="2">
              <a:schemeClr val="lt1">
                <a:hueOff val="0"/>
                <a:satOff val="0"/>
                <a:lumOff val="0"/>
                <a:alphaOff val="0"/>
              </a:schemeClr>
            </a:lnRef>
            <a:fillRef idx="1">
              <a:scrgbClr r="0" g="0" b="0"/>
            </a:fillRef>
            <a:effectRef idx="0">
              <a:schemeClr val="accent5">
                <a:hueOff val="-3311292"/>
                <a:satOff val="13270"/>
                <a:lumOff val="2876"/>
                <a:alphaOff val="0"/>
              </a:schemeClr>
            </a:effectRef>
            <a:fontRef idx="minor">
              <a:schemeClr val="lt1"/>
            </a:fontRef>
          </p:style>
        </p:sp>
        <p:sp>
          <p:nvSpPr>
            <p:cNvPr id="6" name="Rounded Rectangle 4"/>
            <p:cNvSpPr txBox="1"/>
            <p:nvPr/>
          </p:nvSpPr>
          <p:spPr>
            <a:xfrm>
              <a:off x="727849" y="963630"/>
              <a:ext cx="8389176" cy="74905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1920" tIns="121920" rIns="121920" bIns="121920" numCol="1" spcCol="1270" anchor="ctr" anchorCtr="0">
              <a:noAutofit/>
            </a:bodyPr>
            <a:lstStyle/>
            <a:p>
              <a:pPr marL="0" marR="0" lvl="0" indent="0" algn="ctr" defTabSz="1422400" rtl="0" eaLnBrk="1" fontAlgn="auto" latinLnBrk="0" hangingPunct="1">
                <a:lnSpc>
                  <a:spcPct val="90000"/>
                </a:lnSpc>
                <a:spcBef>
                  <a:spcPct val="0"/>
                </a:spcBef>
                <a:spcAft>
                  <a:spcPct val="35000"/>
                </a:spcAft>
                <a:buClrTx/>
                <a:buSzTx/>
                <a:buFontTx/>
                <a:buNone/>
                <a:tabLst/>
                <a:defRPr/>
              </a:pPr>
              <a:r>
                <a:rPr kumimoji="0" lang="en-US" sz="2800" b="0" i="0" u="none" strike="noStrike" kern="1200" cap="none" spc="0" normalizeH="0" baseline="0" noProof="0" dirty="0" smtClean="0">
                  <a:ln>
                    <a:noFill/>
                  </a:ln>
                  <a:solidFill>
                    <a:prstClr val="black"/>
                  </a:solidFill>
                  <a:effectLst/>
                  <a:uLnTx/>
                  <a:uFillTx/>
                  <a:latin typeface="Calibri"/>
                  <a:ea typeface="+mn-ea"/>
                  <a:cs typeface="+mn-cs"/>
                </a:rPr>
                <a:t>Design and Implement the Sampling Plan</a:t>
              </a: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p:txBody>
        </p:sp>
      </p:grpSp>
    </p:spTree>
    <p:extLst>
      <p:ext uri="{BB962C8B-B14F-4D97-AF65-F5344CB8AC3E}">
        <p14:creationId xmlns:p14="http://schemas.microsoft.com/office/powerpoint/2010/main" val="4651726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09282" y="635000"/>
            <a:ext cx="2983217" cy="1104900"/>
          </a:xfrm>
        </p:spPr>
        <p:txBody>
          <a:bodyPr/>
          <a:lstStyle/>
          <a:p>
            <a:r>
              <a:rPr lang="en-US" dirty="0" smtClean="0"/>
              <a:t>Nano Risk Assessment Tool</a:t>
            </a:r>
            <a:endParaRPr lang="en-US" dirty="0"/>
          </a:p>
        </p:txBody>
      </p:sp>
      <p:pic>
        <p:nvPicPr>
          <p:cNvPr id="9" name="Content Placeholder 8"/>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441519" y="1016812"/>
            <a:ext cx="7494561" cy="4849422"/>
          </a:xfrm>
        </p:spPr>
      </p:pic>
      <p:sp>
        <p:nvSpPr>
          <p:cNvPr id="8" name="Text Placeholder 7"/>
          <p:cNvSpPr>
            <a:spLocks noGrp="1"/>
          </p:cNvSpPr>
          <p:nvPr>
            <p:ph type="body" sz="half" idx="2"/>
          </p:nvPr>
        </p:nvSpPr>
        <p:spPr>
          <a:xfrm>
            <a:off x="509282" y="2054646"/>
            <a:ext cx="3932237" cy="3811588"/>
          </a:xfrm>
        </p:spPr>
        <p:txBody>
          <a:bodyPr>
            <a:normAutofit/>
          </a:bodyPr>
          <a:lstStyle/>
          <a:p>
            <a:r>
              <a:rPr lang="en-US" sz="1800" dirty="0" smtClean="0"/>
              <a:t>Poses questions that employers and workers should consider before starting work with a nanomaterial</a:t>
            </a:r>
          </a:p>
          <a:p>
            <a:r>
              <a:rPr lang="en-US" sz="1800" dirty="0" smtClean="0"/>
              <a:t>For each question, the poster provides options to reduce exposures to nanomaterials based on the physical form</a:t>
            </a:r>
          </a:p>
          <a:p>
            <a:r>
              <a:rPr lang="en-US" sz="1800" dirty="0" smtClean="0"/>
              <a:t>Can be displayed in a lab or work environment</a:t>
            </a:r>
          </a:p>
          <a:p>
            <a:r>
              <a:rPr lang="en-US" sz="1800" dirty="0" smtClean="0"/>
              <a:t>Reminder of the important health and safety considerations for working with nanomaterials</a:t>
            </a:r>
            <a:endParaRPr lang="en-US" sz="1800" dirty="0"/>
          </a:p>
        </p:txBody>
      </p:sp>
    </p:spTree>
    <p:extLst>
      <p:ext uri="{BB962C8B-B14F-4D97-AF65-F5344CB8AC3E}">
        <p14:creationId xmlns:p14="http://schemas.microsoft.com/office/powerpoint/2010/main" val="8493285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72113" y="335270"/>
            <a:ext cx="3932237" cy="1104900"/>
          </a:xfrm>
        </p:spPr>
        <p:txBody>
          <a:bodyPr/>
          <a:lstStyle/>
          <a:p>
            <a:r>
              <a:rPr lang="en-US" dirty="0" smtClean="0"/>
              <a:t>Nano Workplace Design Solutions</a:t>
            </a:r>
            <a:endParaRPr lang="en-US" dirty="0"/>
          </a:p>
        </p:txBody>
      </p:sp>
      <p:sp>
        <p:nvSpPr>
          <p:cNvPr id="8" name="Text Placeholder 7"/>
          <p:cNvSpPr>
            <a:spLocks noGrp="1"/>
          </p:cNvSpPr>
          <p:nvPr>
            <p:ph type="body" sz="half" idx="2"/>
          </p:nvPr>
        </p:nvSpPr>
        <p:spPr>
          <a:xfrm>
            <a:off x="231216" y="1544540"/>
            <a:ext cx="3875382" cy="4521200"/>
          </a:xfrm>
        </p:spPr>
        <p:txBody>
          <a:bodyPr>
            <a:normAutofit/>
          </a:bodyPr>
          <a:lstStyle/>
          <a:p>
            <a:r>
              <a:rPr lang="en-US" sz="1800" dirty="0"/>
              <a:t>Each workplace design solutions document provides key tips on the design, use, and maintenance of exposure controls for nanomaterial production, post processing, and </a:t>
            </a:r>
            <a:r>
              <a:rPr lang="en-US" sz="1800" dirty="0" smtClean="0"/>
              <a:t>use.</a:t>
            </a:r>
          </a:p>
          <a:p>
            <a:pPr marL="342900" indent="-342900">
              <a:buFont typeface="+mj-lt"/>
              <a:buAutoNum type="arabicPeriod"/>
            </a:pPr>
            <a:r>
              <a:rPr lang="en-US" sz="1800" dirty="0" smtClean="0"/>
              <a:t>Protecting </a:t>
            </a:r>
            <a:r>
              <a:rPr lang="en-US" sz="1800" dirty="0"/>
              <a:t>Workers during the Handling/Weighing of </a:t>
            </a:r>
            <a:r>
              <a:rPr lang="en-US" sz="1800" dirty="0" smtClean="0"/>
              <a:t>Nanomaterials</a:t>
            </a:r>
          </a:p>
          <a:p>
            <a:pPr marL="342900" indent="-342900">
              <a:buFont typeface="+mj-lt"/>
              <a:buAutoNum type="arabicPeriod"/>
            </a:pPr>
            <a:r>
              <a:rPr lang="en-US" sz="1800" dirty="0"/>
              <a:t>Protecting Workers during Nanomaterial Reactor </a:t>
            </a:r>
            <a:r>
              <a:rPr lang="en-US" sz="1800" dirty="0" smtClean="0"/>
              <a:t>Operations</a:t>
            </a:r>
          </a:p>
          <a:p>
            <a:pPr marL="342900" indent="-342900">
              <a:buAutoNum type="arabicPeriod"/>
            </a:pPr>
            <a:r>
              <a:rPr lang="en-US" sz="1800" dirty="0"/>
              <a:t>Protecting Workers during Intermediate and Downstream Processing of </a:t>
            </a:r>
            <a:r>
              <a:rPr lang="en-US" sz="1800" dirty="0" smtClean="0"/>
              <a:t>Nanomaterials</a:t>
            </a:r>
            <a:endParaRPr lang="en-US" sz="1800" dirty="0"/>
          </a:p>
          <a:p>
            <a:r>
              <a:rPr lang="en-US" sz="1800" dirty="0">
                <a:hlinkClick r:id="rId2"/>
              </a:rPr>
              <a:t>https://</a:t>
            </a:r>
            <a:r>
              <a:rPr lang="en-US" sz="1800" dirty="0" smtClean="0">
                <a:hlinkClick r:id="rId2"/>
              </a:rPr>
              <a:t>www.cdc.gov/niosh/updates/upd-03-12-18.html</a:t>
            </a:r>
            <a:r>
              <a:rPr lang="en-US" sz="1800" dirty="0" smtClean="0"/>
              <a:t> </a:t>
            </a:r>
          </a:p>
          <a:p>
            <a:endParaRPr lang="en-US" dirty="0"/>
          </a:p>
        </p:txBody>
      </p:sp>
      <p:pic>
        <p:nvPicPr>
          <p:cNvPr id="3" name="Picture 2"/>
          <p:cNvPicPr>
            <a:picLocks noChangeAspect="1"/>
          </p:cNvPicPr>
          <p:nvPr/>
        </p:nvPicPr>
        <p:blipFill>
          <a:blip r:embed="rId3"/>
          <a:stretch>
            <a:fillRect/>
          </a:stretch>
        </p:blipFill>
        <p:spPr>
          <a:xfrm>
            <a:off x="4106598" y="532015"/>
            <a:ext cx="4045947" cy="5533725"/>
          </a:xfrm>
          <a:prstGeom prst="rect">
            <a:avLst/>
          </a:prstGeom>
        </p:spPr>
      </p:pic>
      <p:pic>
        <p:nvPicPr>
          <p:cNvPr id="5" name="Picture 4"/>
          <p:cNvPicPr>
            <a:picLocks noChangeAspect="1"/>
          </p:cNvPicPr>
          <p:nvPr/>
        </p:nvPicPr>
        <p:blipFill>
          <a:blip r:embed="rId4"/>
          <a:stretch>
            <a:fillRect/>
          </a:stretch>
        </p:blipFill>
        <p:spPr>
          <a:xfrm>
            <a:off x="8130532" y="3341716"/>
            <a:ext cx="3897395" cy="2527272"/>
          </a:xfrm>
          <a:prstGeom prst="rect">
            <a:avLst/>
          </a:prstGeom>
        </p:spPr>
      </p:pic>
      <p:pic>
        <p:nvPicPr>
          <p:cNvPr id="7" name="Picture 6"/>
          <p:cNvPicPr>
            <a:picLocks noChangeAspect="1"/>
          </p:cNvPicPr>
          <p:nvPr/>
        </p:nvPicPr>
        <p:blipFill>
          <a:blip r:embed="rId5"/>
          <a:stretch>
            <a:fillRect/>
          </a:stretch>
        </p:blipFill>
        <p:spPr>
          <a:xfrm>
            <a:off x="8130532" y="773213"/>
            <a:ext cx="3866491" cy="2525664"/>
          </a:xfrm>
          <a:prstGeom prst="rect">
            <a:avLst/>
          </a:prstGeom>
        </p:spPr>
      </p:pic>
    </p:spTree>
    <p:extLst>
      <p:ext uri="{BB962C8B-B14F-4D97-AF65-F5344CB8AC3E}">
        <p14:creationId xmlns:p14="http://schemas.microsoft.com/office/powerpoint/2010/main" val="33016633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Follow up study at MakerBot Sept 2018 </a:t>
            </a:r>
            <a:br>
              <a:rPr lang="en-US" dirty="0" smtClean="0"/>
            </a:br>
            <a:r>
              <a:rPr lang="en-US" sz="2667" dirty="0"/>
              <a:t>20 </a:t>
            </a:r>
            <a:r>
              <a:rPr lang="en-US" sz="2667" dirty="0" smtClean="0"/>
              <a:t>MakerBot </a:t>
            </a:r>
            <a:r>
              <a:rPr lang="en-US" sz="2667" dirty="0"/>
              <a:t>3D printers with and without LEV controls</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90577" y="1652971"/>
            <a:ext cx="8761228" cy="4396955"/>
          </a:xfrm>
          <a:prstGeom prst="rect">
            <a:avLst/>
          </a:prstGeom>
        </p:spPr>
      </p:pic>
      <p:sp>
        <p:nvSpPr>
          <p:cNvPr id="5" name="TextBox 4"/>
          <p:cNvSpPr txBox="1"/>
          <p:nvPr/>
        </p:nvSpPr>
        <p:spPr>
          <a:xfrm>
            <a:off x="2123267" y="6361498"/>
            <a:ext cx="3388964" cy="318100"/>
          </a:xfrm>
          <a:prstGeom prst="rect">
            <a:avLst/>
          </a:prstGeom>
          <a:noFill/>
        </p:spPr>
        <p:txBody>
          <a:bodyPr wrap="square" rtlCol="0">
            <a:spAutoFit/>
          </a:bodyPr>
          <a:lstStyle/>
          <a:p>
            <a:pPr defTabSz="1219170" eaLnBrk="0" fontAlgn="base" hangingPunct="0">
              <a:spcBef>
                <a:spcPct val="0"/>
              </a:spcBef>
              <a:spcAft>
                <a:spcPct val="0"/>
              </a:spcAft>
            </a:pPr>
            <a:r>
              <a:rPr lang="en-US" sz="1467" dirty="0">
                <a:solidFill>
                  <a:srgbClr val="FFFFFF"/>
                </a:solidFill>
                <a:latin typeface="Calibri" panose="020F0502020204030204" pitchFamily="34" charset="0"/>
              </a:rPr>
              <a:t>Photo by NIOSH</a:t>
            </a:r>
          </a:p>
        </p:txBody>
      </p:sp>
    </p:spTree>
    <p:extLst>
      <p:ext uri="{BB962C8B-B14F-4D97-AF65-F5344CB8AC3E}">
        <p14:creationId xmlns:p14="http://schemas.microsoft.com/office/powerpoint/2010/main" val="11394292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60338"/>
            <a:ext cx="10972800" cy="910275"/>
          </a:xfrm>
        </p:spPr>
        <p:txBody>
          <a:bodyPr/>
          <a:lstStyle/>
          <a:p>
            <a:r>
              <a:rPr lang="en-US" dirty="0" smtClean="0"/>
              <a:t>Portable chamber</a:t>
            </a:r>
            <a:endParaRPr lang="en-US" dirty="0"/>
          </a:p>
        </p:txBody>
      </p:sp>
      <p:sp>
        <p:nvSpPr>
          <p:cNvPr id="3" name="Text Placeholder 2"/>
          <p:cNvSpPr>
            <a:spLocks noGrp="1"/>
          </p:cNvSpPr>
          <p:nvPr>
            <p:ph type="body" sz="quarter" idx="4294967295"/>
          </p:nvPr>
        </p:nvSpPr>
        <p:spPr>
          <a:xfrm>
            <a:off x="304800" y="1070613"/>
            <a:ext cx="10972800" cy="4456112"/>
          </a:xfrm>
        </p:spPr>
        <p:txBody>
          <a:bodyPr/>
          <a:lstStyle/>
          <a:p>
            <a:r>
              <a:rPr lang="en-US" sz="2200" dirty="0"/>
              <a:t>8 cubic foot (ft</a:t>
            </a:r>
            <a:r>
              <a:rPr lang="en-US" sz="2200" baseline="30000" dirty="0"/>
              <a:t>3</a:t>
            </a:r>
            <a:r>
              <a:rPr lang="en-US" sz="2200" dirty="0"/>
              <a:t>) </a:t>
            </a:r>
            <a:r>
              <a:rPr lang="en-US" sz="2200" dirty="0" smtClean="0"/>
              <a:t>portable chamber </a:t>
            </a:r>
          </a:p>
          <a:p>
            <a:r>
              <a:rPr lang="en-US" sz="2200" dirty="0" smtClean="0"/>
              <a:t>HEPA-filtered portable </a:t>
            </a:r>
            <a:r>
              <a:rPr lang="en-US" sz="2200" dirty="0"/>
              <a:t>floor fan (Model SS-300-PYT, Sentry Air Systems Inc.) </a:t>
            </a:r>
            <a:endParaRPr lang="en-US" sz="2200" dirty="0" smtClean="0"/>
          </a:p>
          <a:p>
            <a:r>
              <a:rPr lang="en-US" sz="2200" dirty="0" smtClean="0"/>
              <a:t>Chamber ventilated at 52 </a:t>
            </a:r>
            <a:r>
              <a:rPr lang="en-US" sz="2200" dirty="0"/>
              <a:t>to 55 cubic feet per minute of air (CFM</a:t>
            </a:r>
            <a:r>
              <a:rPr lang="en-US" sz="2200" dirty="0" smtClean="0"/>
              <a:t>)</a:t>
            </a:r>
          </a:p>
          <a:p>
            <a:r>
              <a:rPr lang="en-US" sz="2200" dirty="0" smtClean="0"/>
              <a:t>Used CPC, </a:t>
            </a:r>
            <a:r>
              <a:rPr lang="en-US" sz="2200" dirty="0" err="1"/>
              <a:t>DustTrak</a:t>
            </a:r>
            <a:r>
              <a:rPr lang="en-US" sz="2200" dirty="0"/>
              <a:t>, </a:t>
            </a:r>
            <a:r>
              <a:rPr lang="en-US" sz="2200" dirty="0" smtClean="0"/>
              <a:t>OPS, </a:t>
            </a:r>
            <a:r>
              <a:rPr lang="en-US" sz="2200" dirty="0"/>
              <a:t>and </a:t>
            </a:r>
            <a:r>
              <a:rPr lang="en-US" sz="2200" dirty="0" err="1"/>
              <a:t>Nanoscan</a:t>
            </a:r>
            <a:r>
              <a:rPr lang="en-US" sz="2200" dirty="0"/>
              <a:t> real-time monitoring instruments as well as </a:t>
            </a:r>
            <a:r>
              <a:rPr lang="en-US" sz="2200" dirty="0" smtClean="0"/>
              <a:t>filter-based and </a:t>
            </a:r>
            <a:r>
              <a:rPr lang="en-US" sz="2200" dirty="0"/>
              <a:t>VOC sampling techniques</a:t>
            </a:r>
          </a:p>
        </p:txBody>
      </p:sp>
      <p:pic>
        <p:nvPicPr>
          <p:cNvPr id="4" name="Picture 3"/>
          <p:cNvPicPr/>
          <p:nvPr/>
        </p:nvPicPr>
        <p:blipFill>
          <a:blip r:embed="rId3"/>
          <a:stretch>
            <a:fillRect/>
          </a:stretch>
        </p:blipFill>
        <p:spPr>
          <a:xfrm>
            <a:off x="3338623" y="3062478"/>
            <a:ext cx="7332920" cy="3065272"/>
          </a:xfrm>
          <a:prstGeom prst="rect">
            <a:avLst/>
          </a:prstGeom>
        </p:spPr>
      </p:pic>
      <p:sp>
        <p:nvSpPr>
          <p:cNvPr id="5" name="TextBox 4"/>
          <p:cNvSpPr txBox="1"/>
          <p:nvPr/>
        </p:nvSpPr>
        <p:spPr>
          <a:xfrm>
            <a:off x="8516318" y="6360475"/>
            <a:ext cx="3388964" cy="318100"/>
          </a:xfrm>
          <a:prstGeom prst="rect">
            <a:avLst/>
          </a:prstGeom>
          <a:noFill/>
        </p:spPr>
        <p:txBody>
          <a:bodyPr wrap="square" rtlCol="0">
            <a:spAutoFit/>
          </a:bodyPr>
          <a:lstStyle/>
          <a:p>
            <a:pPr defTabSz="1219170" eaLnBrk="0" fontAlgn="base" hangingPunct="0">
              <a:spcBef>
                <a:spcPct val="0"/>
              </a:spcBef>
              <a:spcAft>
                <a:spcPct val="0"/>
              </a:spcAft>
            </a:pPr>
            <a:r>
              <a:rPr lang="en-US" sz="1467" dirty="0">
                <a:solidFill>
                  <a:srgbClr val="FFFFFF"/>
                </a:solidFill>
                <a:latin typeface="Calibri" panose="020F0502020204030204" pitchFamily="34" charset="0"/>
              </a:rPr>
              <a:t>Photo by NIOSH</a:t>
            </a:r>
          </a:p>
        </p:txBody>
      </p:sp>
    </p:spTree>
    <p:extLst>
      <p:ext uri="{BB962C8B-B14F-4D97-AF65-F5344CB8AC3E}">
        <p14:creationId xmlns:p14="http://schemas.microsoft.com/office/powerpoint/2010/main" val="34537677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0" y="318977"/>
            <a:ext cx="9144000" cy="5730949"/>
          </a:xfrm>
          <a:prstGeom prst="rect">
            <a:avLst/>
          </a:prstGeom>
        </p:spPr>
      </p:pic>
      <p:cxnSp>
        <p:nvCxnSpPr>
          <p:cNvPr id="7" name="Straight Arrow Connector 6"/>
          <p:cNvCxnSpPr/>
          <p:nvPr/>
        </p:nvCxnSpPr>
        <p:spPr>
          <a:xfrm flipH="1" flipV="1">
            <a:off x="7392699" y="5228096"/>
            <a:ext cx="506271" cy="237640"/>
          </a:xfrm>
          <a:prstGeom prst="straightConnector1">
            <a:avLst/>
          </a:prstGeom>
          <a:ln>
            <a:solidFill>
              <a:schemeClr val="bg2"/>
            </a:solidFill>
            <a:tailEnd type="triangle"/>
          </a:ln>
        </p:spPr>
        <p:style>
          <a:lnRef idx="3">
            <a:schemeClr val="accent1"/>
          </a:lnRef>
          <a:fillRef idx="0">
            <a:schemeClr val="accent1"/>
          </a:fillRef>
          <a:effectRef idx="2">
            <a:schemeClr val="accent1"/>
          </a:effectRef>
          <a:fontRef idx="minor">
            <a:schemeClr val="tx1"/>
          </a:fontRef>
        </p:style>
      </p:cxnSp>
      <p:sp>
        <p:nvSpPr>
          <p:cNvPr id="12" name="TextBox 11"/>
          <p:cNvSpPr txBox="1"/>
          <p:nvPr/>
        </p:nvSpPr>
        <p:spPr>
          <a:xfrm>
            <a:off x="8220345" y="4773264"/>
            <a:ext cx="2655375" cy="1610954"/>
          </a:xfrm>
          <a:prstGeom prst="rect">
            <a:avLst/>
          </a:prstGeom>
          <a:noFill/>
        </p:spPr>
        <p:txBody>
          <a:bodyPr wrap="square" rtlCol="0">
            <a:spAutoFit/>
          </a:bodyPr>
          <a:lstStyle/>
          <a:p>
            <a:pPr defTabSz="1219170" eaLnBrk="0" fontAlgn="base" hangingPunct="0">
              <a:spcBef>
                <a:spcPct val="0"/>
              </a:spcBef>
              <a:spcAft>
                <a:spcPct val="0"/>
              </a:spcAft>
            </a:pPr>
            <a:r>
              <a:rPr lang="en-US" sz="1867" dirty="0">
                <a:solidFill>
                  <a:srgbClr val="FFFFFF"/>
                </a:solidFill>
                <a:latin typeface="Calibri" panose="020F0502020204030204" pitchFamily="34" charset="0"/>
              </a:rPr>
              <a:t>$26 HEPA filter</a:t>
            </a:r>
          </a:p>
          <a:p>
            <a:pPr defTabSz="1219170" eaLnBrk="0" fontAlgn="base" hangingPunct="0">
              <a:spcBef>
                <a:spcPct val="0"/>
              </a:spcBef>
              <a:spcAft>
                <a:spcPct val="0"/>
              </a:spcAft>
            </a:pPr>
            <a:r>
              <a:rPr lang="en-US" sz="1867" dirty="0">
                <a:solidFill>
                  <a:srgbClr val="FFFFFF"/>
                </a:solidFill>
                <a:latin typeface="Calibri" panose="020F0502020204030204" pitchFamily="34" charset="0"/>
              </a:rPr>
              <a:t>$10 CPAP hose 6’</a:t>
            </a:r>
          </a:p>
          <a:p>
            <a:pPr defTabSz="1219170" eaLnBrk="0" fontAlgn="base" hangingPunct="0">
              <a:spcBef>
                <a:spcPct val="0"/>
              </a:spcBef>
              <a:spcAft>
                <a:spcPct val="0"/>
              </a:spcAft>
            </a:pPr>
            <a:r>
              <a:rPr lang="en-US" sz="1867" dirty="0">
                <a:solidFill>
                  <a:srgbClr val="FFFFFF"/>
                </a:solidFill>
                <a:latin typeface="Calibri" panose="020F0502020204030204" pitchFamily="34" charset="0"/>
              </a:rPr>
              <a:t>$18 radial blower 12V </a:t>
            </a:r>
          </a:p>
          <a:p>
            <a:pPr defTabSz="1219170" eaLnBrk="0" fontAlgn="base" hangingPunct="0">
              <a:spcBef>
                <a:spcPct val="0"/>
              </a:spcBef>
              <a:spcAft>
                <a:spcPct val="0"/>
              </a:spcAft>
            </a:pPr>
            <a:r>
              <a:rPr lang="en-US" sz="1867" dirty="0" smtClean="0">
                <a:solidFill>
                  <a:srgbClr val="FFFFFF"/>
                </a:solidFill>
                <a:latin typeface="Calibri" panose="020F0502020204030204" pitchFamily="34" charset="0"/>
              </a:rPr>
              <a:t>and </a:t>
            </a:r>
            <a:r>
              <a:rPr lang="en-US" sz="1867" dirty="0">
                <a:solidFill>
                  <a:srgbClr val="FFFFFF"/>
                </a:solidFill>
                <a:latin typeface="Calibri" panose="020F0502020204030204" pitchFamily="34" charset="0"/>
              </a:rPr>
              <a:t>3D printed pieces</a:t>
            </a:r>
          </a:p>
          <a:p>
            <a:pPr defTabSz="1219170" eaLnBrk="0" fontAlgn="base" hangingPunct="0">
              <a:spcBef>
                <a:spcPct val="0"/>
              </a:spcBef>
              <a:spcAft>
                <a:spcPct val="0"/>
              </a:spcAft>
            </a:pPr>
            <a:endParaRPr lang="en-US" sz="2400" dirty="0">
              <a:solidFill>
                <a:srgbClr val="000000"/>
              </a:solidFill>
              <a:latin typeface="Calibri" panose="020F0502020204030204" pitchFamily="34" charset="0"/>
            </a:endParaRPr>
          </a:p>
        </p:txBody>
      </p:sp>
      <p:sp>
        <p:nvSpPr>
          <p:cNvPr id="5" name="TextBox 4"/>
          <p:cNvSpPr txBox="1"/>
          <p:nvPr/>
        </p:nvSpPr>
        <p:spPr>
          <a:xfrm>
            <a:off x="1673357" y="6509187"/>
            <a:ext cx="3388964" cy="318100"/>
          </a:xfrm>
          <a:prstGeom prst="rect">
            <a:avLst/>
          </a:prstGeom>
          <a:noFill/>
        </p:spPr>
        <p:txBody>
          <a:bodyPr wrap="square" rtlCol="0">
            <a:spAutoFit/>
          </a:bodyPr>
          <a:lstStyle/>
          <a:p>
            <a:pPr defTabSz="1219170" eaLnBrk="0" fontAlgn="base" hangingPunct="0">
              <a:spcBef>
                <a:spcPct val="0"/>
              </a:spcBef>
              <a:spcAft>
                <a:spcPct val="0"/>
              </a:spcAft>
            </a:pPr>
            <a:r>
              <a:rPr lang="en-US" sz="1467" dirty="0">
                <a:solidFill>
                  <a:srgbClr val="FFFFFF"/>
                </a:solidFill>
                <a:latin typeface="Calibri" panose="020F0502020204030204" pitchFamily="34" charset="0"/>
              </a:rPr>
              <a:t>Photo by NIOSH</a:t>
            </a:r>
          </a:p>
        </p:txBody>
      </p:sp>
    </p:spTree>
    <p:extLst>
      <p:ext uri="{BB962C8B-B14F-4D97-AF65-F5344CB8AC3E}">
        <p14:creationId xmlns:p14="http://schemas.microsoft.com/office/powerpoint/2010/main" val="19177193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NTRC-2_1-2017">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NCEH_ATSDR_combined">
  <a:themeElements>
    <a:clrScheme name="Custom 25">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4.xml><?xml version="1.0" encoding="utf-8"?>
<a:theme xmlns:a="http://schemas.openxmlformats.org/drawingml/2006/main" name="NTRC template-1_ 1-2017">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TotalTime>
  <Words>846</Words>
  <Application>Microsoft Office PowerPoint</Application>
  <PresentationFormat>Widescreen</PresentationFormat>
  <Paragraphs>93</Paragraphs>
  <Slides>11</Slides>
  <Notes>6</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11</vt:i4>
      </vt:variant>
    </vt:vector>
  </HeadingPairs>
  <TitlesOfParts>
    <vt:vector size="23" baseType="lpstr">
      <vt:lpstr>Malgun Gothic</vt:lpstr>
      <vt:lpstr>Arial</vt:lpstr>
      <vt:lpstr>Calibri</vt:lpstr>
      <vt:lpstr>Calibri Light</vt:lpstr>
      <vt:lpstr>Courier New</vt:lpstr>
      <vt:lpstr>Myriad Web Pro</vt:lpstr>
      <vt:lpstr>Verdana</vt:lpstr>
      <vt:lpstr>Wingdings</vt:lpstr>
      <vt:lpstr>Office Theme</vt:lpstr>
      <vt:lpstr>NTRC-2_1-2017</vt:lpstr>
      <vt:lpstr>NCEH_ATSDR_combined</vt:lpstr>
      <vt:lpstr>NTRC template-1_ 1-2017</vt:lpstr>
      <vt:lpstr>Exposure Scenario: Workplace Exposures Kevin L Dunn, MS, CIH National Institute for Occupational Safety and Health Nano and Advanced Materials and Manufacturing Field Team</vt:lpstr>
      <vt:lpstr>12 years in and what do we know?</vt:lpstr>
      <vt:lpstr>Exposure assessment process</vt:lpstr>
      <vt:lpstr>PowerPoint Presentation</vt:lpstr>
      <vt:lpstr>Nano Risk Assessment Tool</vt:lpstr>
      <vt:lpstr>Nano Workplace Design Solutions</vt:lpstr>
      <vt:lpstr>Follow up study at MakerBot Sept 2018  20 MakerBot 3D printers with and without LEV controls</vt:lpstr>
      <vt:lpstr>Portable chamber</vt:lpstr>
      <vt:lpstr>PowerPoint Presentation</vt:lpstr>
      <vt:lpstr>PowerPoint Presentation</vt:lpstr>
      <vt:lpstr>Acknowledgements </vt:lpstr>
    </vt:vector>
  </TitlesOfParts>
  <Company>Centers for Disease Control and Prevention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Exposure Scenario: Workplace Exposures Kevin L Dunn, MS, CIH National Institute for Occupational Safety and Health Nano and Advanced Materials and Manufacturing Field Team</dc:title>
  <dc:creator>Dunn, Kevin L. (CDC/NIOSH/DSHEFS)</dc:creator>
  <cp:lastModifiedBy>Dunn, Kevin L. (CDC/NIOSH/DSHEFS)</cp:lastModifiedBy>
  <cp:revision>16</cp:revision>
  <dcterms:created xsi:type="dcterms:W3CDTF">2018-10-02T15:20:14Z</dcterms:created>
  <dcterms:modified xsi:type="dcterms:W3CDTF">2018-10-03T16:03:03Z</dcterms:modified>
</cp:coreProperties>
</file>