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361" r:id="rId3"/>
    <p:sldId id="520" r:id="rId4"/>
    <p:sldId id="308" r:id="rId5"/>
    <p:sldId id="525" r:id="rId6"/>
    <p:sldId id="523" r:id="rId7"/>
    <p:sldId id="433" r:id="rId8"/>
    <p:sldId id="510" r:id="rId9"/>
    <p:sldId id="524" r:id="rId10"/>
    <p:sldId id="273" r:id="rId11"/>
    <p:sldId id="512" r:id="rId12"/>
    <p:sldId id="346" r:id="rId1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62D"/>
    <a:srgbClr val="FF7D00"/>
    <a:srgbClr val="FF00FF"/>
    <a:srgbClr val="007CBA"/>
    <a:srgbClr val="121212"/>
    <a:srgbClr val="FFE1C1"/>
    <a:srgbClr val="FFC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5086" autoAdjust="0"/>
  </p:normalViewPr>
  <p:slideViewPr>
    <p:cSldViewPr>
      <p:cViewPr varScale="1">
        <p:scale>
          <a:sx n="111" d="100"/>
          <a:sy n="111" d="100"/>
        </p:scale>
        <p:origin x="14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79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675CFF-C8B4-4B98-8DA0-5A126D14A4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B7D66-24E0-427A-BB63-3D001B8A02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D2A928B3-0939-4B57-B1C9-53C42355C037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E6A91-7BC4-474A-BB1E-F7B9AF0536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0CC5F-2EC6-4B13-A729-B039E872C1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53EB8DD-3E89-4F49-94C8-85A0D69AC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932043-5E64-47C0-A3F6-E4C74BBD44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4FCA4-5AAA-4292-9999-C2D033A77E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02D3B2C-B876-4D07-9874-71D7E04A1668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ABE622B-B464-481D-A11E-8206FB78C9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5EFE9E-2B5F-4099-8660-DE24E0679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A7D78-3E46-4650-BDF1-41A59EFD10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A5341-7E06-47BF-A6AE-F35932D00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7C0D59-4079-4552-8920-698D9C17D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BED6AB3-F544-4879-81DC-C9F1912571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27A7FCE3-5584-44BB-B52F-FA011DBDE0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D65813D6-82D6-49B7-A7FB-8A361FA76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8DBD1-D0CA-4E4E-B49D-AC298617BC63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E9028112-C552-41AB-812B-566D547F65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E59E380C-81DB-4B59-B38F-B91F8C9603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75234E5-AB54-4563-A783-96BB621C8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638" indent="-3000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6500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9100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288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04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76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48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20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7B611-32D1-457E-B704-63ABA767D676}" type="slidenum">
              <a:rPr lang="en-US" altLang="en-US" sz="1300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26D231F8-A79D-4547-A8A4-C8D878821A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92316D-758A-4E08-9478-9D2CCBF3A774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3315" name="Slide Image Placeholder 1">
            <a:extLst>
              <a:ext uri="{FF2B5EF4-FFF2-40B4-BE49-F238E27FC236}">
                <a16:creationId xmlns:a16="http://schemas.microsoft.com/office/drawing/2014/main" id="{7F46709E-648B-457C-ACDB-74E06A0D54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Notes Placeholder 2">
            <a:extLst>
              <a:ext uri="{FF2B5EF4-FFF2-40B4-BE49-F238E27FC236}">
                <a16:creationId xmlns:a16="http://schemas.microsoft.com/office/drawing/2014/main" id="{CDE1F237-D25C-425D-89D6-F5CF78EB00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24" tIns="48313" rIns="96624" bIns="48313" numCol="1" anchor="t" anchorCtr="0" compatLnSpc="1">
            <a:prstTxWarp prst="textNoShape">
              <a:avLst/>
            </a:prstTxWarp>
          </a:bodyPr>
          <a:lstStyle/>
          <a:p>
            <a:pPr defTabSz="454025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7" name="Slide Number Placeholder 3">
            <a:extLst>
              <a:ext uri="{FF2B5EF4-FFF2-40B4-BE49-F238E27FC236}">
                <a16:creationId xmlns:a16="http://schemas.microsoft.com/office/drawing/2014/main" id="{A0667946-A230-41BE-9C1E-807664A6D261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4" tIns="48313" rIns="96624" bIns="48313" anchor="b"/>
          <a:lstStyle>
            <a:lvl1pPr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775297-97B6-4199-8002-ACA8B98DF319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DC628C7-8C72-4928-8705-CEF7931FF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FAC899-05EE-4E86-BDA3-C78AC7610CA2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5363" name="Slide Image Placeholder 1">
            <a:extLst>
              <a:ext uri="{FF2B5EF4-FFF2-40B4-BE49-F238E27FC236}">
                <a16:creationId xmlns:a16="http://schemas.microsoft.com/office/drawing/2014/main" id="{6D75F6EC-9A85-4F99-9ED2-EFC3C92856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Notes Placeholder 2">
            <a:extLst>
              <a:ext uri="{FF2B5EF4-FFF2-40B4-BE49-F238E27FC236}">
                <a16:creationId xmlns:a16="http://schemas.microsoft.com/office/drawing/2014/main" id="{653B9FC1-DA2D-4059-AE84-1FC100E58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24" tIns="48313" rIns="96624" bIns="48313" numCol="1" anchor="t" anchorCtr="0" compatLnSpc="1">
            <a:prstTxWarp prst="textNoShape">
              <a:avLst/>
            </a:prstTxWarp>
          </a:bodyPr>
          <a:lstStyle/>
          <a:p>
            <a:pPr defTabSz="454025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5" name="Slide Number Placeholder 3">
            <a:extLst>
              <a:ext uri="{FF2B5EF4-FFF2-40B4-BE49-F238E27FC236}">
                <a16:creationId xmlns:a16="http://schemas.microsoft.com/office/drawing/2014/main" id="{5E35A236-FEB3-45C0-AC61-80203DD7B71C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4" tIns="48313" rIns="96624" bIns="48313" anchor="b"/>
          <a:lstStyle>
            <a:lvl1pPr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576047-A9C1-4D4B-9465-343D3424A1C7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AC565FFE-507B-4722-9EC5-193556B80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638" indent="-3000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6500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9100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288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04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76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48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208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90153-61C3-4C53-AB0C-76E9E1B8FB30}" type="slidenum">
              <a:rPr lang="en-US" altLang="en-US" sz="1300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  <p:sp>
        <p:nvSpPr>
          <p:cNvPr id="17411" name="Slide Image Placeholder 1">
            <a:extLst>
              <a:ext uri="{FF2B5EF4-FFF2-40B4-BE49-F238E27FC236}">
                <a16:creationId xmlns:a16="http://schemas.microsoft.com/office/drawing/2014/main" id="{C5BDDF37-FAFD-4948-AD1C-1EECA539DC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Notes Placeholder 2">
            <a:extLst>
              <a:ext uri="{FF2B5EF4-FFF2-40B4-BE49-F238E27FC236}">
                <a16:creationId xmlns:a16="http://schemas.microsoft.com/office/drawing/2014/main" id="{D3753AD0-D666-443D-98E6-E268325B73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08" tIns="48304" rIns="96608" bIns="48304" numCol="1" anchor="t" anchorCtr="0" compatLnSpc="1">
            <a:prstTxWarp prst="textNoShape">
              <a:avLst/>
            </a:prstTxWarp>
          </a:bodyPr>
          <a:lstStyle/>
          <a:p>
            <a:pPr defTabSz="468313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CEB52321-5626-4C27-A707-FB1F996774D3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08" tIns="48304" rIns="96608" bIns="48304" anchor="b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30188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C37CD5-6914-4074-AA42-C1F290A12D89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D032CCA-E385-4972-9525-FA6CC18A4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874EF3-4962-4675-9C93-949BB06B5C6B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/>
          </a:p>
        </p:txBody>
      </p:sp>
      <p:sp>
        <p:nvSpPr>
          <p:cNvPr id="21507" name="Slide Image Placeholder 1">
            <a:extLst>
              <a:ext uri="{FF2B5EF4-FFF2-40B4-BE49-F238E27FC236}">
                <a16:creationId xmlns:a16="http://schemas.microsoft.com/office/drawing/2014/main" id="{E53151F4-FD6B-4336-BC35-A31919BEF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Notes Placeholder 2">
            <a:extLst>
              <a:ext uri="{FF2B5EF4-FFF2-40B4-BE49-F238E27FC236}">
                <a16:creationId xmlns:a16="http://schemas.microsoft.com/office/drawing/2014/main" id="{AEECBD09-F91E-46E8-957B-0486D521E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14" tIns="48307" rIns="96614" bIns="48307" numCol="1" anchor="t" anchorCtr="0" compatLnSpc="1">
            <a:prstTxWarp prst="textNoShape">
              <a:avLst/>
            </a:prstTxWarp>
          </a:bodyPr>
          <a:lstStyle/>
          <a:p>
            <a:pPr defTabSz="454025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9" name="Slide Number Placeholder 3">
            <a:extLst>
              <a:ext uri="{FF2B5EF4-FFF2-40B4-BE49-F238E27FC236}">
                <a16:creationId xmlns:a16="http://schemas.microsoft.com/office/drawing/2014/main" id="{9EAEC08D-3672-4293-9462-FD4E5712ED9F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4" tIns="48307" rIns="96614" bIns="48307" anchor="b"/>
          <a:lstStyle>
            <a:lvl1pPr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48256B-733E-4708-AC7C-7483DED96D17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822B801-C7FE-424C-95B4-57D3FD714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A1EE20-BF6C-4A0E-BD13-163D46C6E918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  <p:sp>
        <p:nvSpPr>
          <p:cNvPr id="23555" name="Slide Image Placeholder 1">
            <a:extLst>
              <a:ext uri="{FF2B5EF4-FFF2-40B4-BE49-F238E27FC236}">
                <a16:creationId xmlns:a16="http://schemas.microsoft.com/office/drawing/2014/main" id="{ED27DB1A-FEFD-4610-8E06-B6EA31F227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otes Placeholder 2">
            <a:extLst>
              <a:ext uri="{FF2B5EF4-FFF2-40B4-BE49-F238E27FC236}">
                <a16:creationId xmlns:a16="http://schemas.microsoft.com/office/drawing/2014/main" id="{33B0484E-2C07-4448-A217-F730C410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14" tIns="48307" rIns="96614" bIns="48307" numCol="1" anchor="t" anchorCtr="0" compatLnSpc="1">
            <a:prstTxWarp prst="textNoShape">
              <a:avLst/>
            </a:prstTxWarp>
          </a:bodyPr>
          <a:lstStyle/>
          <a:p>
            <a:pPr defTabSz="454025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7" name="Slide Number Placeholder 3">
            <a:extLst>
              <a:ext uri="{FF2B5EF4-FFF2-40B4-BE49-F238E27FC236}">
                <a16:creationId xmlns:a16="http://schemas.microsoft.com/office/drawing/2014/main" id="{B77F05C5-56E1-4684-962C-92F6B498860E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4" tIns="48307" rIns="96614" bIns="48307" anchor="b"/>
          <a:lstStyle>
            <a:lvl1pPr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74DE1B-6810-4711-B66A-29F78687CFFD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B8EAAF3-75D5-46D3-8852-950716FD6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2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438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B9653D-6F32-437A-9CF8-6814B06CC05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5603" name="Slide Image Placeholder 1">
            <a:extLst>
              <a:ext uri="{FF2B5EF4-FFF2-40B4-BE49-F238E27FC236}">
                <a16:creationId xmlns:a16="http://schemas.microsoft.com/office/drawing/2014/main" id="{01999978-1E61-4C62-A1C4-5F7967EBF6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id="{DBCAFB1E-5952-46D4-AADC-8C783D3C7F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12" tIns="48305" rIns="96612" bIns="48305" numCol="1" anchor="t" anchorCtr="0" compatLnSpc="1">
            <a:prstTxWarp prst="textNoShape">
              <a:avLst/>
            </a:prstTxWarp>
          </a:bodyPr>
          <a:lstStyle/>
          <a:p>
            <a:pPr defTabSz="454025"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5" name="Slide Number Placeholder 3">
            <a:extLst>
              <a:ext uri="{FF2B5EF4-FFF2-40B4-BE49-F238E27FC236}">
                <a16:creationId xmlns:a16="http://schemas.microsoft.com/office/drawing/2014/main" id="{7E6D8E9A-C669-4555-BD3B-D090D823D981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2" tIns="48305" rIns="96612" bIns="48305" anchor="b"/>
          <a:lstStyle>
            <a:lvl1pPr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46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4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01A50E-3110-44A7-A38D-25EE5631B266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4C2B8-F5C1-4C3D-9233-CC61B420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F2722-338C-4A64-AD61-191C19DA8E23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911B7-058E-4FBE-B1E9-07DF005E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5D550-C001-484F-A0C4-E10EBA14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5FD28-39AC-43D8-9704-D410188D3D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11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92CB-FC28-418D-8C3F-991AF341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814C72-9A06-4479-A64A-C6EFD4A9BE89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824AA-4E01-4C7A-BBB5-F4892E69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57563-46A7-45E2-B6B0-D4502308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A4D2A-47B2-4538-98E7-8A7D3BAB3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21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ADCD5-51A0-4DF3-8904-D890DD40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E5C03-7A0A-40AA-82FE-30D9F29776AB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79F1C-5A5C-49E1-BDAC-6290A15D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3B581-58D0-4E6E-A42C-8B8E86DD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12416-6AC5-4BF0-8540-F20E614A2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3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3A355-6888-424F-B4A0-708DE6AF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4001-2AD9-44AC-9E04-96A77BEA9F51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F09-CF82-4DD3-B69A-88B974B0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79955-8328-41FE-A351-9A89866A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EA961-FC74-4134-A372-3177B131F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11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8F0CA-6E76-4066-BC61-F64EE865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E755-6897-4AB9-ACF5-1B12E280E800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DA237-54A6-420D-B20A-7A9EB0CA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CCFFA-955D-4E06-B2E1-B12E6379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F1EBE-A331-49BA-949C-F1FFEB83A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864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4EC09-B1A7-469B-B18E-0162A58D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7C849-77F5-455F-9CC1-0F3BC97D2EA6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93AEE-5DC7-40FC-B5A0-72B323A8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3B2AB-96AA-4EEF-A422-FB147693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58107-463F-46E4-B83E-A40A4C1DD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061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B4AF6E-FA57-4BD9-B992-0D6B3582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9049-DF6E-4551-BA69-57B5E3C1DB8B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9E1E20-8AF4-4F53-9D1B-3FB98501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B337B1-944D-46DA-A271-81800C8B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5D218-DA74-4B91-84C6-4227FA3D6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715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1332DC-B779-4670-8828-9356ED47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BD45C-0148-4298-8730-90E8DF31AC62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961E14-AE17-4A79-BA27-2507F6BD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6EF1CC-3DCB-43A7-8D69-415DF6FB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3AD8C-F8C9-4FF5-A5DD-F5D0A0108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54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4154CB0-E5C4-4B7E-B781-34D28A36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942D2-18FD-40D0-BC78-EB6F94807919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DDB621-37B9-431C-B67E-BAC622EB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4353B1-6CF4-422E-93DB-13DC2F4F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6596-C345-4C8C-8B31-4539E31900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24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59499B-23E2-4D16-99C8-9D67FFA0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D6F6B-7B51-4726-A5B8-6EFB09F248FD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88C79E-4A8C-4CC0-B256-C8324335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592B84-F2B0-4287-B5C6-18752D6C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2C70E-8A4E-43B7-BB68-DB3AD7512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54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53B0EF-ADB7-42AE-B2BA-2149AB70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9147D-21CB-4F6F-8D83-54CC72C670A1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7D598F-7322-4757-9AFC-40144BE2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21E5D2-B295-4128-9E49-36AC6BD7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288-DA73-4EEF-A741-C056119DE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99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3775-0592-454A-9E2D-816752A4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BD81-2AF4-4D8B-B7BF-FEAE3CD25EF5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3C24-E4AA-4A45-9B64-A93DC5B6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30991-5B62-41FC-90A7-329B5800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FC2CB-B39B-401A-9E08-7C78D61E45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576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92B107-2269-40A7-9867-D2A70C2F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2C4A7-C2C2-4003-988A-F26FD0D5B126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A8E4E8-60E1-4C86-8017-FA06FDDF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D58045-7B9B-41C7-9ECC-B4288D0E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BC41-8141-4200-801E-424F0FFE3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171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F5109-1812-4A08-AAD8-24E97B3D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B1612-1801-43D5-962C-8C597E89D2AD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ACE38-B06D-4B8D-BE8E-CF139BEF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65E42-B663-4B54-BC00-1C175AC5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23F55-674E-42E2-99AB-0CFFD0D9D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111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46AE-1926-4247-A99D-C81059B7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4690E-4D5B-46A7-83A7-B3CF6373E2E4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853BE-2570-4F1E-898F-ADB3EC2F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8FE70-343E-4059-A9C3-A5B1A0C0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27BE2-5EFE-4B3D-9B99-9B819405A6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8201-B90D-4158-A374-02C6D67D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82561-6A53-45A1-9934-5B72F93FF115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B8E69-EBA5-4A4E-A135-B2AEB577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EDF13-7DC7-4F85-9492-ABE6B1B9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9621-3135-4831-BB51-50261523B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42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6ECE11-055C-4C7D-B0F1-202A9FBA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6E43-A297-4A31-AB8F-C6D275CCA7E4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B05EAE-44C1-4C26-ADEC-FD96E312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52D2B-9249-4391-9224-EF0B917B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DF210-C734-49F3-87A2-AD0E843FF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47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B921BE-9E82-4D73-A81A-4FC6090A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471E2-ED1E-409F-B563-DB113FE1856F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19C248-37E5-41CB-A1BF-AEE75F6C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C1DFF3-60A9-477E-B948-6DC93544D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BE081-FB8F-4317-85C7-5FBA69575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16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37ADB5-6D2B-4C64-829B-4FB9050E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BACEF-6602-4BAC-ACC6-44FA36506400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3D90E6-3246-45DC-9DF4-E6A2137D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D3DC95-101E-44D1-8EF2-4ED3B5A6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374A-46BF-4AAA-86CE-E24FEC4DA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17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6627C4A-5EB4-4484-9E80-E0B01AE7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FC12A-42DA-484B-B0EC-C0BE73041E68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201BFB-9350-438B-A067-29AE130D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86E7AD-905E-42D4-B56A-FE52738C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41A1-527E-40EC-987F-C86AAD7667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46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944D53-79FD-41FE-A62A-FB2CDAF2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E37E7-2996-4815-A503-1EF008B59700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E5D1CF-8F67-426A-AE7F-685C8306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8070CD-7F40-4F35-B83D-577AB725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836E-2A77-417C-A9FD-79E09DD36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38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4AD2BB-B20A-48FD-9BB2-9D6EF74B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414CA3-D77E-4368-BD96-EF4C02F620E8}" type="datetimeFigureOut">
              <a:rPr lang="en-US"/>
              <a:pPr>
                <a:defRPr/>
              </a:pPr>
              <a:t>10/5/2018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2F7E3D-FBC8-4C91-8FF3-50C81D81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81C62D-DA35-4DE5-AAB0-2A42886C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9965A-5A99-45B7-8789-6BC07C52D3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38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4E71D34-A983-494C-A8D9-08CEF22AA6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3AEAE87-7C00-4D9F-84DB-8E83BD21C8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5754C-0C5C-4755-B627-4FD257622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330DE4-80E1-4FC3-9784-506BC4E8530C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D2C5A-820C-446B-AB78-6B0F5463A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C8197-E8E8-459E-A6EE-D1AB9CD32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7A355E-C9F4-4674-A3B5-3366E8F07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BD5C5B7-586F-4AD5-B5C5-716D58FE78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BDD32AC-B149-4EF7-B58E-43640C0D6C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0FF60-7276-4B5E-A151-DCC765128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419D9D94-3898-4D1F-AB57-ADF60ED78B3C}" type="datetimeFigureOut">
              <a:rPr lang="en-US"/>
              <a:pPr>
                <a:defRPr/>
              </a:pPr>
              <a:t>10/5/2018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7BE8-9F8E-46CF-A8B2-6EECCA4FD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1260B-C89F-47ED-8C04-198B7B7F2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5D9129-7994-4379-BF03-54663A0DFB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://www.nutralease.com/Nutra/index.asp" TargetMode="External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A19597-AB4E-4677-A896-620ADEA2C9E9}"/>
              </a:ext>
            </a:extLst>
          </p:cNvPr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F264F37-ACAA-4623-9EAE-33166C9F1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349375"/>
            <a:ext cx="8991600" cy="1470025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FF9600"/>
                </a:solidFill>
                <a:cs typeface="Arial" panose="020B0604020202020204" pitchFamily="34" charset="0"/>
              </a:rPr>
              <a:t>Demystifying dissolution of polymer-embedded nanoparticles: implications for polymer composites intended for use as food contact materials</a:t>
            </a:r>
          </a:p>
        </p:txBody>
      </p:sp>
      <p:sp>
        <p:nvSpPr>
          <p:cNvPr id="8196" name="TextBox 5">
            <a:extLst>
              <a:ext uri="{FF2B5EF4-FFF2-40B4-BE49-F238E27FC236}">
                <a16:creationId xmlns:a16="http://schemas.microsoft.com/office/drawing/2014/main" id="{20C003AF-B917-4430-9BEA-346986CA0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3043238"/>
            <a:ext cx="8602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chemeClr val="bg1"/>
                </a:solidFill>
              </a:rPr>
              <a:t>Timothy V Duncan, PhD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E950D59E-973A-4BEA-BE99-14F706E9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58025" r="53616" b="4761"/>
          <a:stretch>
            <a:fillRect/>
          </a:stretch>
        </p:blipFill>
        <p:spPr bwMode="auto">
          <a:xfrm>
            <a:off x="-30163" y="-19050"/>
            <a:ext cx="126206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6A7C8F9-50E4-4CAE-A80B-C6C932D82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7471" r="2985" b="13792"/>
          <a:stretch>
            <a:fillRect/>
          </a:stretch>
        </p:blipFill>
        <p:spPr bwMode="auto">
          <a:xfrm>
            <a:off x="1219200" y="-31750"/>
            <a:ext cx="18859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>
            <a:extLst>
              <a:ext uri="{FF2B5EF4-FFF2-40B4-BE49-F238E27FC236}">
                <a16:creationId xmlns:a16="http://schemas.microsoft.com/office/drawing/2014/main" id="{3E1FE923-559B-4C39-A8E0-404AC9BE2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r="9970" b="47221"/>
          <a:stretch>
            <a:fillRect/>
          </a:stretch>
        </p:blipFill>
        <p:spPr bwMode="auto">
          <a:xfrm>
            <a:off x="3105150" y="-12700"/>
            <a:ext cx="24574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" descr="E:\TEM\08262016_samples 20-32\20_003.jpg">
            <a:extLst>
              <a:ext uri="{FF2B5EF4-FFF2-40B4-BE49-F238E27FC236}">
                <a16:creationId xmlns:a16="http://schemas.microsoft.com/office/drawing/2014/main" id="{B386C3F6-B8B4-4180-BED5-4B90597A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17696" r="17696" b="21602"/>
          <a:stretch>
            <a:fillRect/>
          </a:stretch>
        </p:blipFill>
        <p:spPr bwMode="auto">
          <a:xfrm>
            <a:off x="5541963" y="0"/>
            <a:ext cx="12398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134598-09A0-4899-8E57-E249601251C1}"/>
              </a:ext>
            </a:extLst>
          </p:cNvPr>
          <p:cNvSpPr/>
          <p:nvPr/>
        </p:nvSpPr>
        <p:spPr>
          <a:xfrm>
            <a:off x="0" y="1219200"/>
            <a:ext cx="9144000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202" name="Picture 32">
            <a:extLst>
              <a:ext uri="{FF2B5EF4-FFF2-40B4-BE49-F238E27FC236}">
                <a16:creationId xmlns:a16="http://schemas.microsoft.com/office/drawing/2014/main" id="{7DB3A3DC-E4BC-4A3B-AF4E-FA14D3355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6" t="8269" r="2174" b="69778"/>
          <a:stretch>
            <a:fillRect/>
          </a:stretch>
        </p:blipFill>
        <p:spPr bwMode="auto">
          <a:xfrm>
            <a:off x="6754813" y="-31750"/>
            <a:ext cx="238918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4">
            <a:extLst>
              <a:ext uri="{FF2B5EF4-FFF2-40B4-BE49-F238E27FC236}">
                <a16:creationId xmlns:a16="http://schemas.microsoft.com/office/drawing/2014/main" id="{67BADDFA-0EB1-4C41-B18D-15CF6EA0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39558" r="13177" b="34515"/>
          <a:stretch>
            <a:fillRect/>
          </a:stretch>
        </p:blipFill>
        <p:spPr bwMode="auto">
          <a:xfrm>
            <a:off x="2209800" y="3581400"/>
            <a:ext cx="47053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2683A7B-C158-4F6B-87FD-D17725C83980}"/>
              </a:ext>
            </a:extLst>
          </p:cNvPr>
          <p:cNvSpPr/>
          <p:nvPr/>
        </p:nvSpPr>
        <p:spPr>
          <a:xfrm>
            <a:off x="0" y="5592763"/>
            <a:ext cx="9144000" cy="1265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205" name="Picture 39">
            <a:extLst>
              <a:ext uri="{FF2B5EF4-FFF2-40B4-BE49-F238E27FC236}">
                <a16:creationId xmlns:a16="http://schemas.microsoft.com/office/drawing/2014/main" id="{F830905C-8198-4066-86C5-B2938D002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7"/>
          <a:stretch>
            <a:fillRect/>
          </a:stretch>
        </p:blipFill>
        <p:spPr bwMode="auto">
          <a:xfrm>
            <a:off x="1200150" y="5592763"/>
            <a:ext cx="12255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40">
            <a:extLst>
              <a:ext uri="{FF2B5EF4-FFF2-40B4-BE49-F238E27FC236}">
                <a16:creationId xmlns:a16="http://schemas.microsoft.com/office/drawing/2014/main" id="{3A28E6C1-FBA7-40FA-8968-140DBC3808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799"/>
          <a:stretch>
            <a:fillRect/>
          </a:stretch>
        </p:blipFill>
        <p:spPr bwMode="auto">
          <a:xfrm>
            <a:off x="-4763" y="5605463"/>
            <a:ext cx="1204913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" descr="image001">
            <a:extLst>
              <a:ext uri="{FF2B5EF4-FFF2-40B4-BE49-F238E27FC236}">
                <a16:creationId xmlns:a16="http://schemas.microsoft.com/office/drawing/2014/main" id="{003B6867-245A-4AD7-B5ED-432CF717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5605463"/>
            <a:ext cx="16891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" descr="C:\Users\Rebecca.Weiner\Desktop\image1.JPG">
            <a:extLst>
              <a:ext uri="{FF2B5EF4-FFF2-40B4-BE49-F238E27FC236}">
                <a16:creationId xmlns:a16="http://schemas.microsoft.com/office/drawing/2014/main" id="{EE35817B-EBDA-4D90-A6DC-3C84B385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r="15215"/>
          <a:stretch>
            <a:fillRect/>
          </a:stretch>
        </p:blipFill>
        <p:spPr bwMode="auto">
          <a:xfrm>
            <a:off x="8470900" y="5605463"/>
            <a:ext cx="688975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2">
            <a:extLst>
              <a:ext uri="{FF2B5EF4-FFF2-40B4-BE49-F238E27FC236}">
                <a16:creationId xmlns:a16="http://schemas.microsoft.com/office/drawing/2014/main" id="{A9E42860-A53D-4D29-A377-D6D2FC3436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6" t="14722" r="40729" b="26111"/>
          <a:stretch>
            <a:fillRect/>
          </a:stretch>
        </p:blipFill>
        <p:spPr bwMode="auto">
          <a:xfrm>
            <a:off x="4525963" y="5605463"/>
            <a:ext cx="552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3">
            <a:extLst>
              <a:ext uri="{FF2B5EF4-FFF2-40B4-BE49-F238E27FC236}">
                <a16:creationId xmlns:a16="http://schemas.microsoft.com/office/drawing/2014/main" id="{0F760B93-C01C-45DE-979A-CAB1165B6E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 t="15408" r="39857" b="23586"/>
          <a:stretch>
            <a:fillRect/>
          </a:stretch>
        </p:blipFill>
        <p:spPr bwMode="auto">
          <a:xfrm>
            <a:off x="5062538" y="5605463"/>
            <a:ext cx="53498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5">
            <a:extLst>
              <a:ext uri="{FF2B5EF4-FFF2-40B4-BE49-F238E27FC236}">
                <a16:creationId xmlns:a16="http://schemas.microsoft.com/office/drawing/2014/main" id="{27550702-9522-4C17-BB5C-E89CE17973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1" t="13795" r="37784" b="24638"/>
          <a:stretch>
            <a:fillRect/>
          </a:stretch>
        </p:blipFill>
        <p:spPr bwMode="auto">
          <a:xfrm>
            <a:off x="5578475" y="5605463"/>
            <a:ext cx="5937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16">
            <a:extLst>
              <a:ext uri="{FF2B5EF4-FFF2-40B4-BE49-F238E27FC236}">
                <a16:creationId xmlns:a16="http://schemas.microsoft.com/office/drawing/2014/main" id="{036880EA-3C35-49AE-A721-A3E154CD8F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3" t="16528" r="40417" b="24583"/>
          <a:stretch>
            <a:fillRect/>
          </a:stretch>
        </p:blipFill>
        <p:spPr bwMode="auto">
          <a:xfrm>
            <a:off x="4068763" y="5602288"/>
            <a:ext cx="48895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17">
            <a:extLst>
              <a:ext uri="{FF2B5EF4-FFF2-40B4-BE49-F238E27FC236}">
                <a16:creationId xmlns:a16="http://schemas.microsoft.com/office/drawing/2014/main" id="{0BBC387D-0A1D-4B87-BA52-6BAD708A7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0001" r="9631" b="8141"/>
          <a:stretch>
            <a:fillRect/>
          </a:stretch>
        </p:blipFill>
        <p:spPr bwMode="auto">
          <a:xfrm>
            <a:off x="6172200" y="5592763"/>
            <a:ext cx="22987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4222DE8-0D33-490A-888C-42BB9AA12572}"/>
              </a:ext>
            </a:extLst>
          </p:cNvPr>
          <p:cNvSpPr/>
          <p:nvPr/>
        </p:nvSpPr>
        <p:spPr>
          <a:xfrm>
            <a:off x="-11113" y="5559425"/>
            <a:ext cx="9170988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50E86-EE9A-498C-8C69-F39745BB8636}"/>
              </a:ext>
            </a:extLst>
          </p:cNvPr>
          <p:cNvSpPr txBox="1"/>
          <p:nvPr/>
        </p:nvSpPr>
        <p:spPr>
          <a:xfrm>
            <a:off x="1670844" y="4953000"/>
            <a:ext cx="625395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QEEN 2 Workshop, Washington DC, October 2018</a:t>
            </a:r>
            <a:endParaRPr lang="en-US" sz="20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E3494-D9B3-4249-AAFD-90631C0F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4" t="14072" r="32845" b="5556"/>
          <a:stretch>
            <a:fillRect/>
          </a:stretch>
        </p:blipFill>
        <p:spPr bwMode="auto">
          <a:xfrm>
            <a:off x="403225" y="762000"/>
            <a:ext cx="4092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6">
            <a:extLst>
              <a:ext uri="{FF2B5EF4-FFF2-40B4-BE49-F238E27FC236}">
                <a16:creationId xmlns:a16="http://schemas.microsoft.com/office/drawing/2014/main" id="{66E6BE75-EEA4-4E5C-9316-F53572DD6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F3C9F0F8-144A-43B8-B06B-46604D46C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EBA5F1C6-BD57-47BB-8661-19002A50A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50"/>
            <a:ext cx="6518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Email: timothy.Duncan@fda.hhs.gov</a:t>
            </a:r>
          </a:p>
        </p:txBody>
      </p:sp>
      <p:sp>
        <p:nvSpPr>
          <p:cNvPr id="24582" name="Rectangle 7">
            <a:extLst>
              <a:ext uri="{FF2B5EF4-FFF2-40B4-BE49-F238E27FC236}">
                <a16:creationId xmlns:a16="http://schemas.microsoft.com/office/drawing/2014/main" id="{28DE0567-E321-4CFA-A7E8-86FF7A5B2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4583" name="Picture 4">
            <a:extLst>
              <a:ext uri="{FF2B5EF4-FFF2-40B4-BE49-F238E27FC236}">
                <a16:creationId xmlns:a16="http://schemas.microsoft.com/office/drawing/2014/main" id="{CDA45A2C-AA5A-4C27-AA71-25DB5FF10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E09C19CC-D60B-45BC-938A-1FD14910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6429375"/>
            <a:ext cx="4052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Gray, et al. </a:t>
            </a:r>
            <a:r>
              <a:rPr lang="en-US" altLang="en-US" sz="1200" i="1" dirty="0"/>
              <a:t>Environ. Sci Technol.</a:t>
            </a:r>
            <a:r>
              <a:rPr lang="en-US" altLang="en-US" sz="1200" dirty="0"/>
              <a:t> </a:t>
            </a:r>
            <a:r>
              <a:rPr lang="en-US" altLang="en-US" sz="1200" b="1" dirty="0"/>
              <a:t>2018 </a:t>
            </a:r>
            <a:r>
              <a:rPr lang="en-US" altLang="en-US" sz="1200" i="1" dirty="0"/>
              <a:t>52</a:t>
            </a:r>
            <a:r>
              <a:rPr lang="en-US" altLang="en-US" sz="1200" dirty="0"/>
              <a:t>, 9468−9477 </a:t>
            </a:r>
          </a:p>
        </p:txBody>
      </p:sp>
      <p:pic>
        <p:nvPicPr>
          <p:cNvPr id="24585" name="Picture 2">
            <a:extLst>
              <a:ext uri="{FF2B5EF4-FFF2-40B4-BE49-F238E27FC236}">
                <a16:creationId xmlns:a16="http://schemas.microsoft.com/office/drawing/2014/main" id="{04E0E61A-5B21-4DF8-8533-61A8B6D6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14838" r="33333" b="6863"/>
          <a:stretch>
            <a:fillRect/>
          </a:stretch>
        </p:blipFill>
        <p:spPr bwMode="auto">
          <a:xfrm>
            <a:off x="4724400" y="827088"/>
            <a:ext cx="3952875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DA6CC794-9DBC-4F77-B386-903BE1A25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3246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/>
              <a:t>Weiner et al. </a:t>
            </a:r>
            <a:r>
              <a:rPr lang="en-US" altLang="en-US" sz="1200" i="1" dirty="0"/>
              <a:t>ACS Appl. Nano Mater.</a:t>
            </a:r>
            <a:r>
              <a:rPr lang="en-US" altLang="en-US" sz="1200" dirty="0"/>
              <a:t> </a:t>
            </a:r>
            <a:r>
              <a:rPr lang="en-US" altLang="en-US" sz="1200" b="1" dirty="0"/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i="1" dirty="0"/>
              <a:t>DOI: 10.1021/acsanm.8b0124</a:t>
            </a:r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3AAD45C-322E-440F-9EB0-CB9CBE643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F9E5732-3AD3-4DBF-B2CF-326E4B91A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B5ECF6AD-B1D3-4172-9C72-FE2E784B35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2438400"/>
            <a:ext cx="7162800" cy="152400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2400" b="1" u="sng" dirty="0">
                <a:solidFill>
                  <a:srgbClr val="007CBA"/>
                </a:solidFill>
              </a:rPr>
              <a:t>Contact Information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2400" b="1" dirty="0">
                <a:solidFill>
                  <a:srgbClr val="007CBA"/>
                </a:solidFill>
              </a:rPr>
              <a:t>Timothy V. Duncan, PhD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2400" b="1" dirty="0">
                <a:solidFill>
                  <a:srgbClr val="007CBA"/>
                </a:solidFill>
              </a:rPr>
              <a:t>timothy.duncan@fda.hhs.gov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2400" b="1" dirty="0">
                <a:solidFill>
                  <a:srgbClr val="007CBA"/>
                </a:solidFill>
              </a:rPr>
              <a:t>708-924-0607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defRPr/>
            </a:pPr>
            <a:endParaRPr lang="en-US" altLang="en-US" sz="3600" b="1" dirty="0"/>
          </a:p>
        </p:txBody>
      </p:sp>
      <p:sp>
        <p:nvSpPr>
          <p:cNvPr id="26629" name="Rectangle 7">
            <a:extLst>
              <a:ext uri="{FF2B5EF4-FFF2-40B4-BE49-F238E27FC236}">
                <a16:creationId xmlns:a16="http://schemas.microsoft.com/office/drawing/2014/main" id="{596248F7-774A-43C1-AA3E-73B857C46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33538"/>
            <a:ext cx="1447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0" name="Rectangle 8">
            <a:extLst>
              <a:ext uri="{FF2B5EF4-FFF2-40B4-BE49-F238E27FC236}">
                <a16:creationId xmlns:a16="http://schemas.microsoft.com/office/drawing/2014/main" id="{666DFE67-9D94-402C-A819-88D722C41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9097963" cy="136525"/>
          </a:xfrm>
          <a:prstGeom prst="rect">
            <a:avLst/>
          </a:prstGeom>
          <a:gradFill rotWithShape="1">
            <a:gsLst>
              <a:gs pos="0">
                <a:srgbClr val="FF7D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1" name="Rectangle 9">
            <a:extLst>
              <a:ext uri="{FF2B5EF4-FFF2-40B4-BE49-F238E27FC236}">
                <a16:creationId xmlns:a16="http://schemas.microsoft.com/office/drawing/2014/main" id="{B099714C-BD52-4ED3-9D84-33DAF2BB3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1150"/>
            <a:ext cx="9097963" cy="136525"/>
          </a:xfrm>
          <a:prstGeom prst="rect">
            <a:avLst/>
          </a:prstGeom>
          <a:gradFill rotWithShape="1">
            <a:gsLst>
              <a:gs pos="0">
                <a:srgbClr val="FF962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2" name="Rectangle 10">
            <a:extLst>
              <a:ext uri="{FF2B5EF4-FFF2-40B4-BE49-F238E27FC236}">
                <a16:creationId xmlns:a16="http://schemas.microsoft.com/office/drawing/2014/main" id="{1E5E8517-DB31-42E7-BAC2-73B4B89A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675"/>
            <a:ext cx="9144000" cy="136525"/>
          </a:xfrm>
          <a:prstGeom prst="rect">
            <a:avLst/>
          </a:prstGeom>
          <a:gradFill rotWithShape="1">
            <a:gsLst>
              <a:gs pos="0">
                <a:srgbClr val="FFAF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3" name="Rectangle 11">
            <a:extLst>
              <a:ext uri="{FF2B5EF4-FFF2-40B4-BE49-F238E27FC236}">
                <a16:creationId xmlns:a16="http://schemas.microsoft.com/office/drawing/2014/main" id="{210AAA09-159A-49E4-A4A9-CEF7A607F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54200"/>
            <a:ext cx="9097963" cy="136525"/>
          </a:xfrm>
          <a:prstGeom prst="rect">
            <a:avLst/>
          </a:prstGeom>
          <a:gradFill rotWithShape="1">
            <a:gsLst>
              <a:gs pos="0">
                <a:srgbClr val="FFC88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4" name="Rectangle 12">
            <a:extLst>
              <a:ext uri="{FF2B5EF4-FFF2-40B4-BE49-F238E27FC236}">
                <a16:creationId xmlns:a16="http://schemas.microsoft.com/office/drawing/2014/main" id="{789C134D-CB0B-439E-AA4B-1CF367971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2313"/>
            <a:ext cx="9097963" cy="136525"/>
          </a:xfrm>
          <a:prstGeom prst="rect">
            <a:avLst/>
          </a:prstGeom>
          <a:gradFill rotWithShape="1">
            <a:gsLst>
              <a:gs pos="0">
                <a:srgbClr val="FFE1C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5" name="Rectangle 13">
            <a:extLst>
              <a:ext uri="{FF2B5EF4-FFF2-40B4-BE49-F238E27FC236}">
                <a16:creationId xmlns:a16="http://schemas.microsoft.com/office/drawing/2014/main" id="{40A12F52-7D1D-4792-8B35-105C99E07D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038" y="4799013"/>
            <a:ext cx="9097962" cy="136525"/>
          </a:xfrm>
          <a:prstGeom prst="rect">
            <a:avLst/>
          </a:prstGeom>
          <a:gradFill rotWithShape="1">
            <a:gsLst>
              <a:gs pos="0">
                <a:srgbClr val="FFC88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6" name="Rectangle 14">
            <a:extLst>
              <a:ext uri="{FF2B5EF4-FFF2-40B4-BE49-F238E27FC236}">
                <a16:creationId xmlns:a16="http://schemas.microsoft.com/office/drawing/2014/main" id="{9BB33811-8BF3-455C-A704-1BBF0302D32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038" y="4935538"/>
            <a:ext cx="9097962" cy="136525"/>
          </a:xfrm>
          <a:prstGeom prst="rect">
            <a:avLst/>
          </a:prstGeom>
          <a:gradFill rotWithShape="1">
            <a:gsLst>
              <a:gs pos="0">
                <a:srgbClr val="FFAF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7" name="Rectangle 15">
            <a:extLst>
              <a:ext uri="{FF2B5EF4-FFF2-40B4-BE49-F238E27FC236}">
                <a16:creationId xmlns:a16="http://schemas.microsoft.com/office/drawing/2014/main" id="{664F1797-0315-47DE-9A1C-CFBDDA2AADA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038" y="5072063"/>
            <a:ext cx="9097962" cy="136525"/>
          </a:xfrm>
          <a:prstGeom prst="rect">
            <a:avLst/>
          </a:prstGeom>
          <a:gradFill rotWithShape="1">
            <a:gsLst>
              <a:gs pos="0">
                <a:srgbClr val="FF962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8" name="Rectangle 16">
            <a:extLst>
              <a:ext uri="{FF2B5EF4-FFF2-40B4-BE49-F238E27FC236}">
                <a16:creationId xmlns:a16="http://schemas.microsoft.com/office/drawing/2014/main" id="{0C804BF5-045D-470C-A3AA-82909586CE5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038" y="5197475"/>
            <a:ext cx="9097962" cy="136525"/>
          </a:xfrm>
          <a:prstGeom prst="rect">
            <a:avLst/>
          </a:prstGeom>
          <a:gradFill rotWithShape="1">
            <a:gsLst>
              <a:gs pos="0">
                <a:srgbClr val="FF7D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9" name="Rectangle 17">
            <a:extLst>
              <a:ext uri="{FF2B5EF4-FFF2-40B4-BE49-F238E27FC236}">
                <a16:creationId xmlns:a16="http://schemas.microsoft.com/office/drawing/2014/main" id="{0FE5AEAE-A1E6-42BF-908D-E8913189CD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038" y="4660900"/>
            <a:ext cx="9097962" cy="136525"/>
          </a:xfrm>
          <a:prstGeom prst="rect">
            <a:avLst/>
          </a:prstGeom>
          <a:gradFill rotWithShape="1">
            <a:gsLst>
              <a:gs pos="0">
                <a:srgbClr val="FFE1C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6640" name="Picture 4">
            <a:extLst>
              <a:ext uri="{FF2B5EF4-FFF2-40B4-BE49-F238E27FC236}">
                <a16:creationId xmlns:a16="http://schemas.microsoft.com/office/drawing/2014/main" id="{9CBC3833-DD7E-47E5-93FA-3F1C6F3B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39558" r="13177" b="34515"/>
          <a:stretch>
            <a:fillRect/>
          </a:stretch>
        </p:blipFill>
        <p:spPr bwMode="auto">
          <a:xfrm>
            <a:off x="1981200" y="5562600"/>
            <a:ext cx="55276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">
            <a:extLst>
              <a:ext uri="{FF2B5EF4-FFF2-40B4-BE49-F238E27FC236}">
                <a16:creationId xmlns:a16="http://schemas.microsoft.com/office/drawing/2014/main" id="{0A4191CD-5BBF-4053-AA1E-9BD3F557E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>
            <a:extLst>
              <a:ext uri="{FF2B5EF4-FFF2-40B4-BE49-F238E27FC236}">
                <a16:creationId xmlns:a16="http://schemas.microsoft.com/office/drawing/2014/main" id="{D0E6BE35-8A06-4E27-A098-476C56522775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984250"/>
            <a:ext cx="2667000" cy="2297113"/>
            <a:chOff x="192" y="804"/>
            <a:chExt cx="1536" cy="1322"/>
          </a:xfrm>
        </p:grpSpPr>
        <p:sp>
          <p:nvSpPr>
            <p:cNvPr id="10271" name="Text Box 5">
              <a:extLst>
                <a:ext uri="{FF2B5EF4-FFF2-40B4-BE49-F238E27FC236}">
                  <a16:creationId xmlns:a16="http://schemas.microsoft.com/office/drawing/2014/main" id="{14205078-BB6D-4798-8A9F-F2F262BE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804"/>
              <a:ext cx="1536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UV-blockers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(ZnO, TiO</a:t>
              </a:r>
              <a:r>
                <a:rPr lang="en-US" altLang="en-US" sz="1400" b="1" baseline="-25000"/>
                <a:t>2</a:t>
              </a:r>
              <a:r>
                <a:rPr lang="en-US" altLang="en-US" sz="1400"/>
                <a:t>)</a:t>
              </a:r>
            </a:p>
          </p:txBody>
        </p:sp>
        <p:pic>
          <p:nvPicPr>
            <p:cNvPr id="10272" name="Picture 6" descr="Zinc oxide particles protect against sunburn">
              <a:extLst>
                <a:ext uri="{FF2B5EF4-FFF2-40B4-BE49-F238E27FC236}">
                  <a16:creationId xmlns:a16="http://schemas.microsoft.com/office/drawing/2014/main" id="{4214F0E1-311C-4E7A-A881-49F6F1E83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226"/>
              <a:ext cx="12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3" name="Group 14">
            <a:extLst>
              <a:ext uri="{FF2B5EF4-FFF2-40B4-BE49-F238E27FC236}">
                <a16:creationId xmlns:a16="http://schemas.microsoft.com/office/drawing/2014/main" id="{C87164F7-344E-495D-958F-5E8ED1BDEEAB}"/>
              </a:ext>
            </a:extLst>
          </p:cNvPr>
          <p:cNvGrpSpPr>
            <a:grpSpLocks/>
          </p:cNvGrpSpPr>
          <p:nvPr/>
        </p:nvGrpSpPr>
        <p:grpSpPr bwMode="auto">
          <a:xfrm>
            <a:off x="3035300" y="1023938"/>
            <a:ext cx="3213100" cy="2803525"/>
            <a:chOff x="1488" y="-85"/>
            <a:chExt cx="2592" cy="2233"/>
          </a:xfrm>
        </p:grpSpPr>
        <p:pic>
          <p:nvPicPr>
            <p:cNvPr id="10269" name="Picture 15" descr="Kinetic Go Green Basic Nano Silver 3 Piece Rectangular Food Storage Containers">
              <a:extLst>
                <a:ext uri="{FF2B5EF4-FFF2-40B4-BE49-F238E27FC236}">
                  <a16:creationId xmlns:a16="http://schemas.microsoft.com/office/drawing/2014/main" id="{B57EF400-A7C8-4A81-8152-3A5AB149A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332" t="13333" r="3998" b="-3575"/>
            <a:stretch>
              <a:fillRect/>
            </a:stretch>
          </p:blipFill>
          <p:spPr bwMode="auto">
            <a:xfrm>
              <a:off x="1560" y="435"/>
              <a:ext cx="2153" cy="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0" name="Text Box 16">
              <a:extLst>
                <a:ext uri="{FF2B5EF4-FFF2-40B4-BE49-F238E27FC236}">
                  <a16:creationId xmlns:a16="http://schemas.microsoft.com/office/drawing/2014/main" id="{72FED498-015A-42F5-A1BA-27BCD90F1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-85"/>
              <a:ext cx="2592" cy="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Antimicrobials</a:t>
              </a:r>
              <a:r>
                <a:rPr lang="en-US" altLang="en-US" sz="1400" b="1"/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(AgNPs, MONPs)</a:t>
              </a:r>
            </a:p>
          </p:txBody>
        </p:sp>
      </p:grpSp>
      <p:grpSp>
        <p:nvGrpSpPr>
          <p:cNvPr id="10244" name="Group 20">
            <a:extLst>
              <a:ext uri="{FF2B5EF4-FFF2-40B4-BE49-F238E27FC236}">
                <a16:creationId xmlns:a16="http://schemas.microsoft.com/office/drawing/2014/main" id="{93F13321-0F73-4E61-983E-7BC2B4394A6E}"/>
              </a:ext>
            </a:extLst>
          </p:cNvPr>
          <p:cNvGrpSpPr>
            <a:grpSpLocks/>
          </p:cNvGrpSpPr>
          <p:nvPr/>
        </p:nvGrpSpPr>
        <p:grpSpPr bwMode="auto">
          <a:xfrm>
            <a:off x="6372225" y="838200"/>
            <a:ext cx="2695575" cy="2514600"/>
            <a:chOff x="3431" y="824"/>
            <a:chExt cx="2400" cy="2240"/>
          </a:xfrm>
        </p:grpSpPr>
        <p:pic>
          <p:nvPicPr>
            <p:cNvPr id="10267" name="Picture 22" descr="LLRRipeness_Indicator">
              <a:extLst>
                <a:ext uri="{FF2B5EF4-FFF2-40B4-BE49-F238E27FC236}">
                  <a16:creationId xmlns:a16="http://schemas.microsoft.com/office/drawing/2014/main" id="{AFA84772-21EF-46CC-9389-BC0168633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r="2702"/>
            <a:stretch>
              <a:fillRect/>
            </a:stretch>
          </p:blipFill>
          <p:spPr bwMode="auto">
            <a:xfrm>
              <a:off x="3524" y="1750"/>
              <a:ext cx="2156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 Box 23">
              <a:extLst>
                <a:ext uri="{FF2B5EF4-FFF2-40B4-BE49-F238E27FC236}">
                  <a16:creationId xmlns:a16="http://schemas.microsoft.com/office/drawing/2014/main" id="{2D5234C9-F238-43E9-9421-C37BA1B74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824"/>
              <a:ext cx="2400" cy="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Sensing Applications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(QDs, AuNPs, etc.)</a:t>
              </a:r>
            </a:p>
          </p:txBody>
        </p:sp>
      </p:grpSp>
      <p:sp>
        <p:nvSpPr>
          <p:cNvPr id="10245" name="Text Box 9">
            <a:extLst>
              <a:ext uri="{FF2B5EF4-FFF2-40B4-BE49-F238E27FC236}">
                <a16:creationId xmlns:a16="http://schemas.microsoft.com/office/drawing/2014/main" id="{AB29A6AB-1E04-4086-B256-FD54164A6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3819525"/>
            <a:ext cx="32893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Anti-Counterfeiting Inks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(Semiconducting NPs)</a:t>
            </a:r>
          </a:p>
        </p:txBody>
      </p:sp>
      <p:grpSp>
        <p:nvGrpSpPr>
          <p:cNvPr id="10246" name="Group 10">
            <a:extLst>
              <a:ext uri="{FF2B5EF4-FFF2-40B4-BE49-F238E27FC236}">
                <a16:creationId xmlns:a16="http://schemas.microsoft.com/office/drawing/2014/main" id="{9F2E3D45-4B0D-4D42-B599-0BB49FD053F7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4659313"/>
            <a:ext cx="2027238" cy="1076325"/>
            <a:chOff x="3277" y="3187"/>
            <a:chExt cx="1717" cy="893"/>
          </a:xfrm>
        </p:grpSpPr>
        <p:pic>
          <p:nvPicPr>
            <p:cNvPr id="10265" name="Picture 11" descr="ink-01">
              <a:extLst>
                <a:ext uri="{FF2B5EF4-FFF2-40B4-BE49-F238E27FC236}">
                  <a16:creationId xmlns:a16="http://schemas.microsoft.com/office/drawing/2014/main" id="{57B8A27B-78E3-42E6-AF01-0B4C607F2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3187"/>
              <a:ext cx="819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13" descr="dots-tall-01">
              <a:extLst>
                <a:ext uri="{FF2B5EF4-FFF2-40B4-BE49-F238E27FC236}">
                  <a16:creationId xmlns:a16="http://schemas.microsoft.com/office/drawing/2014/main" id="{6130313C-3BE8-4008-94AB-23F77756D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" y="3187"/>
              <a:ext cx="819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7" name="Group 25">
            <a:extLst>
              <a:ext uri="{FF2B5EF4-FFF2-40B4-BE49-F238E27FC236}">
                <a16:creationId xmlns:a16="http://schemas.microsoft.com/office/drawing/2014/main" id="{63FC30D0-23B4-4186-9F14-07F7EFD84CE4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24288"/>
            <a:ext cx="2819400" cy="2205037"/>
            <a:chOff x="-109" y="2392"/>
            <a:chExt cx="3552" cy="2780"/>
          </a:xfrm>
        </p:grpSpPr>
        <p:sp>
          <p:nvSpPr>
            <p:cNvPr id="10259" name="Text Box 26">
              <a:extLst>
                <a:ext uri="{FF2B5EF4-FFF2-40B4-BE49-F238E27FC236}">
                  <a16:creationId xmlns:a16="http://schemas.microsoft.com/office/drawing/2014/main" id="{AF93EC7A-940B-4EDE-815C-3E3999196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9" y="2392"/>
              <a:ext cx="3443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High Barrier Plastics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/>
                <a:t>(Nanoclay, Graphite, etc.)</a:t>
              </a:r>
            </a:p>
          </p:txBody>
        </p:sp>
        <p:pic>
          <p:nvPicPr>
            <p:cNvPr id="10260" name="Picture 27" descr="hite_pitcher1_281f6187.jpg image by asiandoood">
              <a:extLst>
                <a:ext uri="{FF2B5EF4-FFF2-40B4-BE49-F238E27FC236}">
                  <a16:creationId xmlns:a16="http://schemas.microsoft.com/office/drawing/2014/main" id="{23DDB2FD-B0F5-479A-8D1C-9B3A08BE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5" r="25977"/>
            <a:stretch>
              <a:fillRect/>
            </a:stretch>
          </p:blipFill>
          <p:spPr bwMode="auto">
            <a:xfrm>
              <a:off x="371" y="3251"/>
              <a:ext cx="637" cy="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28" descr="20090609-PETbig">
              <a:extLst>
                <a:ext uri="{FF2B5EF4-FFF2-40B4-BE49-F238E27FC236}">
                  <a16:creationId xmlns:a16="http://schemas.microsoft.com/office/drawing/2014/main" id="{E5F01998-C1ED-4FF6-A609-7673A03EF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" y="3305"/>
              <a:ext cx="459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29" descr="3product">
              <a:extLst>
                <a:ext uri="{FF2B5EF4-FFF2-40B4-BE49-F238E27FC236}">
                  <a16:creationId xmlns:a16="http://schemas.microsoft.com/office/drawing/2014/main" id="{C04A2A29-A7F5-44F9-828C-544ABFE45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" y="3347"/>
              <a:ext cx="1927" cy="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30" descr="ProdAegisGhost">
              <a:hlinkClick r:id="rId11"/>
              <a:extLst>
                <a:ext uri="{FF2B5EF4-FFF2-40B4-BE49-F238E27FC236}">
                  <a16:creationId xmlns:a16="http://schemas.microsoft.com/office/drawing/2014/main" id="{B922241D-DC27-4B27-BF8D-52A8DCD38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" y="4115"/>
              <a:ext cx="1156" cy="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4" name="Rectangle 31">
              <a:extLst>
                <a:ext uri="{FF2B5EF4-FFF2-40B4-BE49-F238E27FC236}">
                  <a16:creationId xmlns:a16="http://schemas.microsoft.com/office/drawing/2014/main" id="{E9891E4B-51BE-4088-BA25-2C7940AA0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" y="4881"/>
              <a:ext cx="198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/>
                <a:t>www.nanocor.com</a:t>
              </a:r>
              <a:endParaRPr lang="en-US" altLang="en-US" sz="900" u="sng"/>
            </a:p>
          </p:txBody>
        </p:sp>
      </p:grpSp>
      <p:sp>
        <p:nvSpPr>
          <p:cNvPr id="10248" name="Text Box 9">
            <a:extLst>
              <a:ext uri="{FF2B5EF4-FFF2-40B4-BE49-F238E27FC236}">
                <a16:creationId xmlns:a16="http://schemas.microsoft.com/office/drawing/2014/main" id="{0F86288F-1209-4C99-BB78-2D38D18B0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5" y="3819525"/>
            <a:ext cx="235902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Processing Aids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(TiN)</a:t>
            </a:r>
          </a:p>
        </p:txBody>
      </p:sp>
      <p:pic>
        <p:nvPicPr>
          <p:cNvPr id="10249" name="Picture 4" descr="http://image.made-in-china.com/2f0j00OeZEAJmhpVbf/PET-Bottle-Preform-Oil-Bottle-Preform.jpg">
            <a:extLst>
              <a:ext uri="{FF2B5EF4-FFF2-40B4-BE49-F238E27FC236}">
                <a16:creationId xmlns:a16="http://schemas.microsoft.com/office/drawing/2014/main" id="{886B7A79-C812-4D19-8659-E9926196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4532313"/>
            <a:ext cx="190817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 descr="http://1.bp.blogspot.com/_4fd__Yy6z9Q/S-R1XqSoVcI/AAAAAAAAAMU/UQ2rPfuuas8/s1600/milk+jug.jpg">
            <a:extLst>
              <a:ext uri="{FF2B5EF4-FFF2-40B4-BE49-F238E27FC236}">
                <a16:creationId xmlns:a16="http://schemas.microsoft.com/office/drawing/2014/main" id="{78B7949F-70E3-4893-8A0B-33E51377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r="14337"/>
          <a:stretch>
            <a:fillRect/>
          </a:stretch>
        </p:blipFill>
        <p:spPr bwMode="auto">
          <a:xfrm>
            <a:off x="2390775" y="1838325"/>
            <a:ext cx="6572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8" descr="http://cdn.sheknows.com/articles/2012/12/three-wine-bottles.jpg">
            <a:extLst>
              <a:ext uri="{FF2B5EF4-FFF2-40B4-BE49-F238E27FC236}">
                <a16:creationId xmlns:a16="http://schemas.microsoft.com/office/drawing/2014/main" id="{B0AB643B-6995-4705-9B73-FE7AD84A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4733925"/>
            <a:ext cx="94138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">
            <a:extLst>
              <a:ext uri="{FF2B5EF4-FFF2-40B4-BE49-F238E27FC236}">
                <a16:creationId xmlns:a16="http://schemas.microsoft.com/office/drawing/2014/main" id="{4F42EAF5-0DF1-487F-B93C-FA063B5A9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107113"/>
            <a:ext cx="822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Potential worldwide applications; not necessarily authorized in the U.S.</a:t>
            </a:r>
          </a:p>
        </p:txBody>
      </p:sp>
      <p:sp>
        <p:nvSpPr>
          <p:cNvPr id="10253" name="Rectangle 6">
            <a:extLst>
              <a:ext uri="{FF2B5EF4-FFF2-40B4-BE49-F238E27FC236}">
                <a16:creationId xmlns:a16="http://schemas.microsoft.com/office/drawing/2014/main" id="{C81735A7-736E-4BC4-BA55-956B64C66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4" name="Text Box 4">
            <a:extLst>
              <a:ext uri="{FF2B5EF4-FFF2-40B4-BE49-F238E27FC236}">
                <a16:creationId xmlns:a16="http://schemas.microsoft.com/office/drawing/2014/main" id="{FB01025B-E057-4329-9ACF-906DB1A3B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10255" name="Text Box 5">
            <a:extLst>
              <a:ext uri="{FF2B5EF4-FFF2-40B4-BE49-F238E27FC236}">
                <a16:creationId xmlns:a16="http://schemas.microsoft.com/office/drawing/2014/main" id="{93C6A2ED-73AC-4A3A-B58E-32839750D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6578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Nanocomposites and food packaging</a:t>
            </a:r>
          </a:p>
        </p:txBody>
      </p:sp>
      <p:sp>
        <p:nvSpPr>
          <p:cNvPr id="10256" name="Rectangle 7">
            <a:extLst>
              <a:ext uri="{FF2B5EF4-FFF2-40B4-BE49-F238E27FC236}">
                <a16:creationId xmlns:a16="http://schemas.microsoft.com/office/drawing/2014/main" id="{0AB520DA-627A-4909-931D-0ED96D1A4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57" name="Picture 4">
            <a:extLst>
              <a:ext uri="{FF2B5EF4-FFF2-40B4-BE49-F238E27FC236}">
                <a16:creationId xmlns:a16="http://schemas.microsoft.com/office/drawing/2014/main" id="{C64560E0-199A-4E9C-90C2-62694229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Slide Number Placeholder 1">
            <a:extLst>
              <a:ext uri="{FF2B5EF4-FFF2-40B4-BE49-F238E27FC236}">
                <a16:creationId xmlns:a16="http://schemas.microsoft.com/office/drawing/2014/main" id="{A3ADEA41-A760-41A7-ADD3-53C52CFAF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34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44E34-88C9-4EB8-9043-429C33618B11}" type="slidenum">
              <a:rPr lang="en-US" altLang="en-US" sz="14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r>
              <a:rPr lang="en-US" altLang="en-US" sz="1400" dirty="0">
                <a:solidFill>
                  <a:srgbClr val="898989"/>
                </a:solidFill>
              </a:rPr>
              <a:t>/9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0122A8CF-B498-40A4-99BC-23739DAA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0025"/>
            <a:ext cx="754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Noonan, Whelton, Carlander, Duncan. </a:t>
            </a:r>
            <a:r>
              <a:rPr lang="en-US" altLang="en-US" sz="1400" i="1"/>
              <a:t>Compr. Rev. Food Sci. Food Safety. </a:t>
            </a:r>
            <a:r>
              <a:rPr lang="en-US" altLang="en-US" sz="1400" b="1"/>
              <a:t>2014</a:t>
            </a:r>
            <a:r>
              <a:rPr lang="en-US" altLang="en-US" sz="1400"/>
              <a:t>, 13, 679.</a:t>
            </a:r>
          </a:p>
        </p:txBody>
      </p:sp>
      <p:sp>
        <p:nvSpPr>
          <p:cNvPr id="12291" name="Rectangle 33">
            <a:extLst>
              <a:ext uri="{FF2B5EF4-FFF2-40B4-BE49-F238E27FC236}">
                <a16:creationId xmlns:a16="http://schemas.microsoft.com/office/drawing/2014/main" id="{6F56FF69-DB71-4A01-9523-FE8F6E795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C76C60E1-C17B-4B5B-9C11-C3353379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8022C8FF-B4C9-488F-B602-A610F6B7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5981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Nanoparticle release mechanisms</a:t>
            </a: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B34A4FD6-35E2-4B3D-9678-85217C80D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5" name="Picture 4">
            <a:extLst>
              <a:ext uri="{FF2B5EF4-FFF2-40B4-BE49-F238E27FC236}">
                <a16:creationId xmlns:a16="http://schemas.microsoft.com/office/drawing/2014/main" id="{E8C0AF70-10E8-4260-B970-21276267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Slide Number Placeholder 1">
            <a:extLst>
              <a:ext uri="{FF2B5EF4-FFF2-40B4-BE49-F238E27FC236}">
                <a16:creationId xmlns:a16="http://schemas.microsoft.com/office/drawing/2014/main" id="{BCF33042-6795-4F14-881F-2AD7F7311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0F79BB-15A0-42D8-A4FD-9F9EA596714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r>
              <a:rPr lang="en-US" altLang="en-US" sz="1200" dirty="0">
                <a:solidFill>
                  <a:srgbClr val="898989"/>
                </a:solidFill>
              </a:rPr>
              <a:t>/9</a:t>
            </a:r>
          </a:p>
        </p:txBody>
      </p:sp>
      <p:pic>
        <p:nvPicPr>
          <p:cNvPr id="12297" name="Picture 1">
            <a:extLst>
              <a:ext uri="{FF2B5EF4-FFF2-40B4-BE49-F238E27FC236}">
                <a16:creationId xmlns:a16="http://schemas.microsoft.com/office/drawing/2014/main" id="{3E152822-FA39-4E02-BBED-575F6DF2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776288"/>
            <a:ext cx="8404225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9CB7C4E-48D9-468B-A2A4-BFC5ED20FEB0}"/>
              </a:ext>
            </a:extLst>
          </p:cNvPr>
          <p:cNvSpPr/>
          <p:nvPr/>
        </p:nvSpPr>
        <p:spPr>
          <a:xfrm>
            <a:off x="1130300" y="1370013"/>
            <a:ext cx="6946900" cy="1012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7CCB5B-7BF7-41F9-A12E-56CE08457149}"/>
              </a:ext>
            </a:extLst>
          </p:cNvPr>
          <p:cNvSpPr/>
          <p:nvPr/>
        </p:nvSpPr>
        <p:spPr>
          <a:xfrm>
            <a:off x="76200" y="5449888"/>
            <a:ext cx="3619500" cy="1009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FF2BC4-5DE4-44C5-B4FA-E4696B207E19}"/>
              </a:ext>
            </a:extLst>
          </p:cNvPr>
          <p:cNvSpPr/>
          <p:nvPr/>
        </p:nvSpPr>
        <p:spPr>
          <a:xfrm>
            <a:off x="5181600" y="5399088"/>
            <a:ext cx="3876675" cy="1060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341" name="Picture 23">
            <a:extLst>
              <a:ext uri="{FF2B5EF4-FFF2-40B4-BE49-F238E27FC236}">
                <a16:creationId xmlns:a16="http://schemas.microsoft.com/office/drawing/2014/main" id="{137A6889-77EC-4E39-9510-901EFE78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6" b="26062"/>
          <a:stretch>
            <a:fillRect/>
          </a:stretch>
        </p:blipFill>
        <p:spPr bwMode="auto">
          <a:xfrm>
            <a:off x="4419600" y="3200400"/>
            <a:ext cx="2038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2">
            <a:extLst>
              <a:ext uri="{FF2B5EF4-FFF2-40B4-BE49-F238E27FC236}">
                <a16:creationId xmlns:a16="http://schemas.microsoft.com/office/drawing/2014/main" id="{75D802B2-257F-4D0C-B5B7-06A8B093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t="12219" r="12340"/>
          <a:stretch>
            <a:fillRect/>
          </a:stretch>
        </p:blipFill>
        <p:spPr bwMode="auto">
          <a:xfrm>
            <a:off x="2454275" y="3130550"/>
            <a:ext cx="1984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33">
            <a:extLst>
              <a:ext uri="{FF2B5EF4-FFF2-40B4-BE49-F238E27FC236}">
                <a16:creationId xmlns:a16="http://schemas.microsoft.com/office/drawing/2014/main" id="{DD490128-BB26-4EC4-BCE9-418097A9D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4" name="Text Box 4">
            <a:extLst>
              <a:ext uri="{FF2B5EF4-FFF2-40B4-BE49-F238E27FC236}">
                <a16:creationId xmlns:a16="http://schemas.microsoft.com/office/drawing/2014/main" id="{4B4A2DB1-637B-4618-B4A8-98524E49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14345" name="Text Box 5">
            <a:extLst>
              <a:ext uri="{FF2B5EF4-FFF2-40B4-BE49-F238E27FC236}">
                <a16:creationId xmlns:a16="http://schemas.microsoft.com/office/drawing/2014/main" id="{BBAA4F58-9932-4FAD-B121-C6ECA80C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5999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Dissolution as a release paradigm</a:t>
            </a:r>
          </a:p>
        </p:txBody>
      </p:sp>
      <p:sp>
        <p:nvSpPr>
          <p:cNvPr id="14346" name="Rectangle 7">
            <a:extLst>
              <a:ext uri="{FF2B5EF4-FFF2-40B4-BE49-F238E27FC236}">
                <a16:creationId xmlns:a16="http://schemas.microsoft.com/office/drawing/2014/main" id="{C8B8EE19-58A1-463F-93B6-193D41764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7" name="Picture 4">
            <a:extLst>
              <a:ext uri="{FF2B5EF4-FFF2-40B4-BE49-F238E27FC236}">
                <a16:creationId xmlns:a16="http://schemas.microsoft.com/office/drawing/2014/main" id="{E17DF49C-0ED2-4BDE-B438-204AE2F0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Slide Number Placeholder 1">
            <a:extLst>
              <a:ext uri="{FF2B5EF4-FFF2-40B4-BE49-F238E27FC236}">
                <a16:creationId xmlns:a16="http://schemas.microsoft.com/office/drawing/2014/main" id="{EB0A15D7-3861-4D16-9C65-2BB44E7A9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4669A1-A46B-4132-98FD-429DDC41C6B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r>
              <a:rPr lang="en-US" altLang="en-US" sz="1200" dirty="0">
                <a:solidFill>
                  <a:srgbClr val="898989"/>
                </a:solidFill>
              </a:rPr>
              <a:t>/9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A7108-287D-4CA0-812F-0C967E4F9509}"/>
              </a:ext>
            </a:extLst>
          </p:cNvPr>
          <p:cNvSpPr/>
          <p:nvPr/>
        </p:nvSpPr>
        <p:spPr>
          <a:xfrm>
            <a:off x="5160963" y="5010150"/>
            <a:ext cx="3897312" cy="4095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5463F-52E2-4A5D-B69B-220C9FD81198}"/>
              </a:ext>
            </a:extLst>
          </p:cNvPr>
          <p:cNvSpPr/>
          <p:nvPr/>
        </p:nvSpPr>
        <p:spPr>
          <a:xfrm>
            <a:off x="2773363" y="974725"/>
            <a:ext cx="3343275" cy="3730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547BB-B4CC-46FB-BCFE-95DA32535AAD}"/>
              </a:ext>
            </a:extLst>
          </p:cNvPr>
          <p:cNvSpPr/>
          <p:nvPr/>
        </p:nvSpPr>
        <p:spPr>
          <a:xfrm>
            <a:off x="76200" y="5040313"/>
            <a:ext cx="3619500" cy="387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D82D3-E8F1-422A-BAD1-B71F9A4AA538}"/>
              </a:ext>
            </a:extLst>
          </p:cNvPr>
          <p:cNvSpPr txBox="1"/>
          <p:nvPr/>
        </p:nvSpPr>
        <p:spPr>
          <a:xfrm>
            <a:off x="5160963" y="5040313"/>
            <a:ext cx="38973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Dispersed particle characteristics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E2108-37D7-46E3-88DA-C29C986F0FAD}"/>
              </a:ext>
            </a:extLst>
          </p:cNvPr>
          <p:cNvSpPr txBox="1"/>
          <p:nvPr/>
        </p:nvSpPr>
        <p:spPr>
          <a:xfrm>
            <a:off x="1130300" y="977900"/>
            <a:ext cx="6946900" cy="369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Host polymer characteristics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E3A7B-999F-4397-9AB0-00F27C51581E}"/>
              </a:ext>
            </a:extLst>
          </p:cNvPr>
          <p:cNvSpPr txBox="1"/>
          <p:nvPr/>
        </p:nvSpPr>
        <p:spPr>
          <a:xfrm>
            <a:off x="109538" y="5040313"/>
            <a:ext cx="34702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Environmental characteristics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D0B9A3-3CC1-4D53-A3F0-B3CE9A4BF3C8}"/>
              </a:ext>
            </a:extLst>
          </p:cNvPr>
          <p:cNvSpPr/>
          <p:nvPr/>
        </p:nvSpPr>
        <p:spPr>
          <a:xfrm>
            <a:off x="5226050" y="5476875"/>
            <a:ext cx="23177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Aggregation state 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Capping agent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Size / morphology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B3A6F-6832-4B68-8EB1-4DADB6521E46}"/>
              </a:ext>
            </a:extLst>
          </p:cNvPr>
          <p:cNvSpPr/>
          <p:nvPr/>
        </p:nvSpPr>
        <p:spPr>
          <a:xfrm>
            <a:off x="150813" y="5449888"/>
            <a:ext cx="1905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pH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Ionic strength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68CF4-1540-45D8-BB68-69E8003FF096}"/>
              </a:ext>
            </a:extLst>
          </p:cNvPr>
          <p:cNvSpPr/>
          <p:nvPr/>
        </p:nvSpPr>
        <p:spPr>
          <a:xfrm>
            <a:off x="1979613" y="5476875"/>
            <a:ext cx="18478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Temperature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Light/dark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Humidity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91400F-C68F-493A-ADE8-6ADDF443AB8D}"/>
              </a:ext>
            </a:extLst>
          </p:cNvPr>
          <p:cNvSpPr/>
          <p:nvPr/>
        </p:nvSpPr>
        <p:spPr>
          <a:xfrm>
            <a:off x="7391400" y="5476875"/>
            <a:ext cx="1666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Composition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Purity</a:t>
            </a:r>
          </a:p>
          <a:p>
            <a:pPr marL="169863" indent="-16986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Age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359" name="Picture 18">
            <a:extLst>
              <a:ext uri="{FF2B5EF4-FFF2-40B4-BE49-F238E27FC236}">
                <a16:creationId xmlns:a16="http://schemas.microsoft.com/office/drawing/2014/main" id="{BE24E850-EAD5-4569-ABFA-9B4B0981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3" b="9016"/>
          <a:stretch>
            <a:fillRect/>
          </a:stretch>
        </p:blipFill>
        <p:spPr bwMode="auto">
          <a:xfrm>
            <a:off x="3352800" y="1524000"/>
            <a:ext cx="21431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9BF6FDB-7347-43AF-9F73-E8E888B9CB94}"/>
              </a:ext>
            </a:extLst>
          </p:cNvPr>
          <p:cNvSpPr/>
          <p:nvPr/>
        </p:nvSpPr>
        <p:spPr>
          <a:xfrm rot="10800000">
            <a:off x="4986338" y="2322513"/>
            <a:ext cx="1490662" cy="2600325"/>
          </a:xfrm>
          <a:prstGeom prst="triangle">
            <a:avLst>
              <a:gd name="adj" fmla="val 1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8C15F0F-29F9-455A-8F68-558F4042A4A1}"/>
              </a:ext>
            </a:extLst>
          </p:cNvPr>
          <p:cNvSpPr/>
          <p:nvPr/>
        </p:nvSpPr>
        <p:spPr>
          <a:xfrm rot="10800000" flipH="1">
            <a:off x="2417763" y="2355850"/>
            <a:ext cx="1544637" cy="2598738"/>
          </a:xfrm>
          <a:prstGeom prst="triangle">
            <a:avLst>
              <a:gd name="adj" fmla="val 1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39F5CB3F-41F4-44B2-9EBA-38CA3DD8D6EA}"/>
              </a:ext>
            </a:extLst>
          </p:cNvPr>
          <p:cNvSpPr/>
          <p:nvPr/>
        </p:nvSpPr>
        <p:spPr>
          <a:xfrm rot="10800000">
            <a:off x="4508500" y="1501775"/>
            <a:ext cx="533400" cy="969963"/>
          </a:xfrm>
          <a:prstGeom prst="triangle">
            <a:avLst>
              <a:gd name="adj" fmla="val 132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0033CCA5-9603-46EB-BB9D-B202311EA199}"/>
              </a:ext>
            </a:extLst>
          </p:cNvPr>
          <p:cNvSpPr/>
          <p:nvPr/>
        </p:nvSpPr>
        <p:spPr>
          <a:xfrm rot="10800000" flipH="1">
            <a:off x="3886200" y="1503363"/>
            <a:ext cx="533400" cy="969962"/>
          </a:xfrm>
          <a:prstGeom prst="triangle">
            <a:avLst>
              <a:gd name="adj" fmla="val 132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3F1C75-1F8E-48FD-A938-BAA753ED8771}"/>
              </a:ext>
            </a:extLst>
          </p:cNvPr>
          <p:cNvSpPr/>
          <p:nvPr/>
        </p:nvSpPr>
        <p:spPr>
          <a:xfrm>
            <a:off x="2390775" y="1457325"/>
            <a:ext cx="1571625" cy="9255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B43C74-A9EE-49D2-A8B3-B1240117F0C3}"/>
              </a:ext>
            </a:extLst>
          </p:cNvPr>
          <p:cNvSpPr/>
          <p:nvPr/>
        </p:nvSpPr>
        <p:spPr>
          <a:xfrm>
            <a:off x="4953000" y="1465263"/>
            <a:ext cx="1593850" cy="917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5D28845-B878-4C62-A398-2A1D6FD52639}"/>
              </a:ext>
            </a:extLst>
          </p:cNvPr>
          <p:cNvSpPr/>
          <p:nvPr/>
        </p:nvSpPr>
        <p:spPr>
          <a:xfrm>
            <a:off x="2454275" y="1468438"/>
            <a:ext cx="4003675" cy="3468687"/>
          </a:xfrm>
          <a:prstGeom prst="triangl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923174-4DC7-4C97-B2B7-E0CDAD40DCFF}"/>
              </a:ext>
            </a:extLst>
          </p:cNvPr>
          <p:cNvSpPr/>
          <p:nvPr/>
        </p:nvSpPr>
        <p:spPr>
          <a:xfrm>
            <a:off x="4572000" y="1436688"/>
            <a:ext cx="34417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Presence of other additives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Density, molecular weight</a:t>
            </a: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Processing method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4A5A8-67BF-4B48-B179-2A97E6FF3925}"/>
              </a:ext>
            </a:extLst>
          </p:cNvPr>
          <p:cNvSpPr/>
          <p:nvPr/>
        </p:nvSpPr>
        <p:spPr>
          <a:xfrm>
            <a:off x="1219200" y="1433513"/>
            <a:ext cx="2667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Polarity and oxidation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Surface properties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Permeability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E6BB51-FAA1-497F-BBB9-D9416C414177}"/>
              </a:ext>
            </a:extLst>
          </p:cNvPr>
          <p:cNvCxnSpPr/>
          <p:nvPr/>
        </p:nvCxnSpPr>
        <p:spPr>
          <a:xfrm flipV="1">
            <a:off x="2057400" y="2547501"/>
            <a:ext cx="1295400" cy="2253099"/>
          </a:xfrm>
          <a:prstGeom prst="line">
            <a:avLst/>
          </a:prstGeom>
          <a:ln w="63500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</a:gra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E63707-6537-4AE6-97EF-435691AE912E}"/>
              </a:ext>
            </a:extLst>
          </p:cNvPr>
          <p:cNvCxnSpPr>
            <a:cxnSpLocks/>
          </p:cNvCxnSpPr>
          <p:nvPr/>
        </p:nvCxnSpPr>
        <p:spPr>
          <a:xfrm>
            <a:off x="5562600" y="2547501"/>
            <a:ext cx="1295400" cy="2253099"/>
          </a:xfrm>
          <a:prstGeom prst="line">
            <a:avLst/>
          </a:prstGeom>
          <a:ln w="635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4F9988-BDD4-4414-BF65-8AB8B37B5181}"/>
              </a:ext>
            </a:extLst>
          </p:cNvPr>
          <p:cNvCxnSpPr>
            <a:cxnSpLocks/>
          </p:cNvCxnSpPr>
          <p:nvPr/>
        </p:nvCxnSpPr>
        <p:spPr>
          <a:xfrm>
            <a:off x="3796728" y="5425281"/>
            <a:ext cx="1308672" cy="0"/>
          </a:xfrm>
          <a:prstGeom prst="line">
            <a:avLst/>
          </a:prstGeom>
          <a:ln w="63500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3">
            <a:extLst>
              <a:ext uri="{FF2B5EF4-FFF2-40B4-BE49-F238E27FC236}">
                <a16:creationId xmlns:a16="http://schemas.microsoft.com/office/drawing/2014/main" id="{DF2FDA0C-4306-418F-B867-47CA62D11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+mn-lt"/>
            </a:endParaRPr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D8FF952-FDA6-47B8-8A7D-96C678DE1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z="180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42D4FA51-C7B2-4200-A719-6E66D00D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33051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Research strategy</a:t>
            </a:r>
          </a:p>
        </p:txBody>
      </p:sp>
      <p:sp>
        <p:nvSpPr>
          <p:cNvPr id="28677" name="Rectangle 7">
            <a:extLst>
              <a:ext uri="{FF2B5EF4-FFF2-40B4-BE49-F238E27FC236}">
                <a16:creationId xmlns:a16="http://schemas.microsoft.com/office/drawing/2014/main" id="{E3D372AB-EECE-4322-9F61-BDF162DF6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+mn-lt"/>
            </a:endParaRPr>
          </a:p>
        </p:txBody>
      </p:sp>
      <p:pic>
        <p:nvPicPr>
          <p:cNvPr id="16393" name="Picture 4">
            <a:extLst>
              <a:ext uri="{FF2B5EF4-FFF2-40B4-BE49-F238E27FC236}">
                <a16:creationId xmlns:a16="http://schemas.microsoft.com/office/drawing/2014/main" id="{4A631710-E3F5-49CB-9236-F55E2D8C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Slide Number Placeholder 1">
            <a:extLst>
              <a:ext uri="{FF2B5EF4-FFF2-40B4-BE49-F238E27FC236}">
                <a16:creationId xmlns:a16="http://schemas.microsoft.com/office/drawing/2014/main" id="{4F621327-E0CF-4BD6-8CA0-817A2EB5B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34200" y="6492875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3033146-4834-4449-A9B6-B9DF98C1E451}" type="slidenum">
              <a:rPr lang="en-US" altLang="en-US" sz="1400" smtClean="0">
                <a:solidFill>
                  <a:srgbClr val="898989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r>
              <a:rPr lang="en-US" altLang="en-US" sz="1400" dirty="0">
                <a:solidFill>
                  <a:srgbClr val="898989"/>
                </a:solidFill>
                <a:latin typeface="+mn-lt"/>
              </a:rPr>
              <a:t>/9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E3658A-EF58-491A-89FD-A0E3742856D3}"/>
              </a:ext>
            </a:extLst>
          </p:cNvPr>
          <p:cNvGrpSpPr/>
          <p:nvPr/>
        </p:nvGrpSpPr>
        <p:grpSpPr>
          <a:xfrm>
            <a:off x="80963" y="685800"/>
            <a:ext cx="2116137" cy="3294063"/>
            <a:chOff x="80963" y="685800"/>
            <a:chExt cx="2116137" cy="32940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B66AB6-5F28-4979-9DD1-7AAD4B9DC398}"/>
                </a:ext>
              </a:extLst>
            </p:cNvPr>
            <p:cNvSpPr txBox="1"/>
            <p:nvPr/>
          </p:nvSpPr>
          <p:spPr>
            <a:xfrm>
              <a:off x="228600" y="3641725"/>
              <a:ext cx="1747838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1" dirty="0" err="1">
                  <a:latin typeface="+mn-lt"/>
                </a:rPr>
                <a:t>CdSe@ZnS</a:t>
              </a:r>
              <a:r>
                <a:rPr lang="en-US" sz="1600" i="1" dirty="0">
                  <a:latin typeface="+mn-lt"/>
                </a:rPr>
                <a:t> QDs</a:t>
              </a:r>
            </a:p>
          </p:txBody>
        </p:sp>
        <p:pic>
          <p:nvPicPr>
            <p:cNvPr id="16397" name="Picture 3">
              <a:extLst>
                <a:ext uri="{FF2B5EF4-FFF2-40B4-BE49-F238E27FC236}">
                  <a16:creationId xmlns:a16="http://schemas.microsoft.com/office/drawing/2014/main" id="{C240F603-1DDA-41E2-BE59-A6DCE1135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34"/>
            <a:stretch>
              <a:fillRect/>
            </a:stretch>
          </p:blipFill>
          <p:spPr bwMode="auto">
            <a:xfrm>
              <a:off x="152400" y="1066800"/>
              <a:ext cx="2044700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3BF3E2-49BF-481B-A1A7-0508F629090E}"/>
                </a:ext>
              </a:extLst>
            </p:cNvPr>
            <p:cNvSpPr txBox="1"/>
            <p:nvPr/>
          </p:nvSpPr>
          <p:spPr>
            <a:xfrm>
              <a:off x="333375" y="2362200"/>
              <a:ext cx="1438275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1" dirty="0">
                  <a:latin typeface="+mn-lt"/>
                </a:rPr>
                <a:t>Polymer resin</a:t>
              </a:r>
            </a:p>
          </p:txBody>
        </p:sp>
        <p:pic>
          <p:nvPicPr>
            <p:cNvPr id="16399" name="Picture 4">
              <a:extLst>
                <a:ext uri="{FF2B5EF4-FFF2-40B4-BE49-F238E27FC236}">
                  <a16:creationId xmlns:a16="http://schemas.microsoft.com/office/drawing/2014/main" id="{39CB8FEC-7F76-45D4-9D6E-9766EE7F0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15837" r="2995" b="3047"/>
            <a:stretch>
              <a:fillRect/>
            </a:stretch>
          </p:blipFill>
          <p:spPr bwMode="auto">
            <a:xfrm>
              <a:off x="131763" y="2724150"/>
              <a:ext cx="1925637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C63AC8-B5C3-4A08-88CD-ACF429BF4F0F}"/>
                </a:ext>
              </a:extLst>
            </p:cNvPr>
            <p:cNvSpPr txBox="1"/>
            <p:nvPr/>
          </p:nvSpPr>
          <p:spPr>
            <a:xfrm>
              <a:off x="80963" y="685800"/>
              <a:ext cx="207010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n-lt"/>
                </a:rPr>
                <a:t>1. System design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6E605-F835-4A50-B8D4-A3ACD48747C1}"/>
              </a:ext>
            </a:extLst>
          </p:cNvPr>
          <p:cNvGrpSpPr/>
          <p:nvPr/>
        </p:nvGrpSpPr>
        <p:grpSpPr>
          <a:xfrm>
            <a:off x="6154738" y="685800"/>
            <a:ext cx="2760662" cy="3843338"/>
            <a:chOff x="6154738" y="685800"/>
            <a:chExt cx="2760662" cy="3843338"/>
          </a:xfrm>
        </p:grpSpPr>
        <p:pic>
          <p:nvPicPr>
            <p:cNvPr id="16386" name="Picture 7">
              <a:extLst>
                <a:ext uri="{FF2B5EF4-FFF2-40B4-BE49-F238E27FC236}">
                  <a16:creationId xmlns:a16="http://schemas.microsoft.com/office/drawing/2014/main" id="{BD3F394A-42EA-4174-AA5E-DD0E7D908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t="20370" r="55000" b="18889"/>
            <a:stretch>
              <a:fillRect/>
            </a:stretch>
          </p:blipFill>
          <p:spPr bwMode="auto">
            <a:xfrm>
              <a:off x="6154738" y="2057400"/>
              <a:ext cx="2532062" cy="247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7695F0-5DD1-4B6B-8D08-23AD1B181D4F}"/>
                </a:ext>
              </a:extLst>
            </p:cNvPr>
            <p:cNvSpPr txBox="1"/>
            <p:nvPr/>
          </p:nvSpPr>
          <p:spPr>
            <a:xfrm>
              <a:off x="6165850" y="685800"/>
              <a:ext cx="2749550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n-lt"/>
                </a:rPr>
                <a:t>3. Film characterization</a:t>
              </a:r>
            </a:p>
          </p:txBody>
        </p:sp>
        <p:pic>
          <p:nvPicPr>
            <p:cNvPr id="16404" name="Picture 3" descr="DSC03999">
              <a:extLst>
                <a:ext uri="{FF2B5EF4-FFF2-40B4-BE49-F238E27FC236}">
                  <a16:creationId xmlns:a16="http://schemas.microsoft.com/office/drawing/2014/main" id="{61BA432A-657F-4CB8-A449-DA45A8F8A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" t="3583" r="10042" b="40308"/>
            <a:stretch>
              <a:fillRect/>
            </a:stretch>
          </p:blipFill>
          <p:spPr bwMode="auto">
            <a:xfrm>
              <a:off x="6459538" y="1066800"/>
              <a:ext cx="2133600" cy="1028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1C369D-613A-448E-B939-D04697EB857F}"/>
              </a:ext>
            </a:extLst>
          </p:cNvPr>
          <p:cNvGrpSpPr/>
          <p:nvPr/>
        </p:nvGrpSpPr>
        <p:grpSpPr>
          <a:xfrm>
            <a:off x="228600" y="4049713"/>
            <a:ext cx="2736850" cy="2732087"/>
            <a:chOff x="228600" y="4049713"/>
            <a:chExt cx="2736850" cy="273208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F5D014-5B0F-492C-8587-E484BA9CBBEC}"/>
                </a:ext>
              </a:extLst>
            </p:cNvPr>
            <p:cNvSpPr txBox="1"/>
            <p:nvPr/>
          </p:nvSpPr>
          <p:spPr>
            <a:xfrm>
              <a:off x="228600" y="4049713"/>
              <a:ext cx="2736850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n-lt"/>
                </a:rPr>
                <a:t>5. Release experiments</a:t>
              </a:r>
            </a:p>
          </p:txBody>
        </p:sp>
        <p:pic>
          <p:nvPicPr>
            <p:cNvPr id="16406" name="Picture 14">
              <a:extLst>
                <a:ext uri="{FF2B5EF4-FFF2-40B4-BE49-F238E27FC236}">
                  <a16:creationId xmlns:a16="http://schemas.microsoft.com/office/drawing/2014/main" id="{445C8510-112E-45BA-8DA2-E3FB17EE5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7" t="17908" r="35834" b="28252"/>
            <a:stretch>
              <a:fillRect/>
            </a:stretch>
          </p:blipFill>
          <p:spPr bwMode="auto">
            <a:xfrm>
              <a:off x="252413" y="4432300"/>
              <a:ext cx="2520950" cy="234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8C7C3B-D22E-40BD-89CF-DBFAFA4F6CAC}"/>
              </a:ext>
            </a:extLst>
          </p:cNvPr>
          <p:cNvGrpSpPr/>
          <p:nvPr/>
        </p:nvGrpSpPr>
        <p:grpSpPr>
          <a:xfrm>
            <a:off x="2895600" y="4495800"/>
            <a:ext cx="5330825" cy="1973263"/>
            <a:chOff x="2895600" y="4495800"/>
            <a:chExt cx="5330825" cy="1973263"/>
          </a:xfrm>
        </p:grpSpPr>
        <p:pic>
          <p:nvPicPr>
            <p:cNvPr id="16387" name="Picture 8">
              <a:extLst>
                <a:ext uri="{FF2B5EF4-FFF2-40B4-BE49-F238E27FC236}">
                  <a16:creationId xmlns:a16="http://schemas.microsoft.com/office/drawing/2014/main" id="{0A66C7E3-B8D7-4CB4-83AE-EC2BEB5D9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4495800"/>
              <a:ext cx="5330825" cy="175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BDDDE3-232B-4889-AD5C-B13AEB2AC1B3}"/>
                </a:ext>
              </a:extLst>
            </p:cNvPr>
            <p:cNvSpPr/>
            <p:nvPr/>
          </p:nvSpPr>
          <p:spPr>
            <a:xfrm>
              <a:off x="3962400" y="4941888"/>
              <a:ext cx="3113088" cy="123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9BBBBB-A223-48B0-B9D8-637056146A8D}"/>
                </a:ext>
              </a:extLst>
            </p:cNvPr>
            <p:cNvSpPr txBox="1"/>
            <p:nvPr/>
          </p:nvSpPr>
          <p:spPr>
            <a:xfrm>
              <a:off x="3279775" y="4583113"/>
              <a:ext cx="434022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n-lt"/>
                </a:rPr>
                <a:t>4. Embedded particle characterization</a:t>
              </a:r>
            </a:p>
          </p:txBody>
        </p:sp>
        <p:pic>
          <p:nvPicPr>
            <p:cNvPr id="16408" name="Picture 1">
              <a:extLst>
                <a:ext uri="{FF2B5EF4-FFF2-40B4-BE49-F238E27FC236}">
                  <a16:creationId xmlns:a16="http://schemas.microsoft.com/office/drawing/2014/main" id="{C1C2BBB7-325A-4CE0-BBA8-A620A71A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8" b="50697"/>
            <a:stretch>
              <a:fillRect/>
            </a:stretch>
          </p:blipFill>
          <p:spPr bwMode="auto">
            <a:xfrm>
              <a:off x="3962400" y="4953000"/>
              <a:ext cx="3113088" cy="151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09" name="TextBox 1">
            <a:extLst>
              <a:ext uri="{FF2B5EF4-FFF2-40B4-BE49-F238E27FC236}">
                <a16:creationId xmlns:a16="http://schemas.microsoft.com/office/drawing/2014/main" id="{FCE80F53-06BE-4D99-AAAB-25A75596F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513513"/>
            <a:ext cx="3887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Pillai et al. </a:t>
            </a:r>
            <a:r>
              <a:rPr lang="en-US" altLang="en-US" sz="1400" i="1"/>
              <a:t>Environ Sci: Nano </a:t>
            </a:r>
            <a:r>
              <a:rPr lang="en-US" altLang="en-US" sz="1400" b="1"/>
              <a:t>2016</a:t>
            </a:r>
            <a:r>
              <a:rPr lang="en-US" altLang="en-US" sz="1400"/>
              <a:t>, 3, 657-669</a:t>
            </a:r>
            <a:endParaRPr lang="en-US" altLang="en-US" sz="1400" i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883DF9-5976-47ED-ACD5-0E4A6B8D43F6}"/>
              </a:ext>
            </a:extLst>
          </p:cNvPr>
          <p:cNvGrpSpPr/>
          <p:nvPr/>
        </p:nvGrpSpPr>
        <p:grpSpPr>
          <a:xfrm>
            <a:off x="2379663" y="685800"/>
            <a:ext cx="3868737" cy="3225800"/>
            <a:chOff x="2379663" y="685800"/>
            <a:chExt cx="3868737" cy="3225800"/>
          </a:xfrm>
        </p:grpSpPr>
        <p:pic>
          <p:nvPicPr>
            <p:cNvPr id="16395" name="Picture 1">
              <a:extLst>
                <a:ext uri="{FF2B5EF4-FFF2-40B4-BE49-F238E27FC236}">
                  <a16:creationId xmlns:a16="http://schemas.microsoft.com/office/drawing/2014/main" id="{F90B5B10-E4DA-43A9-8142-192A14FF6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9663" y="1443038"/>
              <a:ext cx="3868737" cy="183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0" descr="IMG_0964_smaller">
              <a:extLst>
                <a:ext uri="{FF2B5EF4-FFF2-40B4-BE49-F238E27FC236}">
                  <a16:creationId xmlns:a16="http://schemas.microsoft.com/office/drawing/2014/main" id="{B8484BB7-5694-47DF-BB27-DECBC7A33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066800"/>
              <a:ext cx="21336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DD1078-BDF4-4554-BEA9-315C7F4B6135}"/>
                </a:ext>
              </a:extLst>
            </p:cNvPr>
            <p:cNvSpPr txBox="1"/>
            <p:nvPr/>
          </p:nvSpPr>
          <p:spPr>
            <a:xfrm>
              <a:off x="2895600" y="685800"/>
              <a:ext cx="289083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n-lt"/>
                </a:rPr>
                <a:t>2. Materials manufacture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9">
            <a:extLst>
              <a:ext uri="{FF2B5EF4-FFF2-40B4-BE49-F238E27FC236}">
                <a16:creationId xmlns:a16="http://schemas.microsoft.com/office/drawing/2014/main" id="{04B6940B-0378-4A24-9E2A-35AE85334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CCB09CB7-A399-4CA5-9447-DF26A51CC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DC64019E-BA82-4F03-AEBA-848189ED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62626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A deeper exploration of solution pH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F1977630-4313-440B-84F8-38D3283CF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8438" name="Picture 4">
            <a:extLst>
              <a:ext uri="{FF2B5EF4-FFF2-40B4-BE49-F238E27FC236}">
                <a16:creationId xmlns:a16="http://schemas.microsoft.com/office/drawing/2014/main" id="{011101F0-6876-453E-8AA6-49304AD3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6">
            <a:extLst>
              <a:ext uri="{FF2B5EF4-FFF2-40B4-BE49-F238E27FC236}">
                <a16:creationId xmlns:a16="http://schemas.microsoft.com/office/drawing/2014/main" id="{FAF3E8A7-E062-4C9A-9225-E0FCEB02E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73825"/>
            <a:ext cx="6545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/>
              <a:t>Gray et al. </a:t>
            </a:r>
            <a:r>
              <a:rPr lang="en-US" altLang="en-US" sz="1400" i="1"/>
              <a:t>Environ. Sci Technol.</a:t>
            </a:r>
            <a:r>
              <a:rPr lang="en-US" altLang="en-US" sz="1400"/>
              <a:t> </a:t>
            </a:r>
            <a:r>
              <a:rPr lang="en-US" altLang="en-US" sz="1400" b="1"/>
              <a:t>2018</a:t>
            </a:r>
            <a:r>
              <a:rPr lang="en-US" altLang="en-US" sz="1400"/>
              <a:t>, </a:t>
            </a:r>
            <a:r>
              <a:rPr lang="en-US" altLang="en-US" sz="1400" i="1"/>
              <a:t>52</a:t>
            </a:r>
            <a:r>
              <a:rPr lang="en-US" altLang="en-US" sz="1400"/>
              <a:t>, 9468−9477 </a:t>
            </a:r>
          </a:p>
        </p:txBody>
      </p:sp>
      <p:sp>
        <p:nvSpPr>
          <p:cNvPr id="18440" name="Slide Number Placeholder 1">
            <a:extLst>
              <a:ext uri="{FF2B5EF4-FFF2-40B4-BE49-F238E27FC236}">
                <a16:creationId xmlns:a16="http://schemas.microsoft.com/office/drawing/2014/main" id="{2FC3FEA7-266A-4631-890A-3AC37A05D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41271F-1863-4152-A594-C494023CAEB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r>
              <a:rPr lang="en-US" altLang="en-US" sz="1200" dirty="0">
                <a:solidFill>
                  <a:srgbClr val="898989"/>
                </a:solidFill>
              </a:rPr>
              <a:t>/9</a:t>
            </a:r>
          </a:p>
        </p:txBody>
      </p:sp>
      <p:pic>
        <p:nvPicPr>
          <p:cNvPr id="18442" name="Picture 5">
            <a:extLst>
              <a:ext uri="{FF2B5EF4-FFF2-40B4-BE49-F238E27FC236}">
                <a16:creationId xmlns:a16="http://schemas.microsoft.com/office/drawing/2014/main" id="{9D7EAB25-48C9-4E8C-ACD2-FAD59A91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43333" r="19389" b="278"/>
          <a:stretch>
            <a:fillRect/>
          </a:stretch>
        </p:blipFill>
        <p:spPr bwMode="auto">
          <a:xfrm>
            <a:off x="160338" y="3200400"/>
            <a:ext cx="407035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24" descr="PL Spectra for QEEN Poster">
            <a:extLst>
              <a:ext uri="{FF2B5EF4-FFF2-40B4-BE49-F238E27FC236}">
                <a16:creationId xmlns:a16="http://schemas.microsoft.com/office/drawing/2014/main" id="{99EA833D-6FCF-435F-864A-4AB6606D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42876" r="36348" b="6514"/>
          <a:stretch>
            <a:fillRect/>
          </a:stretch>
        </p:blipFill>
        <p:spPr bwMode="auto">
          <a:xfrm>
            <a:off x="4503738" y="3254375"/>
            <a:ext cx="4411662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5518DB-5E4B-477F-83BE-970847110A9C}"/>
              </a:ext>
            </a:extLst>
          </p:cNvPr>
          <p:cNvGrpSpPr/>
          <p:nvPr/>
        </p:nvGrpSpPr>
        <p:grpSpPr>
          <a:xfrm>
            <a:off x="1093788" y="754063"/>
            <a:ext cx="7821613" cy="2488272"/>
            <a:chOff x="1093788" y="754063"/>
            <a:chExt cx="7821613" cy="2488272"/>
          </a:xfrm>
        </p:grpSpPr>
        <p:pic>
          <p:nvPicPr>
            <p:cNvPr id="18441" name="Picture 3">
              <a:extLst>
                <a:ext uri="{FF2B5EF4-FFF2-40B4-BE49-F238E27FC236}">
                  <a16:creationId xmlns:a16="http://schemas.microsoft.com/office/drawing/2014/main" id="{0781EB23-08FF-467F-BE5C-0AF86C081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t="18263" r="6627" b="42223"/>
            <a:stretch>
              <a:fillRect/>
            </a:stretch>
          </p:blipFill>
          <p:spPr bwMode="auto">
            <a:xfrm>
              <a:off x="1093788" y="754063"/>
              <a:ext cx="7010400" cy="22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AC740F-4B20-4041-A53E-DAB759B6C32B}"/>
                </a:ext>
              </a:extLst>
            </p:cNvPr>
            <p:cNvSpPr txBox="1"/>
            <p:nvPr/>
          </p:nvSpPr>
          <p:spPr>
            <a:xfrm>
              <a:off x="5562601" y="2657560"/>
              <a:ext cx="3352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</a:rPr>
                <a:t>Core-only QDs are more sensitive to environmental changes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9">
            <a:extLst>
              <a:ext uri="{FF2B5EF4-FFF2-40B4-BE49-F238E27FC236}">
                <a16:creationId xmlns:a16="http://schemas.microsoft.com/office/drawing/2014/main" id="{0CC627E8-9A22-4200-8A54-BE76185B6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A909F431-28FA-4D7B-AA2A-783EDC538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0B8F2EB6-4E43-4B48-8B2A-2E7BE3793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54705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AgNP composition </a:t>
            </a: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  <a:sym typeface="Wingdings" panose="05000000000000000000" pitchFamily="2" charset="2"/>
              </a:rPr>
              <a:t>and</a:t>
            </a: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 release</a:t>
            </a:r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DCC0F3D6-D95D-49FC-8F98-4CDD2228E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9462" name="Picture 4">
            <a:extLst>
              <a:ext uri="{FF2B5EF4-FFF2-40B4-BE49-F238E27FC236}">
                <a16:creationId xmlns:a16="http://schemas.microsoft.com/office/drawing/2014/main" id="{4378E8C6-B7EE-4EBA-BB6D-F87CC798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Slide Number Placeholder 1">
            <a:extLst>
              <a:ext uri="{FF2B5EF4-FFF2-40B4-BE49-F238E27FC236}">
                <a16:creationId xmlns:a16="http://schemas.microsoft.com/office/drawing/2014/main" id="{7F53548B-495A-4296-9588-C3FD41FFC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20E388-FCA2-461A-935E-0514942D337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r>
              <a:rPr lang="en-US" altLang="en-US" sz="1200" dirty="0">
                <a:solidFill>
                  <a:srgbClr val="898989"/>
                </a:solidFill>
              </a:rPr>
              <a:t>/9</a:t>
            </a:r>
          </a:p>
        </p:txBody>
      </p:sp>
      <p:pic>
        <p:nvPicPr>
          <p:cNvPr id="19464" name="Picture 2">
            <a:extLst>
              <a:ext uri="{FF2B5EF4-FFF2-40B4-BE49-F238E27FC236}">
                <a16:creationId xmlns:a16="http://schemas.microsoft.com/office/drawing/2014/main" id="{1B381BFD-3775-42AB-B18A-C95DF9C08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8231" r="26828"/>
          <a:stretch>
            <a:fillRect/>
          </a:stretch>
        </p:blipFill>
        <p:spPr bwMode="auto">
          <a:xfrm>
            <a:off x="76200" y="785813"/>
            <a:ext cx="5486400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>
            <a:extLst>
              <a:ext uri="{FF2B5EF4-FFF2-40B4-BE49-F238E27FC236}">
                <a16:creationId xmlns:a16="http://schemas.microsoft.com/office/drawing/2014/main" id="{6DA911C5-ECFF-4D1B-8C6D-A60C6098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35121" r="26302" b="32655"/>
          <a:stretch>
            <a:fillRect/>
          </a:stretch>
        </p:blipFill>
        <p:spPr bwMode="auto">
          <a:xfrm>
            <a:off x="5638800" y="3733800"/>
            <a:ext cx="3429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6">
            <a:extLst>
              <a:ext uri="{FF2B5EF4-FFF2-40B4-BE49-F238E27FC236}">
                <a16:creationId xmlns:a16="http://schemas.microsoft.com/office/drawing/2014/main" id="{694C9AFE-CCA2-46DC-A372-8D4F666A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990600"/>
            <a:ext cx="3254375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28ED1A7D-DE1D-4E60-AE26-00446053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198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/>
              <a:t>Weiner et al. </a:t>
            </a:r>
            <a:r>
              <a:rPr lang="en-US" altLang="en-US" sz="1200" i="1" dirty="0"/>
              <a:t>ACS Appl. Nano Mater.</a:t>
            </a:r>
            <a:r>
              <a:rPr lang="en-US" altLang="en-US" sz="1200" dirty="0"/>
              <a:t> </a:t>
            </a:r>
            <a:r>
              <a:rPr lang="en-US" altLang="en-US" sz="1200" b="1" dirty="0"/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i="1" dirty="0"/>
              <a:t>DOI: 10.1021/acsanm.8b0124</a:t>
            </a:r>
            <a:endParaRPr lang="en-US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8">
            <a:extLst>
              <a:ext uri="{FF2B5EF4-FFF2-40B4-BE49-F238E27FC236}">
                <a16:creationId xmlns:a16="http://schemas.microsoft.com/office/drawing/2014/main" id="{72730ECC-46C8-4227-939B-7AABBD5FC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206B668A-98E0-4F48-AE0F-7342C3BBF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05BD343F-3E92-482C-949A-BFC96FDCD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19050"/>
            <a:ext cx="4159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What have we learned?</a:t>
            </a: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5D0064A8-2515-400C-BA05-153B47DAB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486" name="Picture 4">
            <a:extLst>
              <a:ext uri="{FF2B5EF4-FFF2-40B4-BE49-F238E27FC236}">
                <a16:creationId xmlns:a16="http://schemas.microsoft.com/office/drawing/2014/main" id="{E1898A81-4DA2-4868-B83C-987E4136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Slide Number Placeholder 1">
            <a:extLst>
              <a:ext uri="{FF2B5EF4-FFF2-40B4-BE49-F238E27FC236}">
                <a16:creationId xmlns:a16="http://schemas.microsoft.com/office/drawing/2014/main" id="{767FCD85-C647-4FE6-AAFE-DA9C1A1A6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FCC96-E05F-408C-9B06-6C392EDC6D0A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r>
              <a:rPr lang="en-US" altLang="en-US" sz="1200" dirty="0">
                <a:solidFill>
                  <a:srgbClr val="898989"/>
                </a:solidFill>
              </a:rPr>
              <a:t>/9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C4607-38CC-4163-9223-62A6A5DB757F}"/>
              </a:ext>
            </a:extLst>
          </p:cNvPr>
          <p:cNvSpPr txBox="1"/>
          <p:nvPr/>
        </p:nvSpPr>
        <p:spPr>
          <a:xfrm>
            <a:off x="152400" y="762000"/>
            <a:ext cx="8839200" cy="6801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2000" b="1" dirty="0">
                <a:latin typeface="Arial" panose="020B0604020202020204" pitchFamily="34" charset="0"/>
              </a:rPr>
              <a:t>Most mass transfer from PNCs to liquid media is driven by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oxidative dissolution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</a:rPr>
              <a:t>of embedded particles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Possible some release may be due to whole particle diffusion when particle size &lt; a few nm.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2000" b="1" dirty="0">
                <a:latin typeface="Arial" panose="020B0604020202020204" pitchFamily="34" charset="0"/>
              </a:rPr>
              <a:t>Parameters that impact the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sensitivity of embedded nanoparticles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to oxidation</a:t>
            </a:r>
            <a:r>
              <a:rPr lang="en-US" sz="2000" b="1" dirty="0">
                <a:latin typeface="Arial" panose="020B0604020202020204" pitchFamily="34" charset="0"/>
              </a:rPr>
              <a:t> will impact exposure: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rPr>
              <a:t>Polymer characteristics (barrier properties, processing method)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Particle characteristics (size/shape, composition)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Environmental characteristics (composition, oxygen content)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2000" b="1" dirty="0">
                <a:latin typeface="Arial" panose="020B0604020202020204" pitchFamily="34" charset="0"/>
              </a:rPr>
              <a:t>Need for more studies that explore the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complicated landscape of nanoparticle dissolution</a:t>
            </a:r>
            <a:r>
              <a:rPr lang="en-US" sz="2000" b="1" dirty="0">
                <a:latin typeface="Arial" panose="020B0604020202020204" pitchFamily="34" charset="0"/>
              </a:rPr>
              <a:t> chemistry in polymers.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The dissolution triangle: 2D and 3D studies needed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  <a:defRPr/>
            </a:pPr>
            <a:r>
              <a:rPr lang="en-US" sz="2000" b="1" dirty="0">
                <a:latin typeface="Arial" panose="020B0604020202020204" pitchFamily="34" charset="0"/>
              </a:rPr>
              <a:t>Need for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analytical methods</a:t>
            </a:r>
            <a:r>
              <a:rPr lang="en-US" sz="2000" b="1" dirty="0">
                <a:latin typeface="Arial" panose="020B0604020202020204" pitchFamily="34" charset="0"/>
              </a:rPr>
              <a:t> that can measure the properties of polymer-embedded nanoparticles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Especially surface properties and composition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65651A-0618-41E0-9085-AEC7347E1ED4}"/>
              </a:ext>
            </a:extLst>
          </p:cNvPr>
          <p:cNvSpPr txBox="1"/>
          <p:nvPr/>
        </p:nvSpPr>
        <p:spPr>
          <a:xfrm>
            <a:off x="142875" y="762000"/>
            <a:ext cx="4505325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solidFill>
                  <a:srgbClr val="FF7D00"/>
                </a:solidFill>
                <a:latin typeface="+mn-lt"/>
                <a:cs typeface="Arial" charset="0"/>
              </a:rPr>
              <a:t>FDA/CFSAN Process Engineering Branch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 panose="020B0604020202020204" pitchFamily="34" charset="0"/>
              </a:rPr>
              <a:t>John Koontz (packaging chemist)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 panose="020B0604020202020204" pitchFamily="34" charset="0"/>
              </a:rPr>
              <a:t>Karthik Pillai (chemist, ORISE fellow)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 panose="020B0604020202020204" pitchFamily="34" charset="0"/>
              </a:rPr>
              <a:t>Rebecca Weiner (chemist, ORISE fellow)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 panose="020B0604020202020204" pitchFamily="34" charset="0"/>
              </a:rPr>
              <a:t>Lauren Jackson (PEB Branch Chief)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solidFill>
                  <a:srgbClr val="FF7D00"/>
                </a:solidFill>
                <a:latin typeface="+mn-lt"/>
                <a:cs typeface="Arial" charset="0"/>
              </a:rPr>
              <a:t>FDA/CFSAN Chemical Contaminants Branch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Patrick J. Gray (ICP-MS)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solidFill>
                  <a:srgbClr val="FF7D00"/>
                </a:solidFill>
                <a:latin typeface="+mn-lt"/>
                <a:cs typeface="Arial" charset="0"/>
              </a:rPr>
              <a:t>FDA/CFSAN Office of Food Additive Safety</a:t>
            </a:r>
            <a:r>
              <a:rPr lang="en-US" sz="1600" b="1" dirty="0">
                <a:solidFill>
                  <a:srgbClr val="0000FF"/>
                </a:solidFill>
                <a:latin typeface="+mn-lt"/>
                <a:cs typeface="Arial" charset="0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Mike Adams; Teresa Croce; Allan Bailey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latin typeface="+mn-lt"/>
              <a:cs typeface="Arial" charset="0"/>
            </a:endParaRPr>
          </a:p>
        </p:txBody>
      </p:sp>
      <p:pic>
        <p:nvPicPr>
          <p:cNvPr id="22531" name="Picture 12">
            <a:extLst>
              <a:ext uri="{FF2B5EF4-FFF2-40B4-BE49-F238E27FC236}">
                <a16:creationId xmlns:a16="http://schemas.microsoft.com/office/drawing/2014/main" id="{4965C3F1-3454-45C0-A42E-6F18AA41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38613"/>
            <a:ext cx="30607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EEB63C-B097-4BF0-B63B-A151262F621A}"/>
              </a:ext>
            </a:extLst>
          </p:cNvPr>
          <p:cNvSpPr/>
          <p:nvPr/>
        </p:nvSpPr>
        <p:spPr>
          <a:xfrm>
            <a:off x="4814888" y="762000"/>
            <a:ext cx="4329112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solidFill>
                  <a:srgbClr val="FF7D00"/>
                </a:solidFill>
                <a:latin typeface="+mn-lt"/>
                <a:cs typeface="Arial" charset="0"/>
              </a:rPr>
              <a:t>IIT Graduate Students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Akhil Bajaj, </a:t>
            </a:r>
            <a:r>
              <a:rPr lang="en-US" sz="1600" b="1" dirty="0" err="1">
                <a:latin typeface="+mn-lt"/>
                <a:cs typeface="Arial" charset="0"/>
              </a:rPr>
              <a:t>Suriya</a:t>
            </a:r>
            <a:r>
              <a:rPr lang="en-US" sz="1600" b="1" dirty="0">
                <a:latin typeface="+mn-lt"/>
                <a:cs typeface="Arial" charset="0"/>
              </a:rPr>
              <a:t> </a:t>
            </a:r>
            <a:r>
              <a:rPr lang="en-US" sz="1600" b="1" dirty="0" err="1">
                <a:latin typeface="+mn-lt"/>
                <a:cs typeface="Arial" charset="0"/>
              </a:rPr>
              <a:t>Balasubraman</a:t>
            </a:r>
            <a:r>
              <a:rPr lang="en-US" sz="1600" b="1" dirty="0">
                <a:latin typeface="+mn-lt"/>
                <a:cs typeface="Arial" charset="0"/>
              </a:rPr>
              <a:t>, Richa Sawant, Ashutosh Sharma, </a:t>
            </a:r>
            <a:r>
              <a:rPr lang="en-US" sz="1600" b="1" dirty="0" err="1">
                <a:latin typeface="+mn-lt"/>
                <a:cs typeface="Arial" charset="0"/>
              </a:rPr>
              <a:t>Haiqi</a:t>
            </a:r>
            <a:r>
              <a:rPr lang="en-US" sz="1600" b="1" dirty="0">
                <a:latin typeface="+mn-lt"/>
                <a:cs typeface="Arial" charset="0"/>
              </a:rPr>
              <a:t> Xu, </a:t>
            </a:r>
            <a:r>
              <a:rPr lang="en-US" sz="1600" b="1" dirty="0" err="1">
                <a:latin typeface="+mn-lt"/>
                <a:cs typeface="Arial" charset="0"/>
              </a:rPr>
              <a:t>Longjiao</a:t>
            </a:r>
            <a:r>
              <a:rPr lang="en-US" sz="1600" b="1" dirty="0">
                <a:latin typeface="+mn-lt"/>
                <a:cs typeface="Arial" charset="0"/>
              </a:rPr>
              <a:t> Yu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solidFill>
                  <a:srgbClr val="FF7D00"/>
                </a:solidFill>
                <a:latin typeface="+mn-lt"/>
                <a:cs typeface="Arial" charset="0"/>
              </a:rPr>
              <a:t>Northwestern University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Reiner Bleher, Eric Roth (TEM, EDS)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Jessica </a:t>
            </a:r>
            <a:r>
              <a:rPr lang="en-US" sz="1600" b="1" dirty="0" err="1">
                <a:latin typeface="+mn-lt"/>
                <a:cs typeface="Arial" charset="0"/>
              </a:rPr>
              <a:t>Hornick</a:t>
            </a:r>
            <a:r>
              <a:rPr lang="en-US" sz="1600" b="1" dirty="0">
                <a:latin typeface="+mn-lt"/>
                <a:cs typeface="Arial" charset="0"/>
              </a:rPr>
              <a:t> (confocal microscopy)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sng" dirty="0">
                <a:solidFill>
                  <a:srgbClr val="FF7D00"/>
                </a:solidFill>
                <a:latin typeface="+mn-lt"/>
                <a:cs typeface="Arial" charset="0"/>
              </a:rPr>
              <a:t>NIST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Li-Piin Sung, Chen-</a:t>
            </a:r>
            <a:r>
              <a:rPr lang="en-US" sz="1600" b="1" dirty="0" err="1">
                <a:latin typeface="+mn-lt"/>
                <a:cs typeface="Arial" charset="0"/>
              </a:rPr>
              <a:t>Chieh</a:t>
            </a:r>
            <a:r>
              <a:rPr lang="en-US" sz="1600" b="1" dirty="0">
                <a:latin typeface="+mn-lt"/>
                <a:cs typeface="Arial" charset="0"/>
              </a:rPr>
              <a:t> Tien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John Pettibone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+mn-lt"/>
                <a:cs typeface="Arial" charset="0"/>
              </a:rPr>
              <a:t>David Goodman</a:t>
            </a:r>
          </a:p>
        </p:txBody>
      </p:sp>
      <p:pic>
        <p:nvPicPr>
          <p:cNvPr id="22533" name="Picture 13">
            <a:extLst>
              <a:ext uri="{FF2B5EF4-FFF2-40B4-BE49-F238E27FC236}">
                <a16:creationId xmlns:a16="http://schemas.microsoft.com/office/drawing/2014/main" id="{F046E033-0563-43CD-A165-2CB1AC79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117975"/>
            <a:ext cx="227171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>
            <a:extLst>
              <a:ext uri="{FF2B5EF4-FFF2-40B4-BE49-F238E27FC236}">
                <a16:creationId xmlns:a16="http://schemas.microsoft.com/office/drawing/2014/main" id="{FC326DD3-BC9A-4224-8923-F369BBF4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5119688"/>
            <a:ext cx="28035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 descr="IFSH logo no tag line (png)">
            <a:extLst>
              <a:ext uri="{FF2B5EF4-FFF2-40B4-BE49-F238E27FC236}">
                <a16:creationId xmlns:a16="http://schemas.microsoft.com/office/drawing/2014/main" id="{2A99621A-3973-490C-9AFA-4B745288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2600"/>
            <a:ext cx="60372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>
            <a:extLst>
              <a:ext uri="{FF2B5EF4-FFF2-40B4-BE49-F238E27FC236}">
                <a16:creationId xmlns:a16="http://schemas.microsoft.com/office/drawing/2014/main" id="{ED472396-AB28-4592-8D3F-1D082807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4049713"/>
            <a:ext cx="113982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8">
            <a:extLst>
              <a:ext uri="{FF2B5EF4-FFF2-40B4-BE49-F238E27FC236}">
                <a16:creationId xmlns:a16="http://schemas.microsoft.com/office/drawing/2014/main" id="{E24160D3-FCD4-425C-907B-09D68A78E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95313"/>
          </a:xfrm>
          <a:prstGeom prst="rect">
            <a:avLst/>
          </a:prstGeom>
          <a:solidFill>
            <a:srgbClr val="007C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8" name="Text Box 4">
            <a:extLst>
              <a:ext uri="{FF2B5EF4-FFF2-40B4-BE49-F238E27FC236}">
                <a16:creationId xmlns:a16="http://schemas.microsoft.com/office/drawing/2014/main" id="{1445210B-338D-4B2C-87BE-37A52BBC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53988"/>
            <a:ext cx="3127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1800">
              <a:ea typeface="MS PGothic" panose="020B0600070205080204" pitchFamily="34" charset="-128"/>
            </a:endParaRPr>
          </a:p>
        </p:txBody>
      </p:sp>
      <p:sp>
        <p:nvSpPr>
          <p:cNvPr id="22539" name="Text Box 5">
            <a:extLst>
              <a:ext uri="{FF2B5EF4-FFF2-40B4-BE49-F238E27FC236}">
                <a16:creationId xmlns:a16="http://schemas.microsoft.com/office/drawing/2014/main" id="{32C75F7D-6B4F-4533-B4B5-22B3B798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3362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ea typeface="MS PGothic" panose="020B0600070205080204" pitchFamily="34" charset="-128"/>
              </a:rPr>
              <a:t>Acknowledgments</a:t>
            </a:r>
          </a:p>
        </p:txBody>
      </p:sp>
      <p:sp>
        <p:nvSpPr>
          <p:cNvPr id="22540" name="Rectangle 7">
            <a:extLst>
              <a:ext uri="{FF2B5EF4-FFF2-40B4-BE49-F238E27FC236}">
                <a16:creationId xmlns:a16="http://schemas.microsoft.com/office/drawing/2014/main" id="{94E0C30F-C1C7-4AC5-B040-4FAF01133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550"/>
            <a:ext cx="9144000" cy="95250"/>
          </a:xfrm>
          <a:prstGeom prst="rect">
            <a:avLst/>
          </a:prstGeom>
          <a:gradFill rotWithShape="1">
            <a:gsLst>
              <a:gs pos="0">
                <a:srgbClr val="FF96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41" name="Picture 4">
            <a:extLst>
              <a:ext uri="{FF2B5EF4-FFF2-40B4-BE49-F238E27FC236}">
                <a16:creationId xmlns:a16="http://schemas.microsoft.com/office/drawing/2014/main" id="{FDE7BF0D-5602-4666-B97C-DDF5CE20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39558" r="13177" b="34515"/>
          <a:stretch>
            <a:fillRect/>
          </a:stretch>
        </p:blipFill>
        <p:spPr bwMode="auto">
          <a:xfrm>
            <a:off x="6883400" y="6350"/>
            <a:ext cx="218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Slide Number Placeholder 1">
            <a:extLst>
              <a:ext uri="{FF2B5EF4-FFF2-40B4-BE49-F238E27FC236}">
                <a16:creationId xmlns:a16="http://schemas.microsoft.com/office/drawing/2014/main" id="{B367C99F-DFAE-437B-BCCD-0669B9473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DEBD76-DB3E-4BCD-8487-FC001A499978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r>
              <a:rPr lang="en-US" altLang="en-US" sz="1200" dirty="0">
                <a:solidFill>
                  <a:srgbClr val="898989"/>
                </a:solidFill>
              </a:rPr>
              <a:t>/9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56043</TotalTime>
  <Words>583</Words>
  <Application>Microsoft Office PowerPoint</Application>
  <PresentationFormat>On-screen Show (4:3)</PresentationFormat>
  <Paragraphs>118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MS PGothic</vt:lpstr>
      <vt:lpstr>Arial</vt:lpstr>
      <vt:lpstr>Calibri</vt:lpstr>
      <vt:lpstr>Wingdings</vt:lpstr>
      <vt:lpstr>Office Theme</vt:lpstr>
      <vt:lpstr>Custom Design</vt:lpstr>
      <vt:lpstr>Demystifying dissolution of polymer-embedded nanoparticles: implications for polymer composites intended for use as food contact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FDA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 in Food and Food Packaging:  Nanoscale Regulatory Science at DFPST</dc:title>
  <dc:creator>Duncan, Timothy</dc:creator>
  <cp:lastModifiedBy>Duncan, Timothy</cp:lastModifiedBy>
  <cp:revision>396</cp:revision>
  <cp:lastPrinted>2018-08-17T14:34:39Z</cp:lastPrinted>
  <dcterms:created xsi:type="dcterms:W3CDTF">2015-09-23T15:50:35Z</dcterms:created>
  <dcterms:modified xsi:type="dcterms:W3CDTF">2018-10-05T17:57:29Z</dcterms:modified>
</cp:coreProperties>
</file>