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0"/>
  </p:notesMasterIdLst>
  <p:sldIdLst>
    <p:sldId id="295" r:id="rId2"/>
    <p:sldId id="296" r:id="rId3"/>
    <p:sldId id="297" r:id="rId4"/>
    <p:sldId id="298" r:id="rId5"/>
    <p:sldId id="299" r:id="rId6"/>
    <p:sldId id="300" r:id="rId7"/>
    <p:sldId id="301" r:id="rId8"/>
    <p:sldId id="30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63"/>
    <p:restoredTop sz="94463"/>
  </p:normalViewPr>
  <p:slideViewPr>
    <p:cSldViewPr snapToGrid="0" snapToObjects="1">
      <p:cViewPr varScale="1">
        <p:scale>
          <a:sx n="77" d="100"/>
          <a:sy n="77" d="100"/>
        </p:scale>
        <p:origin x="17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9FA00-1F5C-CC4F-9121-9A49E351F391}" type="datetimeFigureOut">
              <a:rPr lang="en-US" smtClean="0"/>
              <a:t>10/5/18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9F4F01-41E3-0D4D-9B79-F6E84A5E7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48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 read about the outputs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F4F01-41E3-0D4D-9B79-F6E84A5E7A0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17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ISO TR is a joint program between US and Canada and has experts participating from over a dozen countries.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F4F01-41E3-0D4D-9B79-F6E84A5E7A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437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88599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924317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241950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449319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83026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64376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5179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98234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144646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69828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64181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0B385921-A91A-409C-921C-0E0EC1E750EC}" type="datetime2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 defTabSz="914400"/>
              <a:t>Friday, October 5, 2018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789C0F2-17E0-497A-9BBE-0C73201AAFE3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orbel"/>
              </a:rPr>
              <a:pPr defTabSz="914400"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0323677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anorelease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anorelease.org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Jacqueline.patterson@uc.edu" TargetMode="External"/><Relationship Id="rId2" Type="http://schemas.openxmlformats.org/officeDocument/2006/relationships/hyperlink" Target="mailto:lynne.haber@uc.edu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35582-3269-5540-8DDA-DAF2C9BC2DAE}"/>
              </a:ext>
            </a:extLst>
          </p:cNvPr>
          <p:cNvSpPr txBox="1">
            <a:spLocks/>
          </p:cNvSpPr>
          <p:nvPr/>
        </p:nvSpPr>
        <p:spPr>
          <a:xfrm>
            <a:off x="372631" y="674469"/>
            <a:ext cx="8443822" cy="220792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3200" b="1" dirty="0"/>
              <a:t>Session 2D: </a:t>
            </a:r>
          </a:p>
          <a:p>
            <a:pPr lvl="0"/>
            <a:r>
              <a:rPr lang="en-US" sz="3200" b="1" dirty="0"/>
              <a:t>Emerging Technologies and Advanced Materials: Stakeholder Perspectives on Exposure, Hazard, and Risk Assessment</a:t>
            </a:r>
          </a:p>
          <a:p>
            <a:pPr lvl="0"/>
            <a:endParaRPr lang="en-US" sz="3200" b="1" i="1" dirty="0"/>
          </a:p>
          <a:p>
            <a:pPr lvl="0"/>
            <a:endParaRPr lang="en-US" sz="2000" b="1" i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en-US" sz="3200" b="1" i="1" dirty="0">
                <a:solidFill>
                  <a:srgbClr val="FFFF00"/>
                </a:solidFill>
              </a:rPr>
              <a:t>Building trust while navigating risk management planning for emerging materials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rbel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D5297E-3B99-2743-A355-F5505675AD15}"/>
              </a:ext>
            </a:extLst>
          </p:cNvPr>
          <p:cNvSpPr txBox="1">
            <a:spLocks/>
          </p:cNvSpPr>
          <p:nvPr/>
        </p:nvSpPr>
        <p:spPr>
          <a:xfrm>
            <a:off x="1110343" y="5138378"/>
            <a:ext cx="6858000" cy="124182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Richard Canady, PhD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NeutralScience L3C and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NanoRelease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2203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EE600-5D9F-8C49-B7BA-E4AD5FDC2384}"/>
              </a:ext>
            </a:extLst>
          </p:cNvPr>
          <p:cNvSpPr txBox="1">
            <a:spLocks/>
          </p:cNvSpPr>
          <p:nvPr/>
        </p:nvSpPr>
        <p:spPr>
          <a:xfrm>
            <a:off x="149289" y="249210"/>
            <a:ext cx="8862414" cy="13255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j-ea"/>
                <a:cs typeface="+mj-cs"/>
              </a:rPr>
              <a:t>Overall challenge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j-ea"/>
                <a:cs typeface="+mj-cs"/>
              </a:rPr>
              <a:t>for risk management of emerging materials?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9F308-52D0-EE43-9E52-14112936C5E3}"/>
              </a:ext>
            </a:extLst>
          </p:cNvPr>
          <p:cNvSpPr txBox="1">
            <a:spLocks/>
          </p:cNvSpPr>
          <p:nvPr/>
        </p:nvSpPr>
        <p:spPr>
          <a:xfrm>
            <a:off x="450376" y="1951627"/>
            <a:ext cx="8412039" cy="442187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A6CEF9E-6F10-4642-B49D-FF7D0BFABC3C}"/>
              </a:ext>
            </a:extLst>
          </p:cNvPr>
          <p:cNvCxnSpPr/>
          <p:nvPr/>
        </p:nvCxnSpPr>
        <p:spPr>
          <a:xfrm>
            <a:off x="339439" y="1853818"/>
            <a:ext cx="843444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02D291B-3792-8B4D-A108-169A1CF867EE}"/>
              </a:ext>
            </a:extLst>
          </p:cNvPr>
          <p:cNvSpPr txBox="1"/>
          <p:nvPr/>
        </p:nvSpPr>
        <p:spPr>
          <a:xfrm>
            <a:off x="729461" y="5705444"/>
            <a:ext cx="7853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Often too little trust to allow us to generalize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E0798D-C5CD-6C42-8E61-56D7A2F83A61}"/>
              </a:ext>
            </a:extLst>
          </p:cNvPr>
          <p:cNvSpPr txBox="1"/>
          <p:nvPr/>
        </p:nvSpPr>
        <p:spPr>
          <a:xfrm>
            <a:off x="2407298" y="2164186"/>
            <a:ext cx="25161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It’s complicated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7E839DD-0020-6343-8247-4DA11DF76E67}"/>
              </a:ext>
            </a:extLst>
          </p:cNvPr>
          <p:cNvSpPr/>
          <p:nvPr/>
        </p:nvSpPr>
        <p:spPr>
          <a:xfrm>
            <a:off x="450375" y="3056722"/>
            <a:ext cx="770457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Measurement methods may differ from standard practice, be expensive, or not even exist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8CB6D4-C21B-0F4A-A522-4EF1316741FB}"/>
              </a:ext>
            </a:extLst>
          </p:cNvPr>
          <p:cNvSpPr/>
          <p:nvPr/>
        </p:nvSpPr>
        <p:spPr>
          <a:xfrm>
            <a:off x="1547446" y="4275380"/>
            <a:ext cx="67732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Material properties and data bases for hazard and exposure may be changing fast </a:t>
            </a:r>
          </a:p>
        </p:txBody>
      </p:sp>
    </p:spTree>
    <p:extLst>
      <p:ext uri="{BB962C8B-B14F-4D97-AF65-F5344CB8AC3E}">
        <p14:creationId xmlns:p14="http://schemas.microsoft.com/office/powerpoint/2010/main" val="339057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6BFA12A-B327-0148-8E1E-B6FC5F6CE419}"/>
              </a:ext>
            </a:extLst>
          </p:cNvPr>
          <p:cNvSpPr txBox="1"/>
          <p:nvPr/>
        </p:nvSpPr>
        <p:spPr>
          <a:xfrm>
            <a:off x="951722" y="2034074"/>
            <a:ext cx="71845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It helps a lot to have structured, detailed discussion of the issues and solutions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6AEF05-F535-EB46-8C72-3FA4672D609F}"/>
              </a:ext>
            </a:extLst>
          </p:cNvPr>
          <p:cNvSpPr txBox="1"/>
          <p:nvPr/>
        </p:nvSpPr>
        <p:spPr>
          <a:xfrm>
            <a:off x="2011680" y="3854548"/>
            <a:ext cx="54723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NanoRelease</a:t>
            </a:r>
            <a:r>
              <a:rPr lang="en-US" sz="2800" dirty="0"/>
              <a:t> was started in 2010 to provide such a discussion forum</a:t>
            </a:r>
          </a:p>
          <a:p>
            <a:endParaRPr lang="en-US" sz="2800" dirty="0"/>
          </a:p>
          <a:p>
            <a:r>
              <a:rPr lang="en-US" sz="2800" dirty="0">
                <a:hlinkClick r:id="rId3"/>
              </a:rPr>
              <a:t>http://nanorelease.org/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6610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FFB5AE-8F89-EC4B-B161-2D037DD48D18}"/>
              </a:ext>
            </a:extLst>
          </p:cNvPr>
          <p:cNvSpPr txBox="1"/>
          <p:nvPr/>
        </p:nvSpPr>
        <p:spPr>
          <a:xfrm>
            <a:off x="520504" y="1659987"/>
            <a:ext cx="844061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863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Two independent steering committees (food and non-food) </a:t>
            </a:r>
          </a:p>
          <a:p>
            <a:pPr marL="46863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Support from government, industry, and private foundations</a:t>
            </a:r>
          </a:p>
          <a:p>
            <a:pPr marL="46863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6 workshops and over a dozen task groups to identify challenges and needs  </a:t>
            </a:r>
          </a:p>
          <a:p>
            <a:pPr marL="46863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16 publications by more 60 independent experts</a:t>
            </a:r>
          </a:p>
          <a:p>
            <a:pPr marL="46863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Coordinated exploratory methods development in laboratories around the world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33D375-7FC3-7340-A450-4311A3689703}"/>
              </a:ext>
            </a:extLst>
          </p:cNvPr>
          <p:cNvSpPr txBox="1"/>
          <p:nvPr/>
        </p:nvSpPr>
        <p:spPr>
          <a:xfrm>
            <a:off x="2161306" y="5652657"/>
            <a:ext cx="36824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hlinkClick r:id="rId2"/>
              </a:rPr>
              <a:t>http://nanorelease.org/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7758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7AF12B0-D3EA-F047-B1C7-F1004B9CC6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04" y="984739"/>
            <a:ext cx="4456687" cy="571148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62124CB-7A60-3846-9BA6-1B6FC5D35877}"/>
              </a:ext>
            </a:extLst>
          </p:cNvPr>
          <p:cNvSpPr txBox="1"/>
          <p:nvPr/>
        </p:nvSpPr>
        <p:spPr>
          <a:xfrm>
            <a:off x="4664103" y="1519313"/>
            <a:ext cx="4417255" cy="34163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ISO TC 229</a:t>
            </a:r>
          </a:p>
          <a:p>
            <a:endParaRPr lang="en-US" sz="2400" dirty="0"/>
          </a:p>
          <a:p>
            <a:r>
              <a:rPr lang="en-US" sz="2400" dirty="0"/>
              <a:t>WG 3/PG 29: ISO/TR 22293–</a:t>
            </a:r>
          </a:p>
          <a:p>
            <a:endParaRPr lang="en-US" sz="2400" dirty="0"/>
          </a:p>
          <a:p>
            <a:r>
              <a:rPr lang="en-US" sz="2400" dirty="0"/>
              <a:t>Evaluation of methods for assessing the release of nanomaterials from commercial, nanomaterial containing polymer composites (N 914)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B6252F-6A5B-1C46-9A08-E811EA421160}"/>
              </a:ext>
            </a:extLst>
          </p:cNvPr>
          <p:cNvSpPr txBox="1"/>
          <p:nvPr/>
        </p:nvSpPr>
        <p:spPr>
          <a:xfrm>
            <a:off x="182881" y="225083"/>
            <a:ext cx="8285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Current draft documents  stemming from the dialogue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107713-BB1A-0E41-AAE9-512F487D4886}"/>
              </a:ext>
            </a:extLst>
          </p:cNvPr>
          <p:cNvSpPr txBox="1"/>
          <p:nvPr/>
        </p:nvSpPr>
        <p:spPr>
          <a:xfrm>
            <a:off x="4597842" y="5139219"/>
            <a:ext cx="44798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ISO TR is more detailed and has novel content compared to the ERDC TR</a:t>
            </a:r>
          </a:p>
          <a:p>
            <a:endParaRPr lang="en-US" dirty="0"/>
          </a:p>
          <a:p>
            <a:r>
              <a:rPr lang="en-US" dirty="0"/>
              <a:t>The ERDC TR is more problem formulation driven and links </a:t>
            </a:r>
            <a:r>
              <a:rPr lang="en-US" dirty="0" err="1"/>
              <a:t>NanoGRID</a:t>
            </a:r>
            <a:r>
              <a:rPr lang="en-US" dirty="0"/>
              <a:t> to ISO TR content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EB8741-9C67-5D48-AC62-72C8EF450C1D}"/>
              </a:ext>
            </a:extLst>
          </p:cNvPr>
          <p:cNvSpPr txBox="1"/>
          <p:nvPr/>
        </p:nvSpPr>
        <p:spPr>
          <a:xfrm>
            <a:off x="4698609" y="989964"/>
            <a:ext cx="707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And</a:t>
            </a:r>
          </a:p>
        </p:txBody>
      </p:sp>
    </p:spTree>
    <p:extLst>
      <p:ext uri="{BB962C8B-B14F-4D97-AF65-F5344CB8AC3E}">
        <p14:creationId xmlns:p14="http://schemas.microsoft.com/office/powerpoint/2010/main" val="4196198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553F92-ACE5-544F-BCB8-18C3E9C5BC81}"/>
              </a:ext>
            </a:extLst>
          </p:cNvPr>
          <p:cNvSpPr txBox="1"/>
          <p:nvPr/>
        </p:nvSpPr>
        <p:spPr>
          <a:xfrm>
            <a:off x="635624" y="247469"/>
            <a:ext cx="56270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TR’s are written in a risk management context for real products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F894D6-A9AD-B843-B0E0-6A30016C9E28}"/>
              </a:ext>
            </a:extLst>
          </p:cNvPr>
          <p:cNvSpPr txBox="1"/>
          <p:nvPr/>
        </p:nvSpPr>
        <p:spPr>
          <a:xfrm>
            <a:off x="84407" y="1937767"/>
            <a:ext cx="61782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/>
              <a:t>Factors affecting measurement methods needs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511800-586B-9148-A671-FADD792A07F1}"/>
              </a:ext>
            </a:extLst>
          </p:cNvPr>
          <p:cNvSpPr txBox="1"/>
          <p:nvPr/>
        </p:nvSpPr>
        <p:spPr>
          <a:xfrm>
            <a:off x="84407" y="2399432"/>
            <a:ext cx="905959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7200"/>
            <a:r>
              <a:rPr lang="en-US" sz="2400" kern="1000" dirty="0">
                <a:latin typeface="Times New Roman" panose="02020603050405020304" pitchFamily="18" charset="0"/>
              </a:rPr>
              <a:t>Understanding effect of product attributes and use on MN release</a:t>
            </a:r>
          </a:p>
          <a:p>
            <a:pPr marR="7200"/>
            <a:r>
              <a:rPr lang="en-US" sz="2400" kern="1000" dirty="0">
                <a:latin typeface="Times New Roman" panose="02020603050405020304" pitchFamily="18" charset="0"/>
              </a:rPr>
              <a:t>	Conditions of release throughout life cycle	</a:t>
            </a:r>
            <a:endParaRPr lang="en-US" sz="3600" kern="1000" dirty="0">
              <a:latin typeface="Times New Roman" panose="02020603050405020304" pitchFamily="18" charset="0"/>
            </a:endParaRPr>
          </a:p>
          <a:p>
            <a:pPr marR="7200"/>
            <a:r>
              <a:rPr lang="en-US" sz="2400" dirty="0">
                <a:latin typeface="Times New Roman" panose="02020603050405020304" pitchFamily="18" charset="0"/>
              </a:rPr>
              <a:t>	</a:t>
            </a:r>
            <a:r>
              <a:rPr lang="en-US" sz="2400" kern="1000" dirty="0">
                <a:latin typeface="Times New Roman" panose="02020603050405020304" pitchFamily="18" charset="0"/>
              </a:rPr>
              <a:t>Material attributes that affect release</a:t>
            </a:r>
          </a:p>
          <a:p>
            <a:pPr marR="7200"/>
            <a:r>
              <a:rPr lang="en-US" sz="2400" kern="1000" dirty="0">
                <a:latin typeface="Times New Roman" panose="02020603050405020304" pitchFamily="18" charset="0"/>
              </a:rPr>
              <a:t>	Effects of release conditions on the form of MN release</a:t>
            </a:r>
          </a:p>
          <a:p>
            <a:pPr marR="7200"/>
            <a:endParaRPr lang="en-US" sz="2400" kern="1000" dirty="0">
              <a:latin typeface="Times New Roman" panose="02020603050405020304" pitchFamily="18" charset="0"/>
            </a:endParaRPr>
          </a:p>
          <a:p>
            <a:pPr marR="7200"/>
            <a:r>
              <a:rPr lang="en-US" sz="2400" kern="1000" dirty="0">
                <a:latin typeface="Times New Roman" panose="02020603050405020304" pitchFamily="18" charset="0"/>
              </a:rPr>
              <a:t>Characterizing MN released from products		</a:t>
            </a:r>
          </a:p>
          <a:p>
            <a:pPr marR="7200" lvl="2"/>
            <a:r>
              <a:rPr lang="en-US" sz="2400" kern="1000" dirty="0">
                <a:latin typeface="Times New Roman" panose="02020603050405020304" pitchFamily="18" charset="0"/>
              </a:rPr>
              <a:t>Identification of parameters that need to be measured</a:t>
            </a:r>
            <a:endParaRPr lang="en-US" sz="3600" kern="1000" dirty="0">
              <a:latin typeface="Times New Roman" panose="02020603050405020304" pitchFamily="18" charset="0"/>
            </a:endParaRPr>
          </a:p>
          <a:p>
            <a:pPr marR="7200" lvl="2"/>
            <a:r>
              <a:rPr lang="en-US" sz="2400" kern="1000" dirty="0">
                <a:latin typeface="Times New Roman" panose="02020603050405020304" pitchFamily="18" charset="0"/>
              </a:rPr>
              <a:t>Framing decision support needs addressed in sample collection</a:t>
            </a:r>
            <a:endParaRPr lang="en-US" sz="3600" kern="1000" dirty="0">
              <a:latin typeface="Times New Roman" panose="02020603050405020304" pitchFamily="18" charset="0"/>
            </a:endParaRPr>
          </a:p>
          <a:p>
            <a:pPr marR="7200" lvl="2"/>
            <a:r>
              <a:rPr lang="en-US" sz="2400" kern="1000" dirty="0">
                <a:latin typeface="Times New Roman" panose="02020603050405020304" pitchFamily="18" charset="0"/>
              </a:rPr>
              <a:t>Framing decision support needs addressed in sample preparation</a:t>
            </a:r>
            <a:endParaRPr lang="en-US" sz="3600" kern="1000" dirty="0">
              <a:latin typeface="Times New Roman" panose="02020603050405020304" pitchFamily="18" charset="0"/>
            </a:endParaRPr>
          </a:p>
          <a:p>
            <a:pPr marR="7200" lvl="2"/>
            <a:r>
              <a:rPr lang="en-US" sz="2400" kern="1000" dirty="0">
                <a:latin typeface="Times New Roman" panose="02020603050405020304" pitchFamily="18" charset="0"/>
              </a:rPr>
              <a:t>Framing decision support needs addressed in analytic methods</a:t>
            </a:r>
            <a:endParaRPr lang="en-US" sz="3600" kern="1000" dirty="0">
              <a:latin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003D1F-0C36-C341-AD7C-F159B5FA4F70}"/>
              </a:ext>
            </a:extLst>
          </p:cNvPr>
          <p:cNvSpPr txBox="1"/>
          <p:nvPr/>
        </p:nvSpPr>
        <p:spPr>
          <a:xfrm>
            <a:off x="2463451" y="1309299"/>
            <a:ext cx="34868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Problem formulation first!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4F1A689-F29F-0543-AF15-CCA452FC28A8}"/>
              </a:ext>
            </a:extLst>
          </p:cNvPr>
          <p:cNvSpPr txBox="1"/>
          <p:nvPr/>
        </p:nvSpPr>
        <p:spPr>
          <a:xfrm>
            <a:off x="2222695" y="6330462"/>
            <a:ext cx="6488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(drawn from the ERDC TR document – copies of the draft available)</a:t>
            </a:r>
          </a:p>
        </p:txBody>
      </p:sp>
    </p:spTree>
    <p:extLst>
      <p:ext uri="{BB962C8B-B14F-4D97-AF65-F5344CB8AC3E}">
        <p14:creationId xmlns:p14="http://schemas.microsoft.com/office/powerpoint/2010/main" val="196139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build="p" bldLvl="3"/>
      <p:bldP spid="8" grpId="0"/>
      <p:bldP spid="9" grpId="0" bldLvl="4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B81CCC-BB98-A04D-92AB-2E3B260A211E}"/>
              </a:ext>
            </a:extLst>
          </p:cNvPr>
          <p:cNvSpPr txBox="1"/>
          <p:nvPr/>
        </p:nvSpPr>
        <p:spPr>
          <a:xfrm>
            <a:off x="576775" y="661181"/>
            <a:ext cx="7401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Four case studies for use of the ISO TR in the current draft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C46834-50A5-3C41-9CB2-3233A18BEB2F}"/>
              </a:ext>
            </a:extLst>
          </p:cNvPr>
          <p:cNvSpPr txBox="1"/>
          <p:nvPr/>
        </p:nvSpPr>
        <p:spPr>
          <a:xfrm>
            <a:off x="2407162" y="4708761"/>
            <a:ext cx="5570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Links between </a:t>
            </a:r>
            <a:r>
              <a:rPr lang="en-US" sz="2400" dirty="0" err="1"/>
              <a:t>NanoGRID</a:t>
            </a:r>
            <a:r>
              <a:rPr lang="en-US" sz="2400" dirty="0"/>
              <a:t> decision support framework for product development and use of the detailed ISO TR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BD72DB-21BC-2640-8CAA-FEA0F5099EC8}"/>
              </a:ext>
            </a:extLst>
          </p:cNvPr>
          <p:cNvSpPr txBox="1"/>
          <p:nvPr/>
        </p:nvSpPr>
        <p:spPr>
          <a:xfrm>
            <a:off x="1308295" y="1347932"/>
            <a:ext cx="7002579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400" dirty="0"/>
              <a:t>Lightweight parts made of MWCNT-epoxy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400" dirty="0"/>
              <a:t>Cu-based MNM impregnated into woods that are placed outdoors into soil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400" dirty="0"/>
              <a:t>Automotive parts made of MWCNT or Fe2O3 in thermoplastics (PP and PA)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400" dirty="0"/>
              <a:t>3D printing of MNM-containing thermoplastics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A078E6-EDA2-1E42-819E-A419F82CBB58}"/>
              </a:ext>
            </a:extLst>
          </p:cNvPr>
          <p:cNvSpPr txBox="1"/>
          <p:nvPr/>
        </p:nvSpPr>
        <p:spPr>
          <a:xfrm>
            <a:off x="4951562" y="6130598"/>
            <a:ext cx="3578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Coming soon to a website near you!</a:t>
            </a:r>
          </a:p>
        </p:txBody>
      </p:sp>
    </p:spTree>
    <p:extLst>
      <p:ext uri="{BB962C8B-B14F-4D97-AF65-F5344CB8AC3E}">
        <p14:creationId xmlns:p14="http://schemas.microsoft.com/office/powerpoint/2010/main" val="792467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C8C479-BCE0-3D41-95AF-1E6C7A47AE61}"/>
              </a:ext>
            </a:extLst>
          </p:cNvPr>
          <p:cNvSpPr txBox="1"/>
          <p:nvPr/>
        </p:nvSpPr>
        <p:spPr>
          <a:xfrm>
            <a:off x="224699" y="724619"/>
            <a:ext cx="861896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Contact the University of Cincinnati Risk Science Center </a:t>
            </a:r>
          </a:p>
          <a:p>
            <a:r>
              <a:rPr lang="en-US" sz="2400" dirty="0"/>
              <a:t> for details and updates.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Lynne Haber: </a:t>
            </a:r>
            <a:r>
              <a:rPr lang="en-US" sz="2400" dirty="0">
                <a:hlinkClick r:id="rId2"/>
              </a:rPr>
              <a:t>lynne.haber@uc.edu</a:t>
            </a:r>
            <a:r>
              <a:rPr lang="en-US" sz="2400" dirty="0"/>
              <a:t>;   513-558-7631</a:t>
            </a:r>
          </a:p>
          <a:p>
            <a:endParaRPr lang="en-US" sz="2400" dirty="0"/>
          </a:p>
          <a:p>
            <a:r>
              <a:rPr lang="en-US" sz="2400" dirty="0"/>
              <a:t>Jacqueline Patterson: </a:t>
            </a:r>
            <a:r>
              <a:rPr lang="en-US" sz="2400" dirty="0">
                <a:hlinkClick r:id="rId3"/>
              </a:rPr>
              <a:t>Jacqueline.patterson@uc.edu</a:t>
            </a:r>
            <a:r>
              <a:rPr lang="en-US" sz="2400" dirty="0"/>
              <a:t>; 513-558-1908</a:t>
            </a:r>
          </a:p>
        </p:txBody>
      </p:sp>
    </p:spTree>
    <p:extLst>
      <p:ext uri="{BB962C8B-B14F-4D97-AF65-F5344CB8AC3E}">
        <p14:creationId xmlns:p14="http://schemas.microsoft.com/office/powerpoint/2010/main" val="3533730889"/>
      </p:ext>
    </p:extLst>
  </p:cSld>
  <p:clrMapOvr>
    <a:masterClrMapping/>
  </p:clrMapOvr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326</TotalTime>
  <Words>426</Words>
  <Application>Microsoft Macintosh PowerPoint</Application>
  <PresentationFormat>On-screen Show (4:3)</PresentationFormat>
  <Paragraphs>66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Corbel</vt:lpstr>
      <vt:lpstr>Times New Roman</vt:lpstr>
      <vt:lpstr>Twilight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 canady</dc:creator>
  <cp:lastModifiedBy>r canady</cp:lastModifiedBy>
  <cp:revision>50</cp:revision>
  <dcterms:created xsi:type="dcterms:W3CDTF">2018-10-04T15:46:37Z</dcterms:created>
  <dcterms:modified xsi:type="dcterms:W3CDTF">2018-10-05T15:26:02Z</dcterms:modified>
</cp:coreProperties>
</file>