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95" r:id="rId2"/>
    <p:sldId id="296" r:id="rId3"/>
    <p:sldId id="294" r:id="rId4"/>
    <p:sldId id="289" r:id="rId5"/>
    <p:sldId id="291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/>
    <p:restoredTop sz="92450"/>
  </p:normalViewPr>
  <p:slideViewPr>
    <p:cSldViewPr snapToGrid="0" snapToObjects="1">
      <p:cViewPr varScale="1">
        <p:scale>
          <a:sx n="88" d="100"/>
          <a:sy n="88" d="100"/>
        </p:scale>
        <p:origin x="1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c:Documents:Projects:Prosafe:Poll%20graphics:When%20Exposure%20Methods%20Ready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When</a:t>
            </a:r>
            <a:r>
              <a:rPr lang="en-US" baseline="0"/>
              <a:t> Will Methods be Adequate </a:t>
            </a:r>
          </a:p>
          <a:p>
            <a:pPr>
              <a:defRPr/>
            </a:pPr>
            <a:r>
              <a:rPr lang="en-US" baseline="0"/>
              <a:t>to Support Risk Management?</a:t>
            </a:r>
            <a:endParaRPr lang="en-US"/>
          </a:p>
        </c:rich>
      </c:tx>
      <c:layout>
        <c:manualLayout>
          <c:xMode val="edge"/>
          <c:yMode val="edge"/>
          <c:x val="0.28311961351485332"/>
          <c:y val="1.830663531229258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3761215894525"/>
          <c:y val="0.145376313086722"/>
          <c:w val="0.51258826922112399"/>
          <c:h val="0.73945548568442698"/>
        </c:manualLayout>
      </c:layout>
      <c:lineChart>
        <c:grouping val="standard"/>
        <c:varyColors val="0"/>
        <c:ser>
          <c:idx val="3"/>
          <c:order val="0"/>
          <c:tx>
            <c:strRef>
              <c:f>graphics!$A$11</c:f>
              <c:strCache>
                <c:ptCount val="1"/>
                <c:pt idx="0">
                  <c:v>Exposure at End of life/Environmental</c:v>
                </c:pt>
              </c:strCache>
            </c:strRef>
          </c:tx>
          <c:cat>
            <c:strRef>
              <c:f>graphics!$B$7:$E$7</c:f>
              <c:strCache>
                <c:ptCount val="4"/>
                <c:pt idx="0">
                  <c:v>nSiO2</c:v>
                </c:pt>
                <c:pt idx="1">
                  <c:v>nAg</c:v>
                </c:pt>
                <c:pt idx="2">
                  <c:v>nTiO2</c:v>
                </c:pt>
                <c:pt idx="3">
                  <c:v>CNT</c:v>
                </c:pt>
              </c:strCache>
            </c:strRef>
          </c:cat>
          <c:val>
            <c:numRef>
              <c:f>graphics!$B$11:$E$11</c:f>
              <c:numCache>
                <c:formatCode>General</c:formatCode>
                <c:ptCount val="4"/>
                <c:pt idx="0">
                  <c:v>0.866716445771887</c:v>
                </c:pt>
                <c:pt idx="1">
                  <c:v>0.71438367906737499</c:v>
                </c:pt>
                <c:pt idx="2">
                  <c:v>1</c:v>
                </c:pt>
                <c:pt idx="3">
                  <c:v>1.937426556991775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E0-BA42-9F14-20C901FBCF4B}"/>
            </c:ext>
          </c:extLst>
        </c:ser>
        <c:ser>
          <c:idx val="2"/>
          <c:order val="1"/>
          <c:tx>
            <c:strRef>
              <c:f>graphics!$A$10</c:f>
              <c:strCache>
                <c:ptCount val="1"/>
                <c:pt idx="0">
                  <c:v>Exposure at Consumer use</c:v>
                </c:pt>
              </c:strCache>
            </c:strRef>
          </c:tx>
          <c:cat>
            <c:strRef>
              <c:f>graphics!$B$7:$E$7</c:f>
              <c:strCache>
                <c:ptCount val="4"/>
                <c:pt idx="0">
                  <c:v>nSiO2</c:v>
                </c:pt>
                <c:pt idx="1">
                  <c:v>nAg</c:v>
                </c:pt>
                <c:pt idx="2">
                  <c:v>nTiO2</c:v>
                </c:pt>
                <c:pt idx="3">
                  <c:v>CNT</c:v>
                </c:pt>
              </c:strCache>
            </c:strRef>
          </c:cat>
          <c:val>
            <c:numRef>
              <c:f>graphics!$B$10:$E$10</c:f>
              <c:numCache>
                <c:formatCode>General</c:formatCode>
                <c:ptCount val="4"/>
                <c:pt idx="0">
                  <c:v>0.25</c:v>
                </c:pt>
                <c:pt idx="1">
                  <c:v>0.54838210249264596</c:v>
                </c:pt>
                <c:pt idx="2">
                  <c:v>0.69233372821120298</c:v>
                </c:pt>
                <c:pt idx="3">
                  <c:v>1.18171902268761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E0-BA42-9F14-20C901FBCF4B}"/>
            </c:ext>
          </c:extLst>
        </c:ser>
        <c:ser>
          <c:idx val="1"/>
          <c:order val="2"/>
          <c:tx>
            <c:strRef>
              <c:f>graphics!$A$9</c:f>
              <c:strCache>
                <c:ptCount val="1"/>
                <c:pt idx="0">
                  <c:v>Exposure at Professional use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</c:spPr>
          </c:marker>
          <c:cat>
            <c:strRef>
              <c:f>graphics!$B$7:$E$7</c:f>
              <c:strCache>
                <c:ptCount val="4"/>
                <c:pt idx="0">
                  <c:v>nSiO2</c:v>
                </c:pt>
                <c:pt idx="1">
                  <c:v>nAg</c:v>
                </c:pt>
                <c:pt idx="2">
                  <c:v>nTiO2</c:v>
                </c:pt>
                <c:pt idx="3">
                  <c:v>CNT</c:v>
                </c:pt>
              </c:strCache>
            </c:strRef>
          </c:cat>
          <c:val>
            <c:numRef>
              <c:f>graphics!$B$9:$E$9</c:f>
              <c:numCache>
                <c:formatCode>General</c:formatCode>
                <c:ptCount val="4"/>
                <c:pt idx="0">
                  <c:v>0.15995824150330601</c:v>
                </c:pt>
                <c:pt idx="1">
                  <c:v>0.230769230769231</c:v>
                </c:pt>
                <c:pt idx="2">
                  <c:v>0.269230769230769</c:v>
                </c:pt>
                <c:pt idx="3">
                  <c:v>0.56666144446185196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E0-BA42-9F14-20C901FBCF4B}"/>
            </c:ext>
          </c:extLst>
        </c:ser>
        <c:ser>
          <c:idx val="0"/>
          <c:order val="3"/>
          <c:tx>
            <c:strRef>
              <c:f>graphics!$A$8</c:f>
              <c:strCache>
                <c:ptCount val="1"/>
                <c:pt idx="0">
                  <c:v>Exposure at Manufacture</c:v>
                </c:pt>
              </c:strCache>
            </c:strRef>
          </c:tx>
          <c:spPr>
            <a:ln>
              <a:solidFill>
                <a:srgbClr val="3366FF"/>
              </a:solidFill>
            </a:ln>
          </c:spPr>
          <c:marker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strRef>
              <c:f>graphics!$B$7:$E$7</c:f>
              <c:strCache>
                <c:ptCount val="4"/>
                <c:pt idx="0">
                  <c:v>nSiO2</c:v>
                </c:pt>
                <c:pt idx="1">
                  <c:v>nAg</c:v>
                </c:pt>
                <c:pt idx="2">
                  <c:v>nTiO2</c:v>
                </c:pt>
                <c:pt idx="3">
                  <c:v>CNT</c:v>
                </c:pt>
              </c:strCache>
            </c:strRef>
          </c:cat>
          <c:val>
            <c:numRef>
              <c:f>graphics!$B$8:$E$8</c:f>
              <c:numCache>
                <c:formatCode>General</c:formatCode>
                <c:ptCount val="4"/>
                <c:pt idx="0">
                  <c:v>0.15381952457881401</c:v>
                </c:pt>
                <c:pt idx="1">
                  <c:v>0.19992799711988499</c:v>
                </c:pt>
                <c:pt idx="2">
                  <c:v>0.17536436295251501</c:v>
                </c:pt>
                <c:pt idx="3">
                  <c:v>0.29731482682578803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BE0-BA42-9F14-20C901FBCF4B}"/>
            </c:ext>
          </c:extLst>
        </c:ser>
        <c:ser>
          <c:idx val="4"/>
          <c:order val="4"/>
          <c:tx>
            <c:strRef>
              <c:f>graphics!$A$51</c:f>
              <c:strCache>
                <c:ptCount val="1"/>
                <c:pt idx="0">
                  <c:v>Toxicity methods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val>
            <c:numRef>
              <c:f>graphics!$B$51:$E$51</c:f>
              <c:numCache>
                <c:formatCode>General</c:formatCode>
                <c:ptCount val="4"/>
                <c:pt idx="0">
                  <c:v>0.36</c:v>
                </c:pt>
                <c:pt idx="1">
                  <c:v>0.204545454545455</c:v>
                </c:pt>
                <c:pt idx="2">
                  <c:v>0.163636363636364</c:v>
                </c:pt>
                <c:pt idx="3">
                  <c:v>0.57142857142857095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BE0-BA42-9F14-20C901FBC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9100480"/>
        <c:axId val="-2109077568"/>
      </c:lineChart>
      <c:catAx>
        <c:axId val="-2109100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09077568"/>
        <c:crosses val="autoZero"/>
        <c:auto val="1"/>
        <c:lblAlgn val="ctr"/>
        <c:lblOffset val="100"/>
        <c:noMultiLvlLbl val="0"/>
      </c:catAx>
      <c:valAx>
        <c:axId val="-2109077568"/>
        <c:scaling>
          <c:orientation val="minMax"/>
          <c:max val="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Ratio</a:t>
                </a:r>
                <a:r>
                  <a:rPr lang="en-US" sz="1800" baseline="0"/>
                  <a:t> of those saying more than 5 years </a:t>
                </a:r>
              </a:p>
              <a:p>
                <a:pPr>
                  <a:defRPr sz="1800"/>
                </a:pPr>
                <a:r>
                  <a:rPr lang="en-US" sz="1800" baseline="0"/>
                  <a:t>to those saying less than 5 years</a:t>
                </a:r>
                <a:endParaRPr lang="en-US" sz="18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1091004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57DAB-2A6A-1D48-99BD-BB7F3A7908B8}" type="datetimeFigureOut">
              <a:rPr lang="en-US" smtClean="0"/>
              <a:t>10/5/18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83361-67F3-064F-A4E1-F1B67C580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4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62969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47052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34512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37676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0146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82646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75134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57325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7755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0137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32557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B385921-A91A-409C-921C-0E0EC1E750EC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 defTabSz="914400"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 defTabSz="914400"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552755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effects.org/" TargetMode="External"/><Relationship Id="rId2" Type="http://schemas.openxmlformats.org/officeDocument/2006/relationships/hyperlink" Target="https://www.src.org/program/grc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35582-3269-5540-8DDA-DAF2C9BC2DAE}"/>
              </a:ext>
            </a:extLst>
          </p:cNvPr>
          <p:cNvSpPr txBox="1">
            <a:spLocks/>
          </p:cNvSpPr>
          <p:nvPr/>
        </p:nvSpPr>
        <p:spPr>
          <a:xfrm>
            <a:off x="372631" y="674469"/>
            <a:ext cx="8443822" cy="220792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000" dirty="0"/>
              <a:t>Fostering U.S.-International Collaboration in Integrating Exposure in Nanomaterial Risk Evaluation</a:t>
            </a:r>
            <a:br>
              <a:rPr lang="en-US" sz="3000" dirty="0"/>
            </a:br>
            <a:br>
              <a:rPr lang="en-US" sz="3000" dirty="0"/>
            </a:br>
            <a:r>
              <a:rPr lang="en-US" sz="2700" b="1" i="1" dirty="0">
                <a:solidFill>
                  <a:srgbClr val="FFC000"/>
                </a:solidFill>
              </a:rPr>
              <a:t>Challenges and opportunities for U.S.-international collaborations in exposure assessment for nanomaterials</a:t>
            </a:r>
            <a:endParaRPr lang="en-US" sz="3000" b="1" i="1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D5297E-3B99-2743-A355-F5505675AD15}"/>
              </a:ext>
            </a:extLst>
          </p:cNvPr>
          <p:cNvSpPr txBox="1">
            <a:spLocks/>
          </p:cNvSpPr>
          <p:nvPr/>
        </p:nvSpPr>
        <p:spPr>
          <a:xfrm>
            <a:off x="1110343" y="4603807"/>
            <a:ext cx="6858000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Richard Canady, PhD</a:t>
            </a:r>
          </a:p>
          <a:p>
            <a:r>
              <a:rPr lang="en-US" dirty="0"/>
              <a:t>NeutralScience L3C and </a:t>
            </a:r>
            <a:r>
              <a:rPr lang="en-US" dirty="0" err="1"/>
              <a:t>NanoRelease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EE600-5D9F-8C49-B7BA-E4AD5FDC2384}"/>
              </a:ext>
            </a:extLst>
          </p:cNvPr>
          <p:cNvSpPr txBox="1">
            <a:spLocks/>
          </p:cNvSpPr>
          <p:nvPr/>
        </p:nvSpPr>
        <p:spPr>
          <a:xfrm>
            <a:off x="546342" y="193227"/>
            <a:ext cx="8011064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/>
              <a:t>Overall </a:t>
            </a:r>
            <a:r>
              <a:rPr lang="en-US" sz="3200" b="1" dirty="0"/>
              <a:t>challenge</a:t>
            </a:r>
            <a:r>
              <a:rPr lang="en-US" sz="3200" dirty="0"/>
              <a:t> for international collaboration to integrate MNM exposure into risk assessment?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F308-52D0-EE43-9E52-14112936C5E3}"/>
              </a:ext>
            </a:extLst>
          </p:cNvPr>
          <p:cNvSpPr txBox="1">
            <a:spLocks/>
          </p:cNvSpPr>
          <p:nvPr/>
        </p:nvSpPr>
        <p:spPr>
          <a:xfrm>
            <a:off x="450376" y="2033515"/>
            <a:ext cx="8412039" cy="44218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i="1" dirty="0"/>
              <a:t>Choosing the right topics/methods </a:t>
            </a:r>
          </a:p>
          <a:p>
            <a:pPr marL="0" indent="0">
              <a:buFont typeface="Arial" pitchFamily="34" charset="0"/>
              <a:buNone/>
            </a:pPr>
            <a:endParaRPr lang="en-US" sz="1800" i="1" dirty="0"/>
          </a:p>
          <a:p>
            <a:pPr marL="0" indent="0">
              <a:buFont typeface="Arial" pitchFamily="34" charset="0"/>
              <a:buNone/>
            </a:pPr>
            <a:r>
              <a:rPr lang="en-US" i="1" dirty="0"/>
              <a:t>on which to focus and collaborate on for </a:t>
            </a:r>
            <a:r>
              <a:rPr lang="en-US" b="1" i="1" dirty="0"/>
              <a:t>R&amp;D </a:t>
            </a:r>
          </a:p>
          <a:p>
            <a:pPr marL="0" indent="0">
              <a:buFont typeface="Arial" pitchFamily="34" charset="0"/>
              <a:buNone/>
            </a:pPr>
            <a:endParaRPr lang="en-US" sz="1600" i="1" dirty="0"/>
          </a:p>
          <a:p>
            <a:pPr marL="0" indent="0">
              <a:buFont typeface="Arial" pitchFamily="34" charset="0"/>
              <a:buNone/>
            </a:pPr>
            <a:r>
              <a:rPr lang="en-US" i="1" dirty="0"/>
              <a:t>so that innovation and trade can proceed smoothly and safely.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6CEF9E-6F10-4642-B49D-FF7D0BFABC3C}"/>
              </a:ext>
            </a:extLst>
          </p:cNvPr>
          <p:cNvCxnSpPr/>
          <p:nvPr/>
        </p:nvCxnSpPr>
        <p:spPr>
          <a:xfrm>
            <a:off x="339439" y="1853818"/>
            <a:ext cx="843444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70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3CF1C13-290B-1546-A254-880EA53B6586}"/>
              </a:ext>
            </a:extLst>
          </p:cNvPr>
          <p:cNvSpPr txBox="1">
            <a:spLocks/>
          </p:cNvSpPr>
          <p:nvPr/>
        </p:nvSpPr>
        <p:spPr>
          <a:xfrm>
            <a:off x="125929" y="275852"/>
            <a:ext cx="8936183" cy="65532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MNM issue variation is so complex that it is hard to tell when people are talking past each other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Some MNM have general benefit across borders for spurring innovation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Must understand exposure before we can understand toxicity and risk, and innovate safely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Methods for understanding exposure can be 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simple and general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complex and specific to a particular MNM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or impossible/impractical (now)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So we need to focus collaboration on the most needed exposure methods first, in order to facilitate </a:t>
            </a:r>
            <a:r>
              <a:rPr lang="en-US" b="1" i="1" dirty="0"/>
              <a:t>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4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1539909"/>
              </p:ext>
            </p:extLst>
          </p:nvPr>
        </p:nvGraphicFramePr>
        <p:xfrm>
          <a:off x="506684" y="1103188"/>
          <a:ext cx="7784413" cy="5426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773448" y="5100523"/>
            <a:ext cx="7272579" cy="1250272"/>
            <a:chOff x="1571369" y="4867249"/>
            <a:chExt cx="7451196" cy="1278587"/>
          </a:xfrm>
        </p:grpSpPr>
        <p:sp>
          <p:nvSpPr>
            <p:cNvPr id="6" name="Rectangle 5"/>
            <p:cNvSpPr/>
            <p:nvPr/>
          </p:nvSpPr>
          <p:spPr>
            <a:xfrm>
              <a:off x="1571369" y="4867249"/>
              <a:ext cx="4092091" cy="821387"/>
            </a:xfrm>
            <a:prstGeom prst="rect">
              <a:avLst/>
            </a:prstGeom>
            <a:solidFill>
              <a:schemeClr val="bg2">
                <a:lumMod val="10000"/>
                <a:lumOff val="90000"/>
                <a:alpha val="22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84620" y="5231436"/>
              <a:ext cx="2937945" cy="914400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Experts are pretty sure that methods are here or soon to be here for toxicity and for exposure at occupational and professional life cycle stages</a:t>
              </a:r>
            </a:p>
          </p:txBody>
        </p:sp>
        <p:cxnSp>
          <p:nvCxnSpPr>
            <p:cNvPr id="9" name="Curved Connector 8"/>
            <p:cNvCxnSpPr>
              <a:stCxn id="7" idx="1"/>
              <a:endCxn id="6" idx="3"/>
            </p:cNvCxnSpPr>
            <p:nvPr/>
          </p:nvCxnSpPr>
          <p:spPr>
            <a:xfrm rot="10800000">
              <a:off x="5663460" y="5277943"/>
              <a:ext cx="421160" cy="410693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5EBDDE0-FED3-1D4E-91DD-412DB8856A7A}"/>
              </a:ext>
            </a:extLst>
          </p:cNvPr>
          <p:cNvSpPr txBox="1"/>
          <p:nvPr/>
        </p:nvSpPr>
        <p:spPr>
          <a:xfrm>
            <a:off x="2322590" y="652707"/>
            <a:ext cx="4386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Source: 2015-16  </a:t>
            </a:r>
            <a:r>
              <a:rPr lang="en-US" b="1" dirty="0" err="1"/>
              <a:t>Prosafe</a:t>
            </a:r>
            <a:r>
              <a:rPr lang="en-US" b="1" dirty="0"/>
              <a:t> Delphi Forum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933DC-1B9B-EB4B-B824-F7DA91306C8A}"/>
              </a:ext>
            </a:extLst>
          </p:cNvPr>
          <p:cNvSpPr txBox="1"/>
          <p:nvPr/>
        </p:nvSpPr>
        <p:spPr>
          <a:xfrm>
            <a:off x="339439" y="142609"/>
            <a:ext cx="8020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Example of complexity of understanding MNM risk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C33D80-8B7D-F944-B3AC-EDB86979AA70}"/>
              </a:ext>
            </a:extLst>
          </p:cNvPr>
          <p:cNvCxnSpPr/>
          <p:nvPr/>
        </p:nvCxnSpPr>
        <p:spPr>
          <a:xfrm>
            <a:off x="339439" y="1103188"/>
            <a:ext cx="843444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4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Chart bld="series"/>
        </p:bldSub>
      </p:bldGraphic>
      <p:bldGraphic spid="13" grpI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721B25-A336-CD48-8C80-37F88C5828A4}"/>
              </a:ext>
            </a:extLst>
          </p:cNvPr>
          <p:cNvSpPr txBox="1"/>
          <p:nvPr/>
        </p:nvSpPr>
        <p:spPr>
          <a:xfrm>
            <a:off x="477673" y="809776"/>
            <a:ext cx="8215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Very little government funding goes to practical exposure methods R&amp;D for MNM in commerce</a:t>
            </a:r>
          </a:p>
          <a:p>
            <a:endParaRPr lang="en-US" sz="2800" dirty="0"/>
          </a:p>
          <a:p>
            <a:r>
              <a:rPr lang="en-US" sz="2800" dirty="0"/>
              <a:t>And yet understanding of exposure is critical to understanding MNM risk</a:t>
            </a:r>
          </a:p>
          <a:p>
            <a:endParaRPr lang="en-US" sz="2800" dirty="0"/>
          </a:p>
          <a:p>
            <a:r>
              <a:rPr lang="en-US" sz="2800" dirty="0"/>
              <a:t>A lack of exposure measurement methods will impede innovation</a:t>
            </a:r>
          </a:p>
          <a:p>
            <a:endParaRPr lang="en-US" sz="2800" dirty="0"/>
          </a:p>
          <a:p>
            <a:r>
              <a:rPr lang="en-US" sz="2800" dirty="0"/>
              <a:t>So, we need to choose wisely </a:t>
            </a:r>
            <a:r>
              <a:rPr lang="en-US" sz="2800" i="1" u="sng" dirty="0"/>
              <a:t>where</a:t>
            </a:r>
            <a:r>
              <a:rPr lang="en-US" sz="2800" dirty="0"/>
              <a:t> to innovate to avoid exposure measurement unknowns, or innovate on pace with R&amp;D for exposure measurement methods</a:t>
            </a:r>
          </a:p>
        </p:txBody>
      </p:sp>
    </p:spTree>
    <p:extLst>
      <p:ext uri="{BB962C8B-B14F-4D97-AF65-F5344CB8AC3E}">
        <p14:creationId xmlns:p14="http://schemas.microsoft.com/office/powerpoint/2010/main" val="295444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5B3EB4C-F175-E041-A2F6-002F6F640540}"/>
              </a:ext>
            </a:extLst>
          </p:cNvPr>
          <p:cNvSpPr txBox="1">
            <a:spLocks/>
          </p:cNvSpPr>
          <p:nvPr/>
        </p:nvSpPr>
        <p:spPr>
          <a:xfrm>
            <a:off x="81886" y="2203360"/>
            <a:ext cx="9021169" cy="408132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400" dirty="0"/>
              <a:t>Use US-EU COR or OECD to select specific innovation areas and uses for specific emerging materials.  Don’t leave it “</a:t>
            </a:r>
            <a:r>
              <a:rPr lang="en-US" sz="2400" dirty="0" err="1"/>
              <a:t>nano</a:t>
            </a:r>
            <a:r>
              <a:rPr lang="en-US" sz="2400" dirty="0"/>
              <a:t>” general</a:t>
            </a:r>
          </a:p>
          <a:p>
            <a:pPr marL="457200" indent="-457200">
              <a:buFont typeface="+mj-lt"/>
              <a:buAutoNum type="arabicPeriod"/>
            </a:pPr>
            <a:endParaRPr lang="en-US" sz="17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Model </a:t>
            </a:r>
            <a:r>
              <a:rPr lang="en-US" sz="2400" i="1" u="sng" dirty="0"/>
              <a:t>exposure methods R&amp;D</a:t>
            </a:r>
            <a:r>
              <a:rPr lang="en-US" sz="2400" dirty="0"/>
              <a:t> after or use pre-competitive multi-stakeholder programs like the Global Research Collaboration </a:t>
            </a:r>
            <a:r>
              <a:rPr lang="en-US" sz="2400" dirty="0">
                <a:hlinkClick r:id="rId2"/>
              </a:rPr>
              <a:t>https://www.src.org/program/grc/</a:t>
            </a:r>
            <a:r>
              <a:rPr lang="en-US" sz="2400" dirty="0"/>
              <a:t>  or the Health Effects Institute </a:t>
            </a:r>
            <a:r>
              <a:rPr lang="en-US" sz="2400" dirty="0">
                <a:hlinkClick r:id="rId3"/>
              </a:rPr>
              <a:t>https://www.healtheffects.org/</a:t>
            </a:r>
            <a:r>
              <a:rPr lang="en-US" sz="2400" dirty="0"/>
              <a:t> to pave the way for safe innovation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98C78D-1B28-9848-A8ED-E385D1D99ED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/>
              <a:t>Opportunity </a:t>
            </a:r>
            <a:r>
              <a:rPr lang="en-US" sz="3200" dirty="0"/>
              <a:t>for international collaboration to integrate exposure into risk assessment.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B241DA0-5BF9-4543-BFE1-F32F180AFAA2}"/>
              </a:ext>
            </a:extLst>
          </p:cNvPr>
          <p:cNvCxnSpPr/>
          <p:nvPr/>
        </p:nvCxnSpPr>
        <p:spPr>
          <a:xfrm>
            <a:off x="339439" y="1690044"/>
            <a:ext cx="843444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9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1358</TotalTime>
  <Words>359</Words>
  <Application>Microsoft Macintosh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Twilight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Fostering U.S.-International Collaboration in Integrating Exposure in Nanomaterial Risk Evaluation What are the challenges and opportunities for U.S.-international collaborations in exposure assessment for nanomaterials?</dc:title>
  <dc:creator>r canady</dc:creator>
  <cp:lastModifiedBy>r canady</cp:lastModifiedBy>
  <cp:revision>84</cp:revision>
  <dcterms:created xsi:type="dcterms:W3CDTF">2018-10-03T17:24:42Z</dcterms:created>
  <dcterms:modified xsi:type="dcterms:W3CDTF">2018-10-05T15:15:20Z</dcterms:modified>
</cp:coreProperties>
</file>