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7" r:id="rId2"/>
    <p:sldId id="282" r:id="rId3"/>
    <p:sldId id="284" r:id="rId4"/>
    <p:sldId id="258" r:id="rId5"/>
    <p:sldId id="263" r:id="rId6"/>
    <p:sldId id="261" r:id="rId7"/>
    <p:sldId id="285" r:id="rId8"/>
    <p:sldId id="280" r:id="rId9"/>
    <p:sldId id="270" r:id="rId10"/>
    <p:sldId id="281" r:id="rId11"/>
    <p:sldId id="273" r:id="rId12"/>
    <p:sldId id="275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FF"/>
    <a:srgbClr val="33CC33"/>
    <a:srgbClr val="66FF33"/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>
      <p:cViewPr varScale="1">
        <p:scale>
          <a:sx n="87" d="100"/>
          <a:sy n="87" d="100"/>
        </p:scale>
        <p:origin x="6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D1BEB9E-ED31-40F2-ACF6-78F5A08ECD6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0B36806-2453-430A-B6E5-03490D94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7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63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3454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287B5-16AE-469C-A72F-CA7635C4781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8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36806-2453-430A-B6E5-03490D9477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2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75CBA-DB28-4F59-A979-C613B0A1C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7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7187EA-08ED-4FD8-AE41-66CF3EF5C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3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07FC97-D0D1-45BA-9997-BAF592252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2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8" y="152400"/>
            <a:ext cx="280458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667" y="152400"/>
            <a:ext cx="8210551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EC6114-1506-4D5B-B069-7FAB045D8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E06DC7-1F2D-4F84-8C33-949C07D98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8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5B2C1C-7574-4F1E-BE65-A361D1801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1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667" y="1219200"/>
            <a:ext cx="55075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6434" y="1219200"/>
            <a:ext cx="55075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D71209-1187-4CCF-BBD5-C1688301A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369AFB-8873-45EB-8490-D8400CB15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7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47BEA0-79E9-409E-AD94-570BCFF25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2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108AC3-E7B6-4803-AB89-DBC22ADCB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8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73D2C5-71AB-4C63-91D0-D04116784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1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May 27,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 Reckitt Benckiser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CF3483-E491-438B-B467-D795349CE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0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5667" y="152400"/>
            <a:ext cx="112183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667" y="1219200"/>
            <a:ext cx="112183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73917" y="6553200"/>
            <a:ext cx="2918883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aseline="0">
                <a:solidFill>
                  <a:srgbClr val="1C398A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 May 27, 2010</a:t>
            </a:r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99200" y="6553200"/>
            <a:ext cx="41656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aseline="0">
                <a:solidFill>
                  <a:srgbClr val="1C398A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 Reckitt Benckiser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553200"/>
            <a:ext cx="9144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solidFill>
                  <a:srgbClr val="1C398A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24A214-5C03-4C36-8592-0CE74F5300A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2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93003C"/>
          </a:solidFill>
          <a:latin typeface="Optima" pitchFamily="34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1C398A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1C398A"/>
          </a:solidFill>
          <a:latin typeface="+mn-lt"/>
        </a:defRPr>
      </a:lvl2pPr>
      <a:lvl3pPr marL="801688" indent="-1143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C398A"/>
          </a:solidFill>
          <a:latin typeface="+mn-lt"/>
        </a:defRPr>
      </a:lvl3pPr>
      <a:lvl4pPr marL="1203325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1C398A"/>
          </a:solidFill>
          <a:latin typeface="+mn-lt"/>
        </a:defRPr>
      </a:lvl4pPr>
      <a:lvl5pPr marL="1489075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C398A"/>
          </a:solidFill>
          <a:latin typeface="+mn-lt"/>
        </a:defRPr>
      </a:lvl5pPr>
      <a:lvl6pPr marL="1946275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C398A"/>
          </a:solidFill>
          <a:latin typeface="+mn-lt"/>
        </a:defRPr>
      </a:lvl6pPr>
      <a:lvl7pPr marL="2403475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C398A"/>
          </a:solidFill>
          <a:latin typeface="+mn-lt"/>
        </a:defRPr>
      </a:lvl7pPr>
      <a:lvl8pPr marL="2860675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C398A"/>
          </a:solidFill>
          <a:latin typeface="+mn-lt"/>
        </a:defRPr>
      </a:lvl8pPr>
      <a:lvl9pPr marL="3317875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1C398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4"/>
          <p:cNvSpPr>
            <a:spLocks noChangeArrowheads="1"/>
          </p:cNvSpPr>
          <p:nvPr/>
        </p:nvSpPr>
        <p:spPr bwMode="auto">
          <a:xfrm>
            <a:off x="2574925" y="3403431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9F9F9"/>
                </a:solidFill>
                <a:cs typeface="Arial" pitchFamily="34" charset="0"/>
              </a:rPr>
              <a:t/>
            </a:r>
            <a:br>
              <a:rPr lang="en-US" altLang="en-US" sz="2400">
                <a:solidFill>
                  <a:srgbClr val="F9F9F9"/>
                </a:solidFill>
                <a:cs typeface="Arial" pitchFamily="34" charset="0"/>
              </a:rPr>
            </a:br>
            <a:r>
              <a:rPr lang="en-US" altLang="en-US" sz="2000">
                <a:solidFill>
                  <a:srgbClr val="F9F9F9"/>
                </a:solidFill>
                <a:cs typeface="Arial" pitchFamily="34" charset="0"/>
              </a:rPr>
              <a:t/>
            </a:r>
            <a:br>
              <a:rPr lang="en-US" altLang="en-US" sz="2000">
                <a:solidFill>
                  <a:srgbClr val="F9F9F9"/>
                </a:solidFill>
                <a:cs typeface="Arial" pitchFamily="34" charset="0"/>
              </a:rPr>
            </a:br>
            <a:endParaRPr lang="en-US" altLang="en-US" sz="1600">
              <a:solidFill>
                <a:srgbClr val="F9F9F9"/>
              </a:solidFill>
              <a:cs typeface="Arial" pitchFamily="34" charset="0"/>
            </a:endParaRPr>
          </a:p>
        </p:txBody>
      </p:sp>
      <p:sp>
        <p:nvSpPr>
          <p:cNvPr id="25603" name="Rectangle 17"/>
          <p:cNvSpPr>
            <a:spLocks noChangeArrowheads="1"/>
          </p:cNvSpPr>
          <p:nvPr/>
        </p:nvSpPr>
        <p:spPr bwMode="auto">
          <a:xfrm>
            <a:off x="1624585" y="371103"/>
            <a:ext cx="914501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9F9F9"/>
                </a:solidFill>
                <a:latin typeface="Arial" pitchFamily="34" charset="0"/>
                <a:cs typeface="Arial" pitchFamily="34" charset="0"/>
              </a:rPr>
              <a:t>Precision-cut Lung Slices (PCLS):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F9F9F9"/>
                </a:solidFill>
                <a:latin typeface="Arial" pitchFamily="34" charset="0"/>
                <a:cs typeface="Arial" pitchFamily="34" charset="0"/>
              </a:rPr>
              <a:t>Long-term evaluation of Nanoparticles</a:t>
            </a:r>
            <a:endParaRPr lang="en-US" altLang="en-US" sz="4000" dirty="0">
              <a:solidFill>
                <a:srgbClr val="F9F9F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Rectangle 18"/>
          <p:cNvSpPr>
            <a:spLocks noChangeArrowheads="1"/>
          </p:cNvSpPr>
          <p:nvPr/>
        </p:nvSpPr>
        <p:spPr bwMode="auto">
          <a:xfrm>
            <a:off x="1873250" y="1019175"/>
            <a:ext cx="8413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5605" name="Slide Number Placeholder 1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CE35986-C405-45F5-BB57-886541F65896}" type="slidenum">
              <a:rPr lang="en-US" alt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</a:t>
            </a:fld>
            <a:endParaRPr lang="en-US" altLang="en-US" sz="1200"/>
          </a:p>
        </p:txBody>
      </p:sp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4172874" y="3276601"/>
            <a:ext cx="38145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9F9F9"/>
                </a:solidFill>
                <a:latin typeface="Arial" pitchFamily="34" charset="0"/>
                <a:cs typeface="Arial" pitchFamily="34" charset="0"/>
              </a:rPr>
              <a:t>Holger P. Behrsing, Ph.D.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9F9F9"/>
                </a:solidFill>
                <a:latin typeface="Arial" pitchFamily="34" charset="0"/>
                <a:cs typeface="Arial" pitchFamily="34" charset="0"/>
              </a:rPr>
              <a:t>Principal Scientist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9F9F9"/>
                </a:solidFill>
                <a:latin typeface="Arial" pitchFamily="34" charset="0"/>
                <a:cs typeface="Arial" pitchFamily="34" charset="0"/>
              </a:rPr>
              <a:t>Respiratory Toxicology Program</a:t>
            </a:r>
          </a:p>
        </p:txBody>
      </p:sp>
    </p:spTree>
    <p:extLst>
      <p:ext uri="{BB962C8B-B14F-4D97-AF65-F5344CB8AC3E}">
        <p14:creationId xmlns:p14="http://schemas.microsoft.com/office/powerpoint/2010/main" val="378072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500 µg/mL Min-U-</a:t>
            </a:r>
            <a:r>
              <a:rPr lang="en-US" sz="3600" b="1" dirty="0" err="1" smtClean="0"/>
              <a:t>sil</a:t>
            </a:r>
            <a:r>
              <a:rPr lang="en-US" sz="3600" b="1" dirty="0" smtClean="0"/>
              <a:t> 5 Exposure to </a:t>
            </a:r>
            <a:r>
              <a:rPr lang="en-US" sz="3600" b="1" dirty="0" err="1" smtClean="0"/>
              <a:t>HuPCLS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71664" y="6386975"/>
            <a:ext cx="6428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Note: values above the highest standard were extrapolated by </a:t>
            </a:r>
            <a:r>
              <a:rPr lang="en-US" sz="1200" i="1" dirty="0" err="1"/>
              <a:t>Luminex</a:t>
            </a:r>
            <a:r>
              <a:rPr lang="en-US" sz="1200" i="1" dirty="0"/>
              <a:t> </a:t>
            </a:r>
            <a:r>
              <a:rPr lang="en-US" sz="1200" i="1" dirty="0" err="1"/>
              <a:t>xPonent</a:t>
            </a:r>
            <a:r>
              <a:rPr lang="en-US" sz="1200" i="1" dirty="0"/>
              <a:t> software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17" y="1165908"/>
            <a:ext cx="10765283" cy="52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60648"/>
            <a:ext cx="11218333" cy="762000"/>
          </a:xfrm>
        </p:spPr>
        <p:txBody>
          <a:bodyPr/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8" y="1268760"/>
            <a:ext cx="10009112" cy="5013176"/>
          </a:xfrm>
        </p:spPr>
        <p:txBody>
          <a:bodyPr/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PCLS can be maintained for weeks, allowing chronic exposure and evaluation of long-term effects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Native architecture for histological </a:t>
            </a:r>
            <a:r>
              <a:rPr lang="en-US" sz="1800" dirty="0" smtClean="0">
                <a:latin typeface="Calibri" panose="020F0502020204030204" pitchFamily="34" charset="0"/>
              </a:rPr>
              <a:t>observations</a:t>
            </a:r>
            <a:endParaRPr lang="en-US" sz="1800" b="1" dirty="0" smtClean="0">
              <a:latin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</a:rPr>
              <a:t>Demonstrated utility:</a:t>
            </a:r>
            <a:endParaRPr lang="en-US" sz="2000" b="1" dirty="0" smtClean="0">
              <a:latin typeface="Calibri" panose="020F0502020204030204" pitchFamily="34" charset="0"/>
            </a:endParaRP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Differences in species sensitivity (not shown) and </a:t>
            </a:r>
            <a:r>
              <a:rPr lang="en-US" sz="1800" u="sng" dirty="0" smtClean="0">
                <a:latin typeface="Calibri" panose="020F0502020204030204" pitchFamily="34" charset="0"/>
              </a:rPr>
              <a:t>analog potency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Concentration-dependent reversibility of inflammation (not shown</a:t>
            </a:r>
            <a:r>
              <a:rPr lang="en-US" sz="1800" dirty="0" smtClean="0">
                <a:latin typeface="Calibri" panose="020F0502020204030204" pitchFamily="34" charset="0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</a:rPr>
              <a:t>Response to </a:t>
            </a:r>
            <a:r>
              <a:rPr lang="en-US" sz="2000" b="1" dirty="0" smtClean="0">
                <a:latin typeface="Calibri" panose="020F0502020204030204" pitchFamily="34" charset="0"/>
              </a:rPr>
              <a:t>silica </a:t>
            </a:r>
            <a:r>
              <a:rPr lang="en-US" sz="2000" b="1" dirty="0">
                <a:latin typeface="Calibri" panose="020F0502020204030204" pitchFamily="34" charset="0"/>
              </a:rPr>
              <a:t>e</a:t>
            </a:r>
            <a:r>
              <a:rPr lang="en-US" sz="2000" b="1" dirty="0" smtClean="0">
                <a:latin typeface="Calibri" panose="020F0502020204030204" pitchFamily="34" charset="0"/>
              </a:rPr>
              <a:t>xposure</a:t>
            </a:r>
            <a:endParaRPr lang="en-US" sz="2000" b="1" dirty="0" smtClean="0">
              <a:latin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</a:rPr>
              <a:t>Prolonged PCLS exposure to </a:t>
            </a:r>
            <a:r>
              <a:rPr lang="en-US" sz="1800" dirty="0" err="1" smtClean="0">
                <a:latin typeface="Calibri" panose="020F0502020204030204" pitchFamily="34" charset="0"/>
              </a:rPr>
              <a:t>MinUsil</a:t>
            </a:r>
            <a:r>
              <a:rPr lang="en-US" sz="1800" dirty="0" smtClean="0">
                <a:latin typeface="Calibri" panose="020F0502020204030204" pitchFamily="34" charset="0"/>
              </a:rPr>
              <a:t> 5 resulted in prolonged elevation of inflammatory markers, but </a:t>
            </a:r>
            <a:r>
              <a:rPr lang="en-US" sz="1800" u="sng" dirty="0" smtClean="0">
                <a:latin typeface="Calibri" panose="020F0502020204030204" pitchFamily="34" charset="0"/>
              </a:rPr>
              <a:t>no loss of overall </a:t>
            </a:r>
            <a:r>
              <a:rPr lang="en-US" sz="1800" u="sng" dirty="0" smtClean="0">
                <a:latin typeface="Calibri" panose="020F0502020204030204" pitchFamily="34" charset="0"/>
              </a:rPr>
              <a:t>viability yet offering the </a:t>
            </a:r>
            <a:r>
              <a:rPr lang="en-US" sz="1800" dirty="0" smtClean="0">
                <a:latin typeface="Calibri" panose="020F0502020204030204" pitchFamily="34" charset="0"/>
              </a:rPr>
              <a:t>processes </a:t>
            </a:r>
            <a:r>
              <a:rPr lang="en-US" sz="1800" dirty="0" smtClean="0">
                <a:latin typeface="Calibri" panose="020F0502020204030204" pitchFamily="34" charset="0"/>
              </a:rPr>
              <a:t>such as </a:t>
            </a:r>
            <a:r>
              <a:rPr lang="en-US" sz="1800" u="sng" dirty="0" smtClean="0">
                <a:latin typeface="Calibri" panose="020F0502020204030204" pitchFamily="34" charset="0"/>
              </a:rPr>
              <a:t>chronic </a:t>
            </a:r>
            <a:r>
              <a:rPr lang="en-US" sz="1800" u="sng" dirty="0" smtClean="0">
                <a:latin typeface="Calibri" panose="020F0502020204030204" pitchFamily="34" charset="0"/>
              </a:rPr>
              <a:t>inflammation</a:t>
            </a:r>
          </a:p>
          <a:p>
            <a:endParaRPr lang="en-US" sz="1800" dirty="0" smtClean="0">
              <a:latin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</a:rPr>
              <a:t>Nanoparticle risk scenarios include </a:t>
            </a:r>
            <a:r>
              <a:rPr lang="en-US" sz="2200" u="sng" dirty="0" smtClean="0">
                <a:latin typeface="Calibri" panose="020F0502020204030204" pitchFamily="34" charset="0"/>
              </a:rPr>
              <a:t>repeat and/or prolonged exposures </a:t>
            </a:r>
            <a:r>
              <a:rPr lang="en-US" sz="2200" dirty="0" smtClean="0">
                <a:latin typeface="Calibri" panose="020F0502020204030204" pitchFamily="34" charset="0"/>
              </a:rPr>
              <a:t>that may result in </a:t>
            </a:r>
            <a:r>
              <a:rPr lang="en-US" sz="2200" u="sng" dirty="0" smtClean="0">
                <a:latin typeface="Calibri" panose="020F0502020204030204" pitchFamily="34" charset="0"/>
              </a:rPr>
              <a:t>chronic inflammatory states</a:t>
            </a:r>
            <a:r>
              <a:rPr lang="en-US" sz="2400" u="sng" dirty="0" smtClean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– potentially leading to </a:t>
            </a:r>
            <a:r>
              <a:rPr lang="en-US" sz="2400" u="sng" dirty="0" smtClean="0">
                <a:latin typeface="Calibri" panose="020F0502020204030204" pitchFamily="34" charset="0"/>
              </a:rPr>
              <a:t>pulmonary fibrosis</a:t>
            </a:r>
            <a:r>
              <a:rPr lang="en-US" sz="2400" dirty="0" smtClean="0">
                <a:latin typeface="Calibri" panose="020F0502020204030204" pitchFamily="34" charset="0"/>
              </a:rPr>
              <a:t>.</a:t>
            </a:r>
            <a:endParaRPr lang="en-US" sz="2200" dirty="0" smtClean="0">
              <a:latin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</a:rPr>
              <a:t>The </a:t>
            </a:r>
            <a:r>
              <a:rPr lang="en-US" sz="2200" u="sng" dirty="0" smtClean="0">
                <a:latin typeface="Calibri" panose="020F0502020204030204" pitchFamily="34" charset="0"/>
              </a:rPr>
              <a:t>PCLS test system </a:t>
            </a:r>
            <a:r>
              <a:rPr lang="en-US" sz="2200" dirty="0" smtClean="0">
                <a:latin typeface="Calibri" panose="020F0502020204030204" pitchFamily="34" charset="0"/>
              </a:rPr>
              <a:t>offers a </a:t>
            </a:r>
            <a:r>
              <a:rPr lang="en-US" sz="2200" u="sng" dirty="0" smtClean="0">
                <a:latin typeface="Calibri" panose="020F0502020204030204" pitchFamily="34" charset="0"/>
              </a:rPr>
              <a:t>long-term culture</a:t>
            </a:r>
            <a:r>
              <a:rPr lang="en-US" sz="2200" dirty="0" smtClean="0">
                <a:latin typeface="Calibri" panose="020F0502020204030204" pitchFamily="34" charset="0"/>
              </a:rPr>
              <a:t> period during which multiple, </a:t>
            </a:r>
            <a:r>
              <a:rPr lang="en-US" sz="2200" u="sng" dirty="0" smtClean="0">
                <a:latin typeface="Calibri" panose="020F0502020204030204" pitchFamily="34" charset="0"/>
              </a:rPr>
              <a:t>immune-competent cell types</a:t>
            </a:r>
            <a:r>
              <a:rPr lang="en-US" sz="2200" dirty="0" smtClean="0">
                <a:latin typeface="Calibri" panose="020F0502020204030204" pitchFamily="34" charset="0"/>
              </a:rPr>
              <a:t>, and </a:t>
            </a:r>
            <a:r>
              <a:rPr lang="en-US" sz="2200" u="sng" dirty="0" smtClean="0">
                <a:latin typeface="Calibri" panose="020F0502020204030204" pitchFamily="34" charset="0"/>
              </a:rPr>
              <a:t>chronic inflammatory processes </a:t>
            </a:r>
            <a:r>
              <a:rPr lang="en-US" sz="2200" dirty="0" smtClean="0">
                <a:latin typeface="Calibri" panose="020F0502020204030204" pitchFamily="34" charset="0"/>
              </a:rPr>
              <a:t>can be monitored to study the effects of nanoparticles.</a:t>
            </a:r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6" y="1412776"/>
            <a:ext cx="9433048" cy="4752528"/>
          </a:xfrm>
        </p:spPr>
        <p:txBody>
          <a:bodyPr/>
          <a:lstStyle/>
          <a:p>
            <a:pPr marL="457200" lvl="1" indent="-457200"/>
            <a:r>
              <a:rPr lang="en-US" dirty="0"/>
              <a:t>IIVS’s </a:t>
            </a:r>
            <a:r>
              <a:rPr lang="en-US" dirty="0" smtClean="0"/>
              <a:t>staff (supporters </a:t>
            </a:r>
            <a:r>
              <a:rPr lang="en-US" dirty="0"/>
              <a:t>&amp; collaborators</a:t>
            </a:r>
            <a:r>
              <a:rPr lang="en-US" dirty="0" smtClean="0"/>
              <a:t>!</a:t>
            </a:r>
          </a:p>
          <a:p>
            <a:pPr marL="457200" lvl="1" indent="-457200"/>
            <a:r>
              <a:rPr lang="en-US" dirty="0" smtClean="0"/>
              <a:t>Simon Fogarty (</a:t>
            </a:r>
            <a:r>
              <a:rPr lang="en-US" dirty="0" err="1" smtClean="0"/>
              <a:t>Tecan</a:t>
            </a:r>
            <a:r>
              <a:rPr lang="en-US" dirty="0" smtClean="0"/>
              <a:t>) Christi </a:t>
            </a:r>
            <a:r>
              <a:rPr lang="en-US" dirty="0" err="1" smtClean="0"/>
              <a:t>Dudenhofer</a:t>
            </a:r>
            <a:r>
              <a:rPr lang="en-US" dirty="0" smtClean="0"/>
              <a:t> and David </a:t>
            </a:r>
            <a:r>
              <a:rPr lang="en-US" dirty="0" err="1" smtClean="0"/>
              <a:t>Ochse</a:t>
            </a:r>
            <a:r>
              <a:rPr lang="en-US" dirty="0" smtClean="0"/>
              <a:t> (HP)</a:t>
            </a:r>
            <a:endParaRPr lang="en-US" dirty="0"/>
          </a:p>
          <a:p>
            <a:pPr marL="0" lvl="1" indent="0" algn="ctr">
              <a:buNone/>
            </a:pPr>
            <a:r>
              <a:rPr lang="en-US" sz="3200" dirty="0"/>
              <a:t>				</a:t>
            </a:r>
          </a:p>
          <a:p>
            <a:pPr marL="0" lvl="1" indent="0" algn="ctr">
              <a:buNone/>
            </a:pPr>
            <a:r>
              <a:rPr lang="en-US" sz="3200" dirty="0"/>
              <a:t>					</a:t>
            </a:r>
          </a:p>
          <a:p>
            <a:pPr marL="0" lvl="1" indent="0" algn="ctr">
              <a:buNone/>
            </a:pPr>
            <a:r>
              <a:rPr lang="en-US" sz="3200" dirty="0"/>
              <a:t>				</a:t>
            </a:r>
            <a:r>
              <a:rPr lang="en-US" sz="4000" dirty="0" smtClean="0"/>
              <a:t>Questions</a:t>
            </a:r>
            <a:r>
              <a:rPr lang="en-US" sz="4000" dirty="0"/>
              <a:t>? </a:t>
            </a:r>
          </a:p>
          <a:p>
            <a:pPr marL="0" lvl="1" indent="0" algn="ctr">
              <a:buNone/>
            </a:pPr>
            <a:endParaRPr lang="en-US" dirty="0" smtClean="0"/>
          </a:p>
          <a:p>
            <a:pPr marL="0" indent="0">
              <a:buNone/>
              <a:defRPr/>
            </a:pP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1" indent="0" algn="ctr">
              <a:buNone/>
            </a:pPr>
            <a:endParaRPr lang="en-US" dirty="0" smtClean="0"/>
          </a:p>
          <a:p>
            <a:pPr marL="0" lvl="1" indent="0" algn="ctr">
              <a:buNone/>
            </a:pPr>
            <a:r>
              <a:rPr lang="en-US" dirty="0" smtClean="0"/>
              <a:t>www.iivs.org</a:t>
            </a:r>
          </a:p>
          <a:p>
            <a:pPr marL="0" lvl="1" indent="0" algn="ctr">
              <a:buNone/>
            </a:pPr>
            <a:r>
              <a:rPr lang="en-US" sz="2000" dirty="0"/>
              <a:t>Holger Behrsing, Ph.D.:  </a:t>
            </a:r>
            <a:r>
              <a:rPr lang="en-US" sz="2000" u="sng" dirty="0">
                <a:solidFill>
                  <a:srgbClr val="0000CC"/>
                </a:solidFill>
              </a:rPr>
              <a:t>hbehrsing@iivs.org</a:t>
            </a:r>
          </a:p>
          <a:p>
            <a:pPr marL="0" lvl="1" indent="0">
              <a:buNone/>
            </a:pPr>
            <a:endParaRPr lang="en-US" sz="2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73250" y="152400"/>
            <a:ext cx="8413750" cy="762000"/>
          </a:xfrm>
        </p:spPr>
        <p:txBody>
          <a:bodyPr/>
          <a:lstStyle/>
          <a:p>
            <a:r>
              <a:rPr lang="en-US" sz="4000" dirty="0"/>
              <a:t>Acknowledgements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276872"/>
            <a:ext cx="4651133" cy="30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184556"/>
            <a:ext cx="10729192" cy="762000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Adverse Respiratory Events &amp; Choice of System</a:t>
            </a:r>
            <a:endParaRPr lang="en-US" sz="3600" b="1" dirty="0"/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666523" y="1840770"/>
            <a:ext cx="6814749" cy="2955300"/>
            <a:chOff x="2481510" y="1466381"/>
            <a:chExt cx="6814778" cy="2955786"/>
          </a:xfrm>
        </p:grpSpPr>
        <p:sp>
          <p:nvSpPr>
            <p:cNvPr id="31749" name="Text Box 2"/>
            <p:cNvSpPr txBox="1">
              <a:spLocks noChangeArrowheads="1"/>
            </p:cNvSpPr>
            <p:nvPr/>
          </p:nvSpPr>
          <p:spPr bwMode="auto">
            <a:xfrm>
              <a:off x="3870854" y="1472562"/>
              <a:ext cx="1296006" cy="29391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rgbClr val="1C398A"/>
                  </a:solidFill>
                  <a:latin typeface="Optima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rgbClr val="1C398A"/>
                  </a:solidFill>
                  <a:latin typeface="Optima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1C398A"/>
                  </a:solidFill>
                  <a:latin typeface="Optima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1C398A"/>
                  </a:solidFill>
                  <a:latin typeface="Optima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1C398A"/>
                  </a:solidFill>
                  <a:latin typeface="Optim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u="sng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Tissue Response:</a:t>
              </a:r>
              <a:endParaRPr lang="en-US" altLang="en-US" sz="1400" b="1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E.g.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Cytokines &amp; chemokines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Inflammation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Monocyte recruitment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Protease/ </a:t>
              </a:r>
              <a:r>
                <a:rPr lang="en-US" altLang="en-US" sz="1100" dirty="0" err="1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antiprotease</a:t>
              </a: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imbalance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endParaRPr lang="en-US" altLang="en-US" sz="11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1750" name="Text Box 2"/>
            <p:cNvSpPr txBox="1">
              <a:spLocks noChangeArrowheads="1"/>
            </p:cNvSpPr>
            <p:nvPr/>
          </p:nvSpPr>
          <p:spPr bwMode="auto">
            <a:xfrm>
              <a:off x="5240022" y="1466381"/>
              <a:ext cx="1296006" cy="29557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rgbClr val="1C398A"/>
                  </a:solidFill>
                  <a:latin typeface="Optima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rgbClr val="1C398A"/>
                  </a:solidFill>
                  <a:latin typeface="Optima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1C398A"/>
                  </a:solidFill>
                  <a:latin typeface="Optima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1C398A"/>
                  </a:solidFill>
                  <a:latin typeface="Optima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1C398A"/>
                  </a:solidFill>
                  <a:latin typeface="Optim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u="sng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Tissue   Effects:</a:t>
              </a:r>
              <a:endParaRPr lang="en-US" altLang="en-US" sz="14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E.g. 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GCH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Impaired </a:t>
              </a:r>
              <a:r>
                <a:rPr lang="en-US" altLang="en-US" sz="1100" dirty="0" err="1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Mucociliary</a:t>
              </a: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clearance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Tissue destruction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Collagen deposition</a:t>
              </a:r>
            </a:p>
          </p:txBody>
        </p:sp>
        <p:sp>
          <p:nvSpPr>
            <p:cNvPr id="31751" name="Text Box 3"/>
            <p:cNvSpPr txBox="1">
              <a:spLocks noChangeArrowheads="1"/>
            </p:cNvSpPr>
            <p:nvPr/>
          </p:nvSpPr>
          <p:spPr bwMode="auto">
            <a:xfrm>
              <a:off x="6612138" y="1483359"/>
              <a:ext cx="1296006" cy="29388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rgbClr val="1C398A"/>
                  </a:solidFill>
                  <a:latin typeface="Optima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rgbClr val="1C398A"/>
                  </a:solidFill>
                  <a:latin typeface="Optima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1C398A"/>
                  </a:solidFill>
                  <a:latin typeface="Optima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1C398A"/>
                  </a:solidFill>
                  <a:latin typeface="Optima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1C398A"/>
                  </a:solidFill>
                  <a:latin typeface="Optim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u="sng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Pulmonary Effects:</a:t>
              </a:r>
              <a:endParaRPr lang="en-US" altLang="en-US" sz="14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E.g.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Tissue remodeling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Chronic inflammation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Fibrosis</a:t>
              </a:r>
            </a:p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 </a:t>
              </a:r>
            </a:p>
          </p:txBody>
        </p:sp>
        <p:sp>
          <p:nvSpPr>
            <p:cNvPr id="31752" name="Text Box 4"/>
            <p:cNvSpPr txBox="1">
              <a:spLocks noChangeArrowheads="1"/>
            </p:cNvSpPr>
            <p:nvPr/>
          </p:nvSpPr>
          <p:spPr bwMode="auto">
            <a:xfrm>
              <a:off x="8000282" y="1472562"/>
              <a:ext cx="1296006" cy="29496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rgbClr val="1C398A"/>
                  </a:solidFill>
                  <a:latin typeface="Optima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rgbClr val="1C398A"/>
                  </a:solidFill>
                  <a:latin typeface="Optima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1C398A"/>
                  </a:solidFill>
                  <a:latin typeface="Optima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1C398A"/>
                  </a:solidFill>
                  <a:latin typeface="Optima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1C398A"/>
                  </a:solidFill>
                  <a:latin typeface="Optim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u="sng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Lung Disease/ COPD:</a:t>
              </a:r>
              <a:endParaRPr lang="en-US" altLang="en-US" sz="14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E.g.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Chronic bronchitis 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Emphysema 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Small Airways Disease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Increased susceptibility</a:t>
              </a:r>
            </a:p>
          </p:txBody>
        </p:sp>
        <p:sp>
          <p:nvSpPr>
            <p:cNvPr id="31753" name="Text Box 2"/>
            <p:cNvSpPr txBox="1">
              <a:spLocks noChangeArrowheads="1"/>
            </p:cNvSpPr>
            <p:nvPr/>
          </p:nvSpPr>
          <p:spPr bwMode="auto">
            <a:xfrm>
              <a:off x="2481510" y="1472562"/>
              <a:ext cx="1296151" cy="29496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rgbClr val="1C398A"/>
                  </a:solidFill>
                  <a:latin typeface="Optima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rgbClr val="1C398A"/>
                  </a:solidFill>
                  <a:latin typeface="Optima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1C398A"/>
                  </a:solidFill>
                  <a:latin typeface="Optima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1C398A"/>
                  </a:solidFill>
                  <a:latin typeface="Optima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1C398A"/>
                  </a:solidFill>
                  <a:latin typeface="Optim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400" b="1" u="sng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Initiating event:</a:t>
              </a:r>
              <a:endParaRPr lang="en-US" altLang="en-US" sz="14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 b="1" dirty="0">
                  <a:solidFill>
                    <a:srgbClr val="C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Toxic insult to lung epithelium</a:t>
              </a:r>
            </a:p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E.g. 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Oxidative stress</a:t>
              </a:r>
            </a:p>
            <a:p>
              <a:pPr marL="171450" indent="-171450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en-US" altLang="en-US" sz="1100" dirty="0">
                  <a:solidFill>
                    <a:srgbClr val="020202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Initiation of signaling pathways 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2298957" y="3839491"/>
            <a:ext cx="1296144" cy="432048"/>
          </a:xfrm>
          <a:prstGeom prst="rect">
            <a:avLst/>
          </a:prstGeom>
          <a:gradFill flip="none" rotWithShape="1">
            <a:gsLst>
              <a:gs pos="2300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baseline="-25000" dirty="0">
                <a:solidFill>
                  <a:srgbClr val="020202"/>
                </a:solidFill>
              </a:rPr>
              <a:t>In silico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298957" y="4364026"/>
            <a:ext cx="1296144" cy="432045"/>
          </a:xfrm>
          <a:prstGeom prst="rect">
            <a:avLst/>
          </a:prstGeom>
          <a:gradFill flip="none" rotWithShape="1">
            <a:gsLst>
              <a:gs pos="23000">
                <a:srgbClr val="00B0F0"/>
              </a:gs>
              <a:gs pos="100000">
                <a:schemeClr val="bg1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baseline="-25000" dirty="0">
                <a:solidFill>
                  <a:srgbClr val="020202"/>
                </a:solidFill>
              </a:rPr>
              <a:t>In </a:t>
            </a:r>
            <a:r>
              <a:rPr lang="en-US" sz="2000" b="1" i="1" baseline="-25000" dirty="0" err="1">
                <a:solidFill>
                  <a:srgbClr val="020202"/>
                </a:solidFill>
              </a:rPr>
              <a:t>chemico</a:t>
            </a:r>
            <a:endParaRPr lang="en-US" sz="2000" b="1" i="1" baseline="-25000" dirty="0">
              <a:solidFill>
                <a:srgbClr val="020202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666523" y="4968967"/>
            <a:ext cx="2680572" cy="432048"/>
          </a:xfrm>
          <a:prstGeom prst="rect">
            <a:avLst/>
          </a:prstGeom>
          <a:gradFill flip="none" rotWithShape="1">
            <a:gsLst>
              <a:gs pos="23000">
                <a:srgbClr val="92D050"/>
              </a:gs>
              <a:gs pos="100000">
                <a:schemeClr val="bg1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baseline="-25000" dirty="0">
                <a:solidFill>
                  <a:srgbClr val="020202"/>
                </a:solidFill>
              </a:rPr>
              <a:t>In vitro (2D): Primary cells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666523" y="5545031"/>
            <a:ext cx="4081644" cy="432048"/>
          </a:xfrm>
          <a:prstGeom prst="rect">
            <a:avLst/>
          </a:prstGeom>
          <a:gradFill flip="none" rotWithShape="1">
            <a:gsLst>
              <a:gs pos="23000">
                <a:srgbClr val="92D050"/>
              </a:gs>
              <a:gs pos="100000">
                <a:schemeClr val="bg1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baseline="-25000" dirty="0">
                <a:solidFill>
                  <a:srgbClr val="020202"/>
                </a:solidFill>
              </a:rPr>
              <a:t>In vitro (3D): Reconstructed </a:t>
            </a:r>
            <a:r>
              <a:rPr lang="en-US" sz="2000" b="1" i="1" baseline="-25000" dirty="0" smtClean="0">
                <a:solidFill>
                  <a:srgbClr val="020202"/>
                </a:solidFill>
              </a:rPr>
              <a:t>tissues</a:t>
            </a:r>
            <a:endParaRPr lang="en-US" sz="2000" b="1" i="1" baseline="-25000" dirty="0">
              <a:solidFill>
                <a:srgbClr val="020202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71288" y="6128174"/>
            <a:ext cx="5361145" cy="432048"/>
          </a:xfrm>
          <a:prstGeom prst="rect">
            <a:avLst/>
          </a:prstGeom>
          <a:gradFill flip="none" rotWithShape="1">
            <a:gsLst>
              <a:gs pos="23000">
                <a:srgbClr val="92D050"/>
              </a:gs>
              <a:gs pos="100000">
                <a:schemeClr val="bg1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baseline="-25000" dirty="0">
                <a:solidFill>
                  <a:srgbClr val="020202"/>
                </a:solidFill>
              </a:rPr>
              <a:t>Ex vivo (3D): Precision-cut lung slices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1906785" y="3591176"/>
            <a:ext cx="444799" cy="2111823"/>
          </a:xfrm>
          <a:prstGeom prst="downArrow">
            <a:avLst/>
          </a:prstGeom>
          <a:gradFill>
            <a:gsLst>
              <a:gs pos="23000">
                <a:srgbClr val="FFC000"/>
              </a:gs>
              <a:gs pos="100000">
                <a:schemeClr val="bg1"/>
              </a:gs>
            </a:gsLst>
            <a:lin ang="162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 dirty="0">
              <a:solidFill>
                <a:srgbClr val="02020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31503" y="5795486"/>
            <a:ext cx="1440161" cy="774510"/>
          </a:xfrm>
          <a:prstGeom prst="rect">
            <a:avLst/>
          </a:prstGeom>
          <a:gradFill flip="none" rotWithShape="1">
            <a:gsLst>
              <a:gs pos="23000">
                <a:srgbClr val="FFC000"/>
              </a:gs>
              <a:gs pos="100000">
                <a:schemeClr val="bg1"/>
              </a:gs>
            </a:gsLst>
            <a:lin ang="162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baseline="-25000" dirty="0">
                <a:solidFill>
                  <a:srgbClr val="020202"/>
                </a:solidFill>
              </a:rPr>
              <a:t>Increasing cost and/or complexity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298957" y="1845535"/>
            <a:ext cx="1296145" cy="18704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1400" b="1" u="sng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Predictive Tools</a:t>
            </a:r>
            <a:endParaRPr lang="en-US" altLang="en-US" sz="1400" dirty="0">
              <a:solidFill>
                <a:srgbClr val="02020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171450" indent="-171450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11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Non-cellular test systems</a:t>
            </a:r>
          </a:p>
          <a:p>
            <a:pPr marL="171450" indent="-171450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11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Databases</a:t>
            </a:r>
          </a:p>
          <a:p>
            <a:pPr marL="171450" indent="-171450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1100" dirty="0">
                <a:solidFill>
                  <a:srgbClr val="02020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Known chemistries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666522" y="1384272"/>
            <a:ext cx="6814749" cy="36004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baseline="-25000" dirty="0">
                <a:solidFill>
                  <a:srgbClr val="020202"/>
                </a:solidFill>
              </a:rPr>
              <a:t>Biological systems: Progression of Adverse Events following Exposure</a:t>
            </a:r>
          </a:p>
        </p:txBody>
      </p:sp>
    </p:spTree>
    <p:extLst>
      <p:ext uri="{BB962C8B-B14F-4D97-AF65-F5344CB8AC3E}">
        <p14:creationId xmlns:p14="http://schemas.microsoft.com/office/powerpoint/2010/main" val="11049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90554" y="1934379"/>
            <a:ext cx="872746" cy="1457710"/>
            <a:chOff x="3594379" y="1816234"/>
            <a:chExt cx="872746" cy="1457710"/>
          </a:xfrm>
        </p:grpSpPr>
        <p:grpSp>
          <p:nvGrpSpPr>
            <p:cNvPr id="40" name="Group 39"/>
            <p:cNvGrpSpPr/>
            <p:nvPr/>
          </p:nvGrpSpPr>
          <p:grpSpPr>
            <a:xfrm>
              <a:off x="3594379" y="2349140"/>
              <a:ext cx="872746" cy="924804"/>
              <a:chOff x="683567" y="1700808"/>
              <a:chExt cx="2232250" cy="2448272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83568" y="3257364"/>
                <a:ext cx="2232248" cy="891716"/>
              </a:xfrm>
              <a:prstGeom prst="ellipse">
                <a:avLst/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Arc 45"/>
              <p:cNvSpPr/>
              <p:nvPr/>
            </p:nvSpPr>
            <p:spPr>
              <a:xfrm rot="5400000">
                <a:off x="1532463" y="2535896"/>
                <a:ext cx="536225" cy="1798431"/>
              </a:xfrm>
              <a:prstGeom prst="arc">
                <a:avLst>
                  <a:gd name="adj1" fmla="val 16190652"/>
                  <a:gd name="adj2" fmla="val 5324787"/>
                </a:avLst>
              </a:prstGeom>
              <a:noFill/>
              <a:ln w="158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683567" y="1700808"/>
                <a:ext cx="2232250" cy="2448272"/>
                <a:chOff x="683567" y="1700808"/>
                <a:chExt cx="2232250" cy="2448272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83568" y="3147953"/>
                  <a:ext cx="2232248" cy="713095"/>
                </a:xfrm>
                <a:prstGeom prst="ellipse">
                  <a:avLst/>
                </a:prstGeom>
                <a:solidFill>
                  <a:srgbClr val="C0504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FF5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49" name="Group 48"/>
                <p:cNvGrpSpPr/>
                <p:nvPr/>
              </p:nvGrpSpPr>
              <p:grpSpPr>
                <a:xfrm>
                  <a:off x="683567" y="2114977"/>
                  <a:ext cx="2232250" cy="1570365"/>
                  <a:chOff x="683567" y="2116049"/>
                  <a:chExt cx="2232250" cy="1476163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887467" y="3088157"/>
                    <a:ext cx="1812324" cy="50405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52" name="Straight Connector 51"/>
                  <p:cNvCxnSpPr>
                    <a:endCxn id="51" idx="6"/>
                  </p:cNvCxnSpPr>
                  <p:nvPr/>
                </p:nvCxnSpPr>
                <p:spPr>
                  <a:xfrm flipH="1">
                    <a:off x="2699791" y="2116049"/>
                    <a:ext cx="216026" cy="122413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Straight Connector 52"/>
                  <p:cNvCxnSpPr>
                    <a:endCxn id="51" idx="2"/>
                  </p:cNvCxnSpPr>
                  <p:nvPr/>
                </p:nvCxnSpPr>
                <p:spPr>
                  <a:xfrm>
                    <a:off x="683567" y="2116049"/>
                    <a:ext cx="203900" cy="1224135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Flowchart: Magnetic Disk 49"/>
                <p:cNvSpPr/>
                <p:nvPr/>
              </p:nvSpPr>
              <p:spPr>
                <a:xfrm>
                  <a:off x="683568" y="1700808"/>
                  <a:ext cx="2232248" cy="2448272"/>
                </a:xfrm>
                <a:prstGeom prst="flowChartMagneticDisk">
                  <a:avLst/>
                </a:prstGeom>
                <a:noFill/>
                <a:ln w="254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41" name="Arc 40"/>
            <p:cNvSpPr/>
            <p:nvPr/>
          </p:nvSpPr>
          <p:spPr>
            <a:xfrm>
              <a:off x="4051366" y="2380930"/>
              <a:ext cx="400503" cy="245024"/>
            </a:xfrm>
            <a:prstGeom prst="arc">
              <a:avLst>
                <a:gd name="adj1" fmla="val 16142444"/>
                <a:gd name="adj2" fmla="val 5324787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0800000">
              <a:off x="3606209" y="2385914"/>
              <a:ext cx="400503" cy="245024"/>
            </a:xfrm>
            <a:prstGeom prst="arc">
              <a:avLst>
                <a:gd name="adj1" fmla="val 16142444"/>
                <a:gd name="adj2" fmla="val 5324787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Isosceles Triangle 38"/>
            <p:cNvSpPr/>
            <p:nvPr/>
          </p:nvSpPr>
          <p:spPr bwMode="auto">
            <a:xfrm rot="11144167">
              <a:off x="3946811" y="1816234"/>
              <a:ext cx="273835" cy="1005178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aseline="-25000">
                <a:solidFill>
                  <a:srgbClr val="020202"/>
                </a:solidFill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 bwMode="auto">
          <a:xfrm>
            <a:off x="1883816" y="211943"/>
            <a:ext cx="905994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93003C"/>
                </a:solidFill>
                <a:latin typeface="Optima" pitchFamily="34" charset="0"/>
              </a:defRPr>
            </a:lvl9pPr>
          </a:lstStyle>
          <a:p>
            <a:r>
              <a:rPr lang="en-US" sz="3600" b="1" kern="0" dirty="0"/>
              <a:t>Exposure Methods: </a:t>
            </a:r>
            <a:r>
              <a:rPr lang="en-US" sz="3600" b="1" kern="0" dirty="0" err="1"/>
              <a:t>Solubles</a:t>
            </a:r>
            <a:r>
              <a:rPr lang="en-US" sz="3600" b="1" kern="0" dirty="0"/>
              <a:t> &amp; Aerosols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0916" y="1848619"/>
            <a:ext cx="115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CC33"/>
                </a:solidFill>
              </a:rPr>
              <a:t>Apical or Basolateral Delivery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587640" y="1112523"/>
            <a:ext cx="4826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itchFamily="34" charset="0"/>
              </a:rPr>
              <a:t>Solubilized material, applied to PCLS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76737" y="1173126"/>
            <a:ext cx="38878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0202"/>
                </a:solidFill>
              </a:rPr>
              <a:t>Smoke/Aerosol /Gas Delivery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461837" y="1848619"/>
            <a:ext cx="1556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3399"/>
                </a:solidFill>
                <a:latin typeface="Arial" pitchFamily="34" charset="0"/>
              </a:rPr>
              <a:t>Most relevant!</a:t>
            </a:r>
          </a:p>
          <a:p>
            <a:pPr marL="214313" indent="-2143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3399"/>
                </a:solidFill>
                <a:latin typeface="Arial" pitchFamily="34" charset="0"/>
              </a:rPr>
              <a:t>Dosimetry?</a:t>
            </a:r>
          </a:p>
          <a:p>
            <a:pPr marL="214313" indent="-21431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3399"/>
                </a:solidFill>
                <a:latin typeface="Arial" pitchFamily="34" charset="0"/>
              </a:rPr>
              <a:t>Cost!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4238" y="3911274"/>
            <a:ext cx="5643991" cy="2960258"/>
            <a:chOff x="-61006" y="3313158"/>
            <a:chExt cx="5643991" cy="2960258"/>
          </a:xfrm>
        </p:grpSpPr>
        <p:grpSp>
          <p:nvGrpSpPr>
            <p:cNvPr id="12" name="Group 11"/>
            <p:cNvGrpSpPr/>
            <p:nvPr/>
          </p:nvGrpSpPr>
          <p:grpSpPr>
            <a:xfrm>
              <a:off x="-61006" y="3313158"/>
              <a:ext cx="5643991" cy="2387392"/>
              <a:chOff x="-182633" y="3763022"/>
              <a:chExt cx="7525321" cy="3183190"/>
            </a:xfrm>
          </p:grpSpPr>
          <p:pic>
            <p:nvPicPr>
              <p:cNvPr id="22" name="Picture 21" descr="I:\DCIM\101NIKON\DSCN3305.JPG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51" t="31321" r="23333" b="21234"/>
              <a:stretch/>
            </p:blipFill>
            <p:spPr bwMode="auto">
              <a:xfrm>
                <a:off x="5021089" y="4779084"/>
                <a:ext cx="2016224" cy="192595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7061" y="4716730"/>
                <a:ext cx="2964734" cy="2229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Content Placeholder 11"/>
              <p:cNvSpPr txBox="1">
                <a:spLocks/>
              </p:cNvSpPr>
              <p:nvPr/>
            </p:nvSpPr>
            <p:spPr bwMode="auto">
              <a:xfrm>
                <a:off x="378223" y="4727778"/>
                <a:ext cx="1978699" cy="287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228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1C398A"/>
                    </a:solidFill>
                    <a:latin typeface="+mn-lt"/>
                    <a:ea typeface="+mn-ea"/>
                    <a:cs typeface="+mn-cs"/>
                  </a:defRPr>
                </a:lvl1pPr>
                <a:lvl2pPr marL="5730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1C398A"/>
                    </a:solidFill>
                    <a:latin typeface="+mn-lt"/>
                  </a:defRPr>
                </a:lvl2pPr>
                <a:lvl3pPr marL="801688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1C398A"/>
                    </a:solidFill>
                    <a:latin typeface="+mn-lt"/>
                  </a:defRPr>
                </a:lvl3pPr>
                <a:lvl4pPr marL="120332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1C398A"/>
                    </a:solidFill>
                    <a:latin typeface="+mn-lt"/>
                  </a:defRPr>
                </a:lvl4pPr>
                <a:lvl5pPr marL="148907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5pPr>
                <a:lvl6pPr marL="194627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6pPr>
                <a:lvl7pPr marL="240347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7pPr>
                <a:lvl8pPr marL="286067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8pPr>
                <a:lvl9pPr marL="331787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kern="0" cap="all" dirty="0" err="1" smtClean="0">
                    <a:latin typeface="Roboto"/>
                  </a:rPr>
                  <a:t>Tecan</a:t>
                </a:r>
                <a:r>
                  <a:rPr lang="en-US" sz="1400" b="1" kern="0" cap="all" dirty="0" smtClean="0">
                    <a:latin typeface="Roboto"/>
                  </a:rPr>
                  <a:t>/HP </a:t>
                </a:r>
                <a:r>
                  <a:rPr lang="en-US" sz="1400" b="1" kern="0" cap="all" dirty="0">
                    <a:latin typeface="Roboto"/>
                  </a:rPr>
                  <a:t>D300</a:t>
                </a:r>
              </a:p>
            </p:txBody>
          </p:sp>
          <p:sp>
            <p:nvSpPr>
              <p:cNvPr id="25" name="Content Placeholder 2"/>
              <p:cNvSpPr txBox="1">
                <a:spLocks/>
              </p:cNvSpPr>
              <p:nvPr/>
            </p:nvSpPr>
            <p:spPr bwMode="auto">
              <a:xfrm>
                <a:off x="4599247" y="4494698"/>
                <a:ext cx="2743441" cy="25322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1C398A"/>
                    </a:solidFill>
                    <a:latin typeface="+mn-lt"/>
                    <a:ea typeface="+mn-ea"/>
                    <a:cs typeface="+mn-cs"/>
                  </a:defRPr>
                </a:lvl1pPr>
                <a:lvl2pPr marL="5730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1C398A"/>
                    </a:solidFill>
                    <a:latin typeface="+mn-lt"/>
                  </a:defRPr>
                </a:lvl2pPr>
                <a:lvl3pPr marL="801688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1C398A"/>
                    </a:solidFill>
                    <a:latin typeface="+mn-lt"/>
                  </a:defRPr>
                </a:lvl3pPr>
                <a:lvl4pPr marL="120332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1C398A"/>
                    </a:solidFill>
                    <a:latin typeface="+mn-lt"/>
                  </a:defRPr>
                </a:lvl4pPr>
                <a:lvl5pPr marL="148907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5pPr>
                <a:lvl6pPr marL="19462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6pPr>
                <a:lvl7pPr marL="24034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7pPr>
                <a:lvl8pPr marL="28606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8pPr>
                <a:lvl9pPr marL="33178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US" sz="1200" b="1" kern="0" dirty="0"/>
                  <a:t>Accurate delivery to ALI</a:t>
                </a: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" t="-4" r="58642" b="50449"/>
              <a:stretch/>
            </p:blipFill>
            <p:spPr bwMode="auto">
              <a:xfrm>
                <a:off x="2886259" y="4781776"/>
                <a:ext cx="1942143" cy="1890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Content Placeholder 2"/>
              <p:cNvSpPr txBox="1">
                <a:spLocks/>
              </p:cNvSpPr>
              <p:nvPr/>
            </p:nvSpPr>
            <p:spPr bwMode="auto">
              <a:xfrm>
                <a:off x="2863696" y="4514172"/>
                <a:ext cx="1964705" cy="20255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1C398A"/>
                    </a:solidFill>
                    <a:latin typeface="+mn-lt"/>
                    <a:ea typeface="+mn-ea"/>
                    <a:cs typeface="+mn-cs"/>
                  </a:defRPr>
                </a:lvl1pPr>
                <a:lvl2pPr marL="5730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1C398A"/>
                    </a:solidFill>
                    <a:latin typeface="+mn-lt"/>
                  </a:defRPr>
                </a:lvl2pPr>
                <a:lvl3pPr marL="801688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1C398A"/>
                    </a:solidFill>
                    <a:latin typeface="+mn-lt"/>
                  </a:defRPr>
                </a:lvl3pPr>
                <a:lvl4pPr marL="120332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1C398A"/>
                    </a:solidFill>
                    <a:latin typeface="+mn-lt"/>
                  </a:defRPr>
                </a:lvl4pPr>
                <a:lvl5pPr marL="1489075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5pPr>
                <a:lvl6pPr marL="19462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6pPr>
                <a:lvl7pPr marL="24034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7pPr>
                <a:lvl8pPr marL="28606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8pPr>
                <a:lvl9pPr marL="3317875" indent="-17145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1C398A"/>
                    </a:solidFill>
                    <a:latin typeface="+mn-lt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US" sz="1200" b="1" kern="0" dirty="0"/>
                  <a:t>3 nL droplets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82633" y="3763022"/>
                <a:ext cx="3064139" cy="9438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rgbClr val="020202"/>
                    </a:solidFill>
                  </a:rPr>
                  <a:t>Novel: </a:t>
                </a:r>
                <a:r>
                  <a:rPr lang="en-US" sz="2000" b="1" dirty="0">
                    <a:solidFill>
                      <a:srgbClr val="020202"/>
                    </a:solidFill>
                  </a:rPr>
                  <a:t>Digital Dispensing </a:t>
                </a:r>
              </a:p>
            </p:txBody>
          </p:sp>
        </p:grpSp>
        <p:sp>
          <p:nvSpPr>
            <p:cNvPr id="36" name="Rectangle 1"/>
            <p:cNvSpPr>
              <a:spLocks noChangeArrowheads="1"/>
            </p:cNvSpPr>
            <p:nvPr/>
          </p:nvSpPr>
          <p:spPr bwMode="auto">
            <a:xfrm>
              <a:off x="1748115" y="5627085"/>
              <a:ext cx="29167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rgbClr val="1C398A"/>
                  </a:solidFill>
                  <a:latin typeface="Optima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rgbClr val="1C398A"/>
                  </a:solidFill>
                  <a:latin typeface="Optima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1C398A"/>
                  </a:solidFill>
                  <a:latin typeface="Optima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1C398A"/>
                  </a:solidFill>
                  <a:latin typeface="Optima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1C398A"/>
                  </a:solidFill>
                  <a:latin typeface="Optim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1C398A"/>
                  </a:solidFill>
                  <a:latin typeface="Optima"/>
                </a:defRPr>
              </a:lvl9pPr>
            </a:lstStyle>
            <a:p>
              <a:pPr marL="214313" indent="-214313" eaLnBrk="1" hangingPunct="1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3399"/>
                  </a:solidFill>
                  <a:latin typeface="Arial" pitchFamily="34" charset="0"/>
                </a:rPr>
                <a:t>Hybrid technology? </a:t>
              </a:r>
            </a:p>
            <a:p>
              <a:pPr marL="214313" indent="-214313" eaLnBrk="1" hangingPunct="1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3399"/>
                  </a:solidFill>
                  <a:latin typeface="Arial" pitchFamily="34" charset="0"/>
                </a:rPr>
                <a:t>DMSO or aqueous-based solutions</a:t>
              </a:r>
            </a:p>
            <a:p>
              <a:pPr marL="214313" indent="-214313" eaLnBrk="1" hangingPunct="1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3399"/>
                  </a:solidFill>
                  <a:latin typeface="Arial" pitchFamily="34" charset="0"/>
                </a:rPr>
                <a:t>Minimal volume delivery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048570" y="3358785"/>
            <a:ext cx="1951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20202"/>
                </a:solidFill>
              </a:rPr>
              <a:t>Tissue insert at air liquid interface (ALI)</a:t>
            </a:r>
          </a:p>
        </p:txBody>
      </p:sp>
      <p:sp>
        <p:nvSpPr>
          <p:cNvPr id="42" name="Isosceles Triangle 41"/>
          <p:cNvSpPr/>
          <p:nvPr/>
        </p:nvSpPr>
        <p:spPr bwMode="auto">
          <a:xfrm rot="11144167">
            <a:off x="3982231" y="2228594"/>
            <a:ext cx="170540" cy="702210"/>
          </a:xfrm>
          <a:prstGeom prst="triangle">
            <a:avLst/>
          </a:prstGeom>
          <a:solidFill>
            <a:srgbClr val="33CC3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>
              <a:solidFill>
                <a:srgbClr val="020202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736524" y="3047046"/>
            <a:ext cx="576064" cy="125144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ln w="12700" cap="flat" cmpd="sng" algn="ctr">
            <a:solidFill>
              <a:srgbClr val="FF9999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>
              <a:solidFill>
                <a:srgbClr val="020202"/>
              </a:solidFill>
            </a:endParaRPr>
          </a:p>
        </p:txBody>
      </p:sp>
      <p:sp>
        <p:nvSpPr>
          <p:cNvPr id="44" name="Flowchart: Connector 43"/>
          <p:cNvSpPr/>
          <p:nvPr/>
        </p:nvSpPr>
        <p:spPr bwMode="auto">
          <a:xfrm>
            <a:off x="3691258" y="3029050"/>
            <a:ext cx="677702" cy="178122"/>
          </a:xfrm>
          <a:prstGeom prst="flowChartConnector">
            <a:avLst/>
          </a:prstGeom>
          <a:solidFill>
            <a:srgbClr val="33CC3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>
              <a:solidFill>
                <a:srgbClr val="020202"/>
              </a:solidFill>
            </a:endParaRPr>
          </a:p>
        </p:txBody>
      </p:sp>
      <p:sp>
        <p:nvSpPr>
          <p:cNvPr id="63" name="Oval 92"/>
          <p:cNvSpPr>
            <a:spLocks noChangeAspect="1" noChangeArrowheads="1"/>
          </p:cNvSpPr>
          <p:nvPr/>
        </p:nvSpPr>
        <p:spPr bwMode="auto">
          <a:xfrm>
            <a:off x="740043" y="2035367"/>
            <a:ext cx="1287239" cy="1286078"/>
          </a:xfrm>
          <a:prstGeom prst="ellipse">
            <a:avLst/>
          </a:prstGeom>
          <a:solidFill>
            <a:srgbClr val="EB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20202"/>
              </a:solidFill>
            </a:endParaRPr>
          </a:p>
        </p:txBody>
      </p:sp>
      <p:grpSp>
        <p:nvGrpSpPr>
          <p:cNvPr id="64" name="Group 93"/>
          <p:cNvGrpSpPr>
            <a:grpSpLocks noChangeAspect="1"/>
          </p:cNvGrpSpPr>
          <p:nvPr/>
        </p:nvGrpSpPr>
        <p:grpSpPr bwMode="auto">
          <a:xfrm>
            <a:off x="993463" y="2520288"/>
            <a:ext cx="822947" cy="823017"/>
            <a:chOff x="3221" y="7560"/>
            <a:chExt cx="6241" cy="6243"/>
          </a:xfrm>
        </p:grpSpPr>
        <p:sp>
          <p:nvSpPr>
            <p:cNvPr id="65" name="AutoShape 94" descr="Small grid"/>
            <p:cNvSpPr>
              <a:spLocks noChangeAspect="1" noChangeArrowheads="1"/>
            </p:cNvSpPr>
            <p:nvPr/>
          </p:nvSpPr>
          <p:spPr bwMode="auto">
            <a:xfrm rot="16200000">
              <a:off x="5791" y="10219"/>
              <a:ext cx="1285" cy="4240"/>
            </a:xfrm>
            <a:prstGeom prst="moon">
              <a:avLst>
                <a:gd name="adj" fmla="val 87500"/>
              </a:avLst>
            </a:prstGeom>
            <a:pattFill prst="smGrid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20202"/>
                </a:solidFill>
              </a:endParaRPr>
            </a:p>
          </p:txBody>
        </p:sp>
        <p:sp>
          <p:nvSpPr>
            <p:cNvPr id="66" name="Rectangle 95"/>
            <p:cNvSpPr>
              <a:spLocks noChangeAspect="1" noChangeArrowheads="1"/>
            </p:cNvSpPr>
            <p:nvPr/>
          </p:nvSpPr>
          <p:spPr bwMode="auto">
            <a:xfrm>
              <a:off x="5304" y="11880"/>
              <a:ext cx="2433" cy="8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20202"/>
                </a:solidFill>
              </a:endParaRPr>
            </a:p>
          </p:txBody>
        </p:sp>
        <p:sp>
          <p:nvSpPr>
            <p:cNvPr id="67" name="Oval 96"/>
            <p:cNvSpPr>
              <a:spLocks noChangeAspect="1" noChangeArrowheads="1"/>
            </p:cNvSpPr>
            <p:nvPr/>
          </p:nvSpPr>
          <p:spPr bwMode="auto">
            <a:xfrm>
              <a:off x="5580" y="12060"/>
              <a:ext cx="1925" cy="540"/>
            </a:xfrm>
            <a:prstGeom prst="ellipse">
              <a:avLst/>
            </a:prstGeom>
            <a:gradFill rotWithShape="1">
              <a:gsLst>
                <a:gs pos="0">
                  <a:srgbClr val="EBBC8D"/>
                </a:gs>
                <a:gs pos="100000">
                  <a:srgbClr val="FFCC9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20202"/>
                </a:solidFill>
              </a:endParaRPr>
            </a:p>
          </p:txBody>
        </p:sp>
        <p:sp>
          <p:nvSpPr>
            <p:cNvPr id="68" name="AutoShape 97"/>
            <p:cNvSpPr>
              <a:spLocks noChangeArrowheads="1"/>
            </p:cNvSpPr>
            <p:nvPr/>
          </p:nvSpPr>
          <p:spPr bwMode="auto">
            <a:xfrm>
              <a:off x="3221" y="7560"/>
              <a:ext cx="6241" cy="6243"/>
            </a:xfrm>
            <a:custGeom>
              <a:avLst/>
              <a:gdLst>
                <a:gd name="T0" fmla="*/ 2959 w 21600"/>
                <a:gd name="T1" fmla="*/ 0 h 21600"/>
                <a:gd name="T2" fmla="*/ 867 w 21600"/>
                <a:gd name="T3" fmla="*/ 866 h 21600"/>
                <a:gd name="T4" fmla="*/ 0 w 21600"/>
                <a:gd name="T5" fmla="*/ 2958 h 21600"/>
                <a:gd name="T6" fmla="*/ 867 w 21600"/>
                <a:gd name="T7" fmla="*/ 5049 h 21600"/>
                <a:gd name="T8" fmla="*/ 2959 w 21600"/>
                <a:gd name="T9" fmla="*/ 5915 h 21600"/>
                <a:gd name="T10" fmla="*/ 5051 w 21600"/>
                <a:gd name="T11" fmla="*/ 5049 h 21600"/>
                <a:gd name="T12" fmla="*/ 5918 w 21600"/>
                <a:gd name="T13" fmla="*/ 2958 h 21600"/>
                <a:gd name="T14" fmla="*/ 5051 w 21600"/>
                <a:gd name="T15" fmla="*/ 86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4 w 21600"/>
                <a:gd name="T25" fmla="*/ 3162 h 21600"/>
                <a:gd name="T26" fmla="*/ 18436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207" y="10800"/>
                  </a:moveTo>
                  <a:cubicBezTo>
                    <a:pt x="2207" y="15546"/>
                    <a:pt x="6054" y="19393"/>
                    <a:pt x="10800" y="19393"/>
                  </a:cubicBezTo>
                  <a:cubicBezTo>
                    <a:pt x="15546" y="19393"/>
                    <a:pt x="19393" y="15546"/>
                    <a:pt x="19393" y="10800"/>
                  </a:cubicBezTo>
                  <a:cubicBezTo>
                    <a:pt x="19393" y="6054"/>
                    <a:pt x="15546" y="2207"/>
                    <a:pt x="10800" y="2207"/>
                  </a:cubicBezTo>
                  <a:cubicBezTo>
                    <a:pt x="6054" y="2207"/>
                    <a:pt x="2207" y="6054"/>
                    <a:pt x="2207" y="108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20202"/>
                </a:solidFill>
              </a:endParaRPr>
            </a:p>
          </p:txBody>
        </p:sp>
      </p:grpSp>
      <p:sp>
        <p:nvSpPr>
          <p:cNvPr id="69" name="AutoShape 98"/>
          <p:cNvSpPr>
            <a:spLocks noChangeAspect="1" noChangeArrowheads="1"/>
          </p:cNvSpPr>
          <p:nvPr/>
        </p:nvSpPr>
        <p:spPr bwMode="auto">
          <a:xfrm rot="-5400000">
            <a:off x="1245515" y="2546358"/>
            <a:ext cx="336180" cy="1126001"/>
          </a:xfrm>
          <a:prstGeom prst="moon">
            <a:avLst>
              <a:gd name="adj" fmla="val 31144"/>
            </a:avLst>
          </a:pr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20202"/>
              </a:solidFill>
            </a:endParaRPr>
          </a:p>
        </p:txBody>
      </p:sp>
      <p:sp>
        <p:nvSpPr>
          <p:cNvPr id="70" name="AutoShape 99" descr="Small checker board"/>
          <p:cNvSpPr>
            <a:spLocks noChangeAspect="1" noChangeArrowheads="1"/>
          </p:cNvSpPr>
          <p:nvPr/>
        </p:nvSpPr>
        <p:spPr bwMode="auto">
          <a:xfrm>
            <a:off x="740043" y="2009821"/>
            <a:ext cx="1337173" cy="1337173"/>
          </a:xfrm>
          <a:custGeom>
            <a:avLst/>
            <a:gdLst>
              <a:gd name="T0" fmla="*/ 1828007 w 21600"/>
              <a:gd name="T1" fmla="*/ 0 h 21600"/>
              <a:gd name="T2" fmla="*/ 535369 w 21600"/>
              <a:gd name="T3" fmla="*/ 535369 h 21600"/>
              <a:gd name="T4" fmla="*/ 0 w 21600"/>
              <a:gd name="T5" fmla="*/ 1828007 h 21600"/>
              <a:gd name="T6" fmla="*/ 535369 w 21600"/>
              <a:gd name="T7" fmla="*/ 3120644 h 21600"/>
              <a:gd name="T8" fmla="*/ 1828007 w 21600"/>
              <a:gd name="T9" fmla="*/ 3656013 h 21600"/>
              <a:gd name="T10" fmla="*/ 3120644 w 21600"/>
              <a:gd name="T11" fmla="*/ 3120644 h 21600"/>
              <a:gd name="T12" fmla="*/ 3656013 w 21600"/>
              <a:gd name="T13" fmla="*/ 1828007 h 21600"/>
              <a:gd name="T14" fmla="*/ 3120644 w 21600"/>
              <a:gd name="T15" fmla="*/ 53536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7" y="10800"/>
                </a:moveTo>
                <a:cubicBezTo>
                  <a:pt x="1097" y="16159"/>
                  <a:pt x="5441" y="20503"/>
                  <a:pt x="10800" y="20503"/>
                </a:cubicBezTo>
                <a:cubicBezTo>
                  <a:pt x="16159" y="20503"/>
                  <a:pt x="20503" y="16159"/>
                  <a:pt x="20503" y="10800"/>
                </a:cubicBezTo>
                <a:cubicBezTo>
                  <a:pt x="20503" y="5441"/>
                  <a:pt x="16159" y="1097"/>
                  <a:pt x="10800" y="1097"/>
                </a:cubicBezTo>
                <a:cubicBezTo>
                  <a:pt x="5441" y="1097"/>
                  <a:pt x="1097" y="5441"/>
                  <a:pt x="1097" y="10800"/>
                </a:cubicBez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20202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66792" y="1595063"/>
            <a:ext cx="17320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Roller culture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flipH="1">
            <a:off x="1608825" y="3144503"/>
            <a:ext cx="714309" cy="7916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33CC33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Arrow Connector 74"/>
          <p:cNvCxnSpPr>
            <a:endCxn id="45" idx="3"/>
          </p:cNvCxnSpPr>
          <p:nvPr/>
        </p:nvCxnSpPr>
        <p:spPr bwMode="auto">
          <a:xfrm>
            <a:off x="3090623" y="3194901"/>
            <a:ext cx="627743" cy="14786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33CC33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/>
          <p:cNvCxnSpPr/>
          <p:nvPr/>
        </p:nvCxnSpPr>
        <p:spPr bwMode="auto">
          <a:xfrm flipV="1">
            <a:off x="3373278" y="2218725"/>
            <a:ext cx="542113" cy="12581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33CC33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TextBox 82"/>
          <p:cNvSpPr txBox="1"/>
          <p:nvPr/>
        </p:nvSpPr>
        <p:spPr>
          <a:xfrm>
            <a:off x="3205172" y="4119016"/>
            <a:ext cx="2482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ALI/submersion </a:t>
            </a:r>
            <a:r>
              <a:rPr lang="en-US" sz="1600" b="1" dirty="0">
                <a:solidFill>
                  <a:srgbClr val="0000FF"/>
                </a:solidFill>
              </a:rPr>
              <a:t>culture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1310" y="1552019"/>
            <a:ext cx="2650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ALI/submersion culture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46068" y="2839916"/>
            <a:ext cx="11573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33CC33"/>
                </a:solidFill>
              </a:rPr>
              <a:t>Medium Delivery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2673" y="2977024"/>
            <a:ext cx="2582047" cy="3715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83200" y="1573236"/>
            <a:ext cx="2689442" cy="2746086"/>
            <a:chOff x="75605" y="4189977"/>
            <a:chExt cx="2528270" cy="2611725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5" y="4467265"/>
              <a:ext cx="2528270" cy="233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75605" y="4189977"/>
              <a:ext cx="2498642" cy="2634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1200" b="1" cap="all" dirty="0">
                  <a:solidFill>
                    <a:srgbClr val="003399"/>
                  </a:solidFill>
                  <a:latin typeface="inherit"/>
                </a:rPr>
                <a:t>VITROCELL</a:t>
              </a:r>
              <a:r>
                <a:rPr lang="en-US" sz="1200" b="1" cap="all" baseline="30000" dirty="0">
                  <a:solidFill>
                    <a:srgbClr val="003399"/>
                  </a:solidFill>
                  <a:latin typeface="inherit"/>
                </a:rPr>
                <a:t>®</a:t>
              </a:r>
              <a:r>
                <a:rPr lang="en-US" sz="1200" b="1" cap="all" dirty="0">
                  <a:solidFill>
                    <a:srgbClr val="003399"/>
                  </a:solidFill>
                  <a:latin typeface="inherit"/>
                </a:rPr>
                <a:t> VC-1</a:t>
              </a:r>
              <a:endParaRPr lang="en-US" sz="1200" b="1" cap="all" dirty="0">
                <a:solidFill>
                  <a:srgbClr val="003399"/>
                </a:solidFill>
                <a:latin typeface="Roboto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9781888" y="6214940"/>
            <a:ext cx="11055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ALI culture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17808"/>
          <a:stretch/>
        </p:blipFill>
        <p:spPr>
          <a:xfrm>
            <a:off x="4948838" y="2036178"/>
            <a:ext cx="1397002" cy="141670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33" t="39199" r="39092" b="31386"/>
          <a:stretch/>
        </p:blipFill>
        <p:spPr>
          <a:xfrm>
            <a:off x="6943724" y="4474636"/>
            <a:ext cx="2436366" cy="19688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0" y="3890907"/>
            <a:ext cx="6711708" cy="2960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 flipH="1" flipV="1">
            <a:off x="6730150" y="1173126"/>
            <a:ext cx="4141" cy="562658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5025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4" grpId="1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54" y="1213554"/>
            <a:ext cx="7902225" cy="56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Brace 1"/>
          <p:cNvSpPr/>
          <p:nvPr/>
        </p:nvSpPr>
        <p:spPr bwMode="auto">
          <a:xfrm>
            <a:off x="6446712" y="4725145"/>
            <a:ext cx="1224136" cy="1917783"/>
          </a:xfrm>
          <a:prstGeom prst="leftBrace">
            <a:avLst>
              <a:gd name="adj1" fmla="val 8333"/>
              <a:gd name="adj2" fmla="val 48699"/>
            </a:avLst>
          </a:prstGeom>
          <a:noFill/>
          <a:ln w="50800" cap="flat" cmpd="sng" algn="ctr">
            <a:solidFill>
              <a:srgbClr val="CC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>
              <a:solidFill>
                <a:srgbClr val="020202"/>
              </a:solidFill>
            </a:endParaRP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873250" y="152400"/>
            <a:ext cx="8615238" cy="762000"/>
          </a:xfrm>
        </p:spPr>
        <p:txBody>
          <a:bodyPr/>
          <a:lstStyle/>
          <a:p>
            <a:r>
              <a:rPr lang="en-US" sz="3600" b="1" dirty="0"/>
              <a:t>In Vitro/Ex vivo Models: PCLS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0912" y="1540752"/>
            <a:ext cx="4608512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3399"/>
                </a:solidFill>
              </a:rPr>
              <a:t>PCLS can represent all lung regions present in tissue source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87" y="3110412"/>
            <a:ext cx="3831213" cy="360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2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74" y="3992425"/>
            <a:ext cx="7494635" cy="275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>
                <a:cs typeface="Arial" charset="0"/>
              </a:rPr>
              <a:t>PCLS: Long Term Culture (e.g. rat PCLS)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26012" y="1281040"/>
            <a:ext cx="7658897" cy="2665591"/>
            <a:chOff x="-99318" y="2996952"/>
            <a:chExt cx="9151660" cy="352589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saturation sat="82000"/>
                      </a14:imgEffect>
                      <a14:imgEffect>
                        <a14:brightnessContrast bright="2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804" y="2996952"/>
              <a:ext cx="4472538" cy="3525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6300"/>
                      </a14:imgEffect>
                      <a14:imgEffect>
                        <a14:saturation sat="1380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0" y="2996952"/>
              <a:ext cx="4464786" cy="3525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 Box 98"/>
            <p:cNvSpPr txBox="1">
              <a:spLocks noChangeArrowheads="1"/>
            </p:cNvSpPr>
            <p:nvPr/>
          </p:nvSpPr>
          <p:spPr bwMode="auto">
            <a:xfrm>
              <a:off x="-99318" y="2996952"/>
              <a:ext cx="2020161" cy="48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latin typeface="Airal"/>
                </a:rPr>
                <a:t>Control D8</a:t>
              </a:r>
            </a:p>
          </p:txBody>
        </p:sp>
        <p:sp>
          <p:nvSpPr>
            <p:cNvPr id="9" name="Text Box 98"/>
            <p:cNvSpPr txBox="1">
              <a:spLocks noChangeArrowheads="1"/>
            </p:cNvSpPr>
            <p:nvPr/>
          </p:nvSpPr>
          <p:spPr bwMode="auto">
            <a:xfrm>
              <a:off x="4505807" y="2996952"/>
              <a:ext cx="2020161" cy="48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latin typeface="Airal"/>
                </a:rPr>
                <a:t>Control D28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7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1309" y="271425"/>
            <a:ext cx="11859691" cy="562154"/>
          </a:xfrm>
        </p:spPr>
        <p:txBody>
          <a:bodyPr/>
          <a:lstStyle/>
          <a:p>
            <a:r>
              <a:rPr lang="en-US" altLang="en-US" sz="3600" b="1" dirty="0">
                <a:cs typeface="Arial" charset="0"/>
              </a:rPr>
              <a:t>PCLS: Compound-induced Macrophage Activation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1125" y="1206317"/>
            <a:ext cx="3973873" cy="2754585"/>
            <a:chOff x="2308223" y="1388795"/>
            <a:chExt cx="3973873" cy="2754585"/>
          </a:xfrm>
        </p:grpSpPr>
        <p:pic>
          <p:nvPicPr>
            <p:cNvPr id="8" name="Picture 97" descr="EXPT70 C7C 20X E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223" y="1395441"/>
              <a:ext cx="3882001" cy="274793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00"/>
            <p:cNvSpPr>
              <a:spLocks noChangeArrowheads="1"/>
            </p:cNvSpPr>
            <p:nvPr/>
          </p:nvSpPr>
          <p:spPr bwMode="auto">
            <a:xfrm>
              <a:off x="2819286" y="1437384"/>
              <a:ext cx="1268296" cy="307777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Arial" pitchFamily="34" charset="0"/>
                </a:rPr>
                <a:t>macrophages</a:t>
              </a:r>
            </a:p>
          </p:txBody>
        </p:sp>
        <p:sp>
          <p:nvSpPr>
            <p:cNvPr id="14" name="Line 101"/>
            <p:cNvSpPr>
              <a:spLocks noChangeShapeType="1"/>
            </p:cNvSpPr>
            <p:nvPr/>
          </p:nvSpPr>
          <p:spPr bwMode="auto">
            <a:xfrm>
              <a:off x="3264546" y="1708649"/>
              <a:ext cx="0" cy="12889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20202"/>
                </a:solidFill>
              </a:endParaRPr>
            </a:p>
          </p:txBody>
        </p:sp>
        <p:sp>
          <p:nvSpPr>
            <p:cNvPr id="15" name="Line 102"/>
            <p:cNvSpPr>
              <a:spLocks noChangeShapeType="1"/>
            </p:cNvSpPr>
            <p:nvPr/>
          </p:nvSpPr>
          <p:spPr bwMode="auto">
            <a:xfrm>
              <a:off x="4081343" y="1599911"/>
              <a:ext cx="101163" cy="8593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20202"/>
                </a:solidFill>
              </a:endParaRPr>
            </a:p>
          </p:txBody>
        </p:sp>
        <p:sp>
          <p:nvSpPr>
            <p:cNvPr id="17" name="Text Box 98"/>
            <p:cNvSpPr txBox="1">
              <a:spLocks noChangeArrowheads="1"/>
            </p:cNvSpPr>
            <p:nvPr/>
          </p:nvSpPr>
          <p:spPr bwMode="auto">
            <a:xfrm>
              <a:off x="4788502" y="1388795"/>
              <a:ext cx="14935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20202"/>
                  </a:solidFill>
                  <a:latin typeface="Airal"/>
                </a:rPr>
                <a:t>Control D7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061" y="1216912"/>
            <a:ext cx="3995497" cy="2740237"/>
            <a:chOff x="6291620" y="1388795"/>
            <a:chExt cx="3559830" cy="2523564"/>
          </a:xfrm>
        </p:grpSpPr>
        <p:pic>
          <p:nvPicPr>
            <p:cNvPr id="16" name="Picture 96" descr="EXPT70 10C7A ED-1 20X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620" y="1395441"/>
              <a:ext cx="3559830" cy="251691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99"/>
            <p:cNvSpPr>
              <a:spLocks noChangeArrowheads="1"/>
            </p:cNvSpPr>
            <p:nvPr/>
          </p:nvSpPr>
          <p:spPr bwMode="auto">
            <a:xfrm>
              <a:off x="7901165" y="1388795"/>
              <a:ext cx="1920719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20202"/>
                  </a:solidFill>
                  <a:latin typeface="Arial" pitchFamily="34" charset="0"/>
                </a:rPr>
                <a:t>10 µM BCNU D7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34044" y="1224129"/>
            <a:ext cx="3897568" cy="2733020"/>
            <a:chOff x="2369653" y="3955936"/>
            <a:chExt cx="3897568" cy="273302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653" y="3955936"/>
              <a:ext cx="3820572" cy="27330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Rectangle 99"/>
            <p:cNvSpPr>
              <a:spLocks noChangeArrowheads="1"/>
            </p:cNvSpPr>
            <p:nvPr/>
          </p:nvSpPr>
          <p:spPr bwMode="auto">
            <a:xfrm>
              <a:off x="3492102" y="3955936"/>
              <a:ext cx="2775119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20202"/>
                  </a:solidFill>
                  <a:latin typeface="Arial" pitchFamily="34" charset="0"/>
                </a:rPr>
                <a:t>10 </a:t>
              </a:r>
              <a:r>
                <a:rPr lang="en-US" altLang="en-US" sz="1800" b="1" dirty="0" err="1">
                  <a:solidFill>
                    <a:srgbClr val="020202"/>
                  </a:solidFill>
                  <a:latin typeface="Arial" pitchFamily="34" charset="0"/>
                </a:rPr>
                <a:t>mU</a:t>
              </a:r>
              <a:r>
                <a:rPr lang="en-US" altLang="en-US" sz="1800" b="1" dirty="0">
                  <a:solidFill>
                    <a:srgbClr val="020202"/>
                  </a:solidFill>
                  <a:latin typeface="Arial" pitchFamily="34" charset="0"/>
                </a:rPr>
                <a:t>/ml </a:t>
              </a:r>
              <a:r>
                <a:rPr lang="en-US" altLang="en-US" sz="1800" b="1" dirty="0" err="1">
                  <a:solidFill>
                    <a:srgbClr val="020202"/>
                  </a:solidFill>
                  <a:latin typeface="Arial" pitchFamily="34" charset="0"/>
                </a:rPr>
                <a:t>bleomycin</a:t>
              </a:r>
              <a:r>
                <a:rPr lang="en-US" altLang="en-US" sz="1800" b="1" dirty="0">
                  <a:solidFill>
                    <a:srgbClr val="020202"/>
                  </a:solidFill>
                  <a:latin typeface="Arial" pitchFamily="34" charset="0"/>
                </a:rPr>
                <a:t> D8</a:t>
              </a:r>
            </a:p>
          </p:txBody>
        </p:sp>
      </p:grp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4133187" y="4140472"/>
            <a:ext cx="394878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1800" dirty="0" smtClean="0">
                <a:solidFill>
                  <a:srgbClr val="020202"/>
                </a:solidFill>
                <a:latin typeface="+mn-lt"/>
              </a:rPr>
              <a:t>Bleomycin </a:t>
            </a:r>
            <a:r>
              <a:rPr lang="en-US" altLang="en-US" sz="1800" dirty="0">
                <a:solidFill>
                  <a:srgbClr val="020202"/>
                </a:solidFill>
                <a:latin typeface="+mn-lt"/>
              </a:rPr>
              <a:t>treatment results in </a:t>
            </a:r>
            <a:r>
              <a:rPr lang="en-US" altLang="en-US" sz="1800" b="1" u="sng" dirty="0">
                <a:solidFill>
                  <a:srgbClr val="020202"/>
                </a:solidFill>
                <a:latin typeface="+mn-lt"/>
              </a:rPr>
              <a:t>patches of activated macrophages filling alveolar spaces</a:t>
            </a:r>
            <a:r>
              <a:rPr lang="en-US" altLang="en-US" sz="1800" dirty="0">
                <a:solidFill>
                  <a:srgbClr val="020202"/>
                </a:solidFill>
                <a:latin typeface="+mn-lt"/>
              </a:rPr>
              <a:t>; many solitary macrophages also seen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7728" y="6278927"/>
            <a:ext cx="39807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000" b="1" dirty="0">
                <a:solidFill>
                  <a:srgbClr val="800000"/>
                </a:solidFill>
              </a:rPr>
              <a:t>Rat </a:t>
            </a:r>
            <a:r>
              <a:rPr lang="en-US" altLang="en-US" sz="2000" b="1" dirty="0" smtClean="0">
                <a:solidFill>
                  <a:srgbClr val="800000"/>
                </a:solidFill>
              </a:rPr>
              <a:t>PCLS: ED-1 IHC Stain</a:t>
            </a:r>
            <a:endParaRPr lang="en-US" altLang="en-US" sz="2000" b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4232" y="4140472"/>
            <a:ext cx="39767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BCNU (</a:t>
            </a:r>
            <a:r>
              <a:rPr lang="en-US" dirty="0" err="1"/>
              <a:t>carmustine</a:t>
            </a:r>
            <a:r>
              <a:rPr lang="en-US" dirty="0"/>
              <a:t>) exposure shows </a:t>
            </a:r>
            <a:r>
              <a:rPr lang="en-US" b="1" u="sng" dirty="0"/>
              <a:t>numerous macrophages</a:t>
            </a:r>
            <a:r>
              <a:rPr lang="en-US" dirty="0"/>
              <a:t>, many of which have </a:t>
            </a:r>
            <a:r>
              <a:rPr lang="en-US" b="1" u="sng" dirty="0"/>
              <a:t>infiltrated alveolar walls </a:t>
            </a:r>
            <a:r>
              <a:rPr lang="en-US" dirty="0"/>
              <a:t>mimicking interstitial pneumonitis</a:t>
            </a: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301309" y="4109102"/>
            <a:ext cx="3809618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1800" dirty="0" smtClean="0">
                <a:solidFill>
                  <a:srgbClr val="020202"/>
                </a:solidFill>
                <a:latin typeface="+mn-lt"/>
              </a:rPr>
              <a:t>Negative control PCLS exhibit a </a:t>
            </a:r>
            <a:r>
              <a:rPr lang="en-US" altLang="en-US" sz="1800" b="1" u="sng" dirty="0" smtClean="0">
                <a:solidFill>
                  <a:srgbClr val="020202"/>
                </a:solidFill>
                <a:latin typeface="+mn-lt"/>
              </a:rPr>
              <a:t>baseline ED-1 staining of macrophages</a:t>
            </a:r>
            <a:r>
              <a:rPr lang="en-US" altLang="en-US" sz="1800" dirty="0" smtClean="0">
                <a:solidFill>
                  <a:srgbClr val="020202"/>
                </a:solidFill>
                <a:latin typeface="+mn-lt"/>
              </a:rPr>
              <a:t>. Macrophages are maintained in cultures for 28 or more days</a:t>
            </a:r>
            <a:endParaRPr lang="en-US" altLang="en-US" sz="1800" dirty="0">
              <a:solidFill>
                <a:srgbClr val="02020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095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1542" y="3987113"/>
            <a:ext cx="4007644" cy="28007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947" y="1444017"/>
            <a:ext cx="65037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BCNU</a:t>
            </a:r>
            <a:r>
              <a:rPr lang="en-US" dirty="0" smtClean="0"/>
              <a:t> has been reported to cause </a:t>
            </a:r>
            <a:r>
              <a:rPr lang="en-US" b="1" dirty="0" smtClean="0"/>
              <a:t>lung damage and fibrosis</a:t>
            </a:r>
            <a:r>
              <a:rPr lang="en-US" dirty="0" smtClean="0"/>
              <a:t> in 20-30% of the patients receiving it (Weiss, Poster et al. 1981)…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recently an analog of BCNU, 2-Chloroethyl-3-sarcosinamide-1-nitrosurea (</a:t>
            </a:r>
            <a:r>
              <a:rPr lang="en-US" b="1" dirty="0" err="1" smtClean="0"/>
              <a:t>SarCNU</a:t>
            </a:r>
            <a:r>
              <a:rPr lang="en-US" dirty="0" smtClean="0"/>
              <a:t>), has been shown to be well-tolerated, more effective, and </a:t>
            </a:r>
            <a:r>
              <a:rPr lang="en-US" b="1" dirty="0" smtClean="0"/>
              <a:t>less toxic</a:t>
            </a:r>
            <a:r>
              <a:rPr lang="en-US" dirty="0" smtClean="0"/>
              <a:t>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604" y="1326292"/>
            <a:ext cx="4002396" cy="2563214"/>
          </a:xfrm>
          <a:prstGeom prst="rect">
            <a:avLst/>
          </a:prstGeom>
        </p:spPr>
      </p:pic>
      <p:pic>
        <p:nvPicPr>
          <p:cNvPr id="14" name="Picture 22" descr="EXPT 55 C10028C MT 20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71" y="3987113"/>
            <a:ext cx="3602335" cy="27231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7" y="3987113"/>
            <a:ext cx="3612789" cy="27336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3949860" y="3995502"/>
            <a:ext cx="2159915" cy="369333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20202"/>
                </a:solidFill>
                <a:latin typeface="Airal"/>
              </a:rPr>
              <a:t>100 µM BCNU D28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90947" y="3987113"/>
            <a:ext cx="2418029" cy="369332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1C398A"/>
                </a:solidFill>
                <a:latin typeface="Optim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1C398A"/>
                </a:solidFill>
                <a:latin typeface="Optim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1C398A"/>
                </a:solidFill>
                <a:latin typeface="Optim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1C398A"/>
                </a:solidFill>
                <a:latin typeface="Optim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rgbClr val="1C398A"/>
                </a:solidFill>
                <a:latin typeface="Optim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1C398A"/>
                </a:solidFill>
                <a:latin typeface="Optima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20202"/>
                </a:solidFill>
                <a:latin typeface="Airal"/>
              </a:rPr>
              <a:t>100 µM </a:t>
            </a:r>
            <a:r>
              <a:rPr lang="en-US" altLang="en-US" sz="1800" b="1" dirty="0" err="1" smtClean="0">
                <a:solidFill>
                  <a:srgbClr val="020202"/>
                </a:solidFill>
                <a:latin typeface="Airal"/>
              </a:rPr>
              <a:t>SarCNU</a:t>
            </a:r>
            <a:r>
              <a:rPr lang="en-US" altLang="en-US" sz="1800" b="1" dirty="0" smtClean="0">
                <a:solidFill>
                  <a:srgbClr val="020202"/>
                </a:solidFill>
                <a:latin typeface="Airal"/>
              </a:rPr>
              <a:t> </a:t>
            </a:r>
            <a:r>
              <a:rPr lang="en-US" altLang="en-US" sz="1800" b="1" dirty="0">
                <a:solidFill>
                  <a:srgbClr val="020202"/>
                </a:solidFill>
                <a:latin typeface="Airal"/>
              </a:rPr>
              <a:t>D28</a:t>
            </a:r>
          </a:p>
        </p:txBody>
      </p:sp>
      <p:sp>
        <p:nvSpPr>
          <p:cNvPr id="19" name="Flowchart: Connector 18"/>
          <p:cNvSpPr/>
          <p:nvPr/>
        </p:nvSpPr>
        <p:spPr bwMode="auto">
          <a:xfrm>
            <a:off x="10259367" y="4956817"/>
            <a:ext cx="542611" cy="1413838"/>
          </a:xfrm>
          <a:prstGeom prst="flowChartConnector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Optima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336" y="252367"/>
            <a:ext cx="11859691" cy="562154"/>
          </a:xfrm>
        </p:spPr>
        <p:txBody>
          <a:bodyPr/>
          <a:lstStyle/>
          <a:p>
            <a:r>
              <a:rPr lang="fr-FR" altLang="en-US" sz="3600" b="1" dirty="0">
                <a:cs typeface="Arial" charset="0"/>
              </a:rPr>
              <a:t>PCLS (rat): BCNU vs </a:t>
            </a:r>
            <a:r>
              <a:rPr lang="fr-FR" altLang="en-US" sz="3600" b="1" dirty="0" err="1">
                <a:cs typeface="Arial" charset="0"/>
              </a:rPr>
              <a:t>SarCNU</a:t>
            </a:r>
            <a:r>
              <a:rPr lang="fr-FR" altLang="en-US" sz="3600" b="1" dirty="0">
                <a:cs typeface="Arial" charset="0"/>
              </a:rPr>
              <a:t> </a:t>
            </a:r>
            <a:r>
              <a:rPr lang="fr-FR" altLang="en-US" sz="3600" b="1" dirty="0" err="1">
                <a:cs typeface="Arial" charset="0"/>
              </a:rPr>
              <a:t>Comparison</a:t>
            </a:r>
            <a:endParaRPr lang="fr-FR" altLang="en-US" sz="36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Quartz </a:t>
            </a:r>
            <a:r>
              <a:rPr lang="en-US" sz="3600" b="1" dirty="0" smtClean="0"/>
              <a:t>Silica and Silicosis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12" y="4069505"/>
            <a:ext cx="5918365" cy="2166729"/>
          </a:xfrm>
        </p:spPr>
        <p:txBody>
          <a:bodyPr/>
          <a:lstStyle/>
          <a:p>
            <a:r>
              <a:rPr lang="en-US" sz="1600" dirty="0" smtClean="0"/>
              <a:t>CAS#: 14808-60-7 </a:t>
            </a:r>
          </a:p>
          <a:p>
            <a:r>
              <a:rPr lang="en-US" sz="1600" dirty="0" smtClean="0"/>
              <a:t>Chemical </a:t>
            </a:r>
            <a:r>
              <a:rPr lang="en-US" sz="1600" dirty="0"/>
              <a:t>Name: </a:t>
            </a:r>
            <a:r>
              <a:rPr lang="en-US" sz="1600" b="1" dirty="0" smtClean="0"/>
              <a:t>Quartz</a:t>
            </a:r>
            <a:endParaRPr lang="en-US" sz="1600" dirty="0"/>
          </a:p>
          <a:p>
            <a:r>
              <a:rPr lang="en-US" sz="1600" dirty="0"/>
              <a:t>Primary Applications: Hydraulic Fracturing, Processing Aids and Additives </a:t>
            </a:r>
          </a:p>
          <a:p>
            <a:r>
              <a:rPr lang="en-US" sz="1600" dirty="0"/>
              <a:t>Quartz is a chemical that has many uses, including in glass manufacturing, ceramics, foundry, abrasives, hydraulic fracturing, furnaces, fillers, paints, and filtration.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07568" y="1175329"/>
            <a:ext cx="4384673" cy="2585711"/>
            <a:chOff x="6312023" y="1203330"/>
            <a:chExt cx="4384673" cy="2585711"/>
          </a:xfrm>
        </p:grpSpPr>
        <p:grpSp>
          <p:nvGrpSpPr>
            <p:cNvPr id="7" name="Group 6"/>
            <p:cNvGrpSpPr/>
            <p:nvPr/>
          </p:nvGrpSpPr>
          <p:grpSpPr>
            <a:xfrm>
              <a:off x="6312023" y="1203330"/>
              <a:ext cx="4384673" cy="2585711"/>
              <a:chOff x="6528047" y="911610"/>
              <a:chExt cx="6164559" cy="410043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543937" y="4750434"/>
                <a:ext cx="5653465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/>
                  <a:t>http://</a:t>
                </a:r>
                <a:r>
                  <a:rPr lang="en-US" sz="1100" i="1" dirty="0">
                    <a:latin typeface="Calibri" panose="020F0502020204030204" pitchFamily="34" charset="0"/>
                  </a:rPr>
                  <a:t>www.wrchem.com/wp-content/uploads/2015/11/MIN-U-Sil-5-Ground-Silica-TDS.pdf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r="-158" b="55538"/>
              <a:stretch/>
            </p:blipFill>
            <p:spPr>
              <a:xfrm>
                <a:off x="6528047" y="911610"/>
                <a:ext cx="6164559" cy="3838823"/>
              </a:xfrm>
              <a:prstGeom prst="rect">
                <a:avLst/>
              </a:prstGeom>
            </p:spPr>
          </p:pic>
        </p:grpSp>
        <p:sp>
          <p:nvSpPr>
            <p:cNvPr id="4" name="Flowchart: Alternate Process 3"/>
            <p:cNvSpPr/>
            <p:nvPr/>
          </p:nvSpPr>
          <p:spPr bwMode="auto">
            <a:xfrm>
              <a:off x="8824489" y="3347009"/>
              <a:ext cx="864096" cy="161317"/>
            </a:xfrm>
            <a:prstGeom prst="flowChartAlternateProcess">
              <a:avLst/>
            </a:prstGeom>
            <a:solidFill>
              <a:srgbClr val="FFFF00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Optim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340" y="1470277"/>
            <a:ext cx="1944216" cy="2151929"/>
            <a:chOff x="3641290" y="1412776"/>
            <a:chExt cx="1944216" cy="21519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3946" r="13001"/>
            <a:stretch/>
          </p:blipFill>
          <p:spPr>
            <a:xfrm>
              <a:off x="3641290" y="1412776"/>
              <a:ext cx="1944216" cy="186921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641290" y="3226151"/>
              <a:ext cx="194421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i="1" dirty="0"/>
                <a:t>https://www.greenscreenchemicals.org/gs-assessments/chemical/14808-60-7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3759252"/>
            <a:ext cx="3679458" cy="3019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960096" y="1204132"/>
            <a:ext cx="5231904" cy="2555120"/>
            <a:chOff x="191343" y="3493213"/>
            <a:chExt cx="5832649" cy="2555120"/>
          </a:xfrm>
        </p:grpSpPr>
        <p:sp>
          <p:nvSpPr>
            <p:cNvPr id="14" name="Rectangle 13"/>
            <p:cNvSpPr/>
            <p:nvPr/>
          </p:nvSpPr>
          <p:spPr>
            <a:xfrm>
              <a:off x="191343" y="3493213"/>
              <a:ext cx="5832649" cy="2339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3399"/>
                  </a:solidFill>
                  <a:latin typeface="Tahoma" panose="020B0604030504040204" pitchFamily="34" charset="0"/>
                </a:rPr>
                <a:t>Effects of Silicosis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Lung cancer </a:t>
              </a:r>
              <a:r>
                <a:rPr lang="en-US" sz="1400" dirty="0">
                  <a:solidFill>
                    <a:srgbClr val="000000"/>
                  </a:solidFill>
                  <a:latin typeface="Tahoma" panose="020B0604030504040204" pitchFamily="34" charset="0"/>
                </a:rPr>
                <a:t>– Silica has been classified as a human lung carcinogen.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Bronchitis/Chronic Obstructive Pulmonary Disorder.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Tuberculosis</a:t>
              </a:r>
              <a:r>
                <a:rPr lang="en-US" sz="1400" dirty="0">
                  <a:solidFill>
                    <a:srgbClr val="000000"/>
                  </a:solidFill>
                  <a:latin typeface="Tahoma" panose="020B0604030504040204" pitchFamily="34" charset="0"/>
                </a:rPr>
                <a:t> – Silicosis makes an individual more susceptible to TB.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latin typeface="Tahoma" panose="020B0604030504040204" pitchFamily="34" charset="0"/>
                </a:rPr>
                <a:t>Scleroderma – a disease affecting skin, blood vessels, joints and skeletal muscles.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latin typeface="Tahoma" panose="020B0604030504040204" pitchFamily="34" charset="0"/>
                </a:rPr>
                <a:t>Possible renal disease</a:t>
              </a:r>
              <a:r>
                <a:rPr lang="en-US" sz="1400" dirty="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Respiratory </a:t>
              </a:r>
              <a:r>
                <a:rPr lang="en-US" sz="1400" dirty="0">
                  <a:solidFill>
                    <a:srgbClr val="000000"/>
                  </a:solidFill>
                  <a:latin typeface="Tahoma" panose="020B0604030504040204" pitchFamily="34" charset="0"/>
                </a:rPr>
                <a:t>failure, which may eventually lead to death.</a:t>
              </a:r>
              <a:endParaRPr lang="en-US" sz="1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4381" y="5771334"/>
              <a:ext cx="34094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/>
                <a:t>https://www.osha.gov/Publications/silicosis.html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4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97" y="128340"/>
            <a:ext cx="11218333" cy="762000"/>
          </a:xfrm>
        </p:spPr>
        <p:txBody>
          <a:bodyPr/>
          <a:lstStyle/>
          <a:p>
            <a:r>
              <a:rPr lang="en-US" sz="3600" b="1" dirty="0" smtClean="0"/>
              <a:t>Pilot Study: Min-U-</a:t>
            </a:r>
            <a:r>
              <a:rPr lang="en-US" sz="3600" b="1" dirty="0" err="1" smtClean="0"/>
              <a:t>sil</a:t>
            </a:r>
            <a:r>
              <a:rPr lang="en-US" sz="3600" b="1" dirty="0" smtClean="0"/>
              <a:t> 5 Exposure to </a:t>
            </a:r>
            <a:r>
              <a:rPr lang="en-US" sz="3600" b="1" dirty="0" err="1" smtClean="0"/>
              <a:t>HuPCLS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2002821" y="1074303"/>
            <a:ext cx="8114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020202"/>
                </a:solidFill>
              </a:rPr>
              <a:t>500 µg/mL Min-U-</a:t>
            </a:r>
            <a:r>
              <a:rPr lang="en-US" altLang="en-US" sz="2400" b="1" dirty="0" err="1">
                <a:solidFill>
                  <a:srgbClr val="020202"/>
                </a:solidFill>
              </a:rPr>
              <a:t>sil</a:t>
            </a:r>
            <a:r>
              <a:rPr lang="en-US" altLang="en-US" sz="2400" b="1" dirty="0">
                <a:solidFill>
                  <a:srgbClr val="020202"/>
                </a:solidFill>
              </a:rPr>
              <a:t> </a:t>
            </a:r>
            <a:r>
              <a:rPr lang="en-US" altLang="en-US" sz="2400" b="1" dirty="0" smtClean="0">
                <a:solidFill>
                  <a:srgbClr val="020202"/>
                </a:solidFill>
              </a:rPr>
              <a:t>5, 16 days (daily </a:t>
            </a:r>
            <a:r>
              <a:rPr lang="en-US" altLang="en-US" sz="2400" b="1" dirty="0" err="1" smtClean="0">
                <a:solidFill>
                  <a:srgbClr val="020202"/>
                </a:solidFill>
              </a:rPr>
              <a:t>refeedings</a:t>
            </a:r>
            <a:r>
              <a:rPr lang="en-US" altLang="en-US" sz="2400" b="1" dirty="0" smtClean="0">
                <a:solidFill>
                  <a:srgbClr val="020202"/>
                </a:solidFill>
              </a:rPr>
              <a:t>)</a:t>
            </a:r>
            <a:endParaRPr lang="en-US" altLang="en-US" sz="2400" b="1" dirty="0">
              <a:solidFill>
                <a:srgbClr val="020202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5693" y="1552215"/>
            <a:ext cx="6048671" cy="4536504"/>
            <a:chOff x="4703125" y="2050306"/>
            <a:chExt cx="6048671" cy="45365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125" y="2050306"/>
              <a:ext cx="6048671" cy="4536504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6923097" y="2991547"/>
              <a:ext cx="313199" cy="3580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5050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6732240" y="4290788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5050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8089136" y="5761866"/>
              <a:ext cx="288032" cy="3543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5050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8737208" y="3198663"/>
              <a:ext cx="360040" cy="3482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5050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6762659" y="5263810"/>
              <a:ext cx="432048" cy="1233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5050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723" y="1553748"/>
            <a:ext cx="5880464" cy="45617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56958" y="6062500"/>
            <a:ext cx="3559122" cy="830997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20202"/>
                </a:solidFill>
              </a:rPr>
              <a:t>Particles </a:t>
            </a:r>
            <a:r>
              <a:rPr lang="en-US" altLang="en-US" sz="1600" dirty="0">
                <a:solidFill>
                  <a:srgbClr val="020202"/>
                </a:solidFill>
              </a:rPr>
              <a:t>seemingly inert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20202"/>
                </a:solidFill>
              </a:rPr>
              <a:t>No macrophages engulfing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20202"/>
                </a:solidFill>
              </a:rPr>
              <a:t>No overt toxic events </a:t>
            </a:r>
            <a:r>
              <a:rPr lang="en-US" altLang="en-US" sz="1600" dirty="0" smtClean="0">
                <a:solidFill>
                  <a:srgbClr val="020202"/>
                </a:solidFill>
              </a:rPr>
              <a:t>seen</a:t>
            </a:r>
            <a:endParaRPr lang="en-US" altLang="en-US" sz="1600" dirty="0">
              <a:solidFill>
                <a:srgbClr val="02020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68208" y="6237517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b="1" dirty="0">
                <a:solidFill>
                  <a:srgbClr val="020202"/>
                </a:solidFill>
              </a:rPr>
              <a:t>No </a:t>
            </a:r>
            <a:r>
              <a:rPr lang="en-US" altLang="en-US" b="1" dirty="0" smtClean="0">
                <a:solidFill>
                  <a:srgbClr val="020202"/>
                </a:solidFill>
              </a:rPr>
              <a:t>overt viability loss</a:t>
            </a:r>
            <a:endParaRPr lang="en-US" altLang="en-US" b="1" dirty="0">
              <a:solidFill>
                <a:srgbClr val="02020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8992" y="6259532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b="1" dirty="0">
                <a:solidFill>
                  <a:srgbClr val="020202"/>
                </a:solidFill>
              </a:rPr>
              <a:t>Pathologist: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37275" y="1566375"/>
            <a:ext cx="4320480" cy="4536503"/>
            <a:chOff x="2048543" y="1651022"/>
            <a:chExt cx="4320480" cy="4536503"/>
          </a:xfrm>
        </p:grpSpPr>
        <p:grpSp>
          <p:nvGrpSpPr>
            <p:cNvPr id="16" name="Group 15"/>
            <p:cNvGrpSpPr/>
            <p:nvPr/>
          </p:nvGrpSpPr>
          <p:grpSpPr>
            <a:xfrm>
              <a:off x="2048543" y="1651022"/>
              <a:ext cx="4320480" cy="4536503"/>
              <a:chOff x="774235" y="2745277"/>
              <a:chExt cx="4320480" cy="453650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774235" y="2745277"/>
                <a:ext cx="4320480" cy="4536503"/>
                <a:chOff x="-488974" y="2764915"/>
                <a:chExt cx="4054193" cy="4224609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07" t="32923" r="52312" b="18334"/>
                <a:stretch/>
              </p:blipFill>
              <p:spPr>
                <a:xfrm>
                  <a:off x="-488974" y="2764915"/>
                  <a:ext cx="4054193" cy="4224609"/>
                </a:xfrm>
                <a:prstGeom prst="rect">
                  <a:avLst/>
                </a:prstGeom>
              </p:spPr>
            </p:pic>
            <p:sp>
              <p:nvSpPr>
                <p:cNvPr id="29" name="Left Arrow 28"/>
                <p:cNvSpPr/>
                <p:nvPr/>
              </p:nvSpPr>
              <p:spPr bwMode="auto">
                <a:xfrm rot="16647032">
                  <a:off x="3062234" y="5856833"/>
                  <a:ext cx="482632" cy="244503"/>
                </a:xfrm>
                <a:prstGeom prst="leftArrow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-25000">
                    <a:latin typeface="Optima" pitchFamily="34" charset="0"/>
                  </a:endParaRPr>
                </a:p>
              </p:txBody>
            </p:sp>
            <p:sp>
              <p:nvSpPr>
                <p:cNvPr id="30" name="Left Arrow 29"/>
                <p:cNvSpPr/>
                <p:nvPr/>
              </p:nvSpPr>
              <p:spPr bwMode="auto">
                <a:xfrm rot="16647032">
                  <a:off x="1304560" y="4846947"/>
                  <a:ext cx="482632" cy="244503"/>
                </a:xfrm>
                <a:prstGeom prst="leftArrow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-25000">
                    <a:latin typeface="Optima" pitchFamily="34" charset="0"/>
                  </a:endParaRPr>
                </a:p>
              </p:txBody>
            </p:sp>
            <p:sp>
              <p:nvSpPr>
                <p:cNvPr id="31" name="Left Arrow 30"/>
                <p:cNvSpPr/>
                <p:nvPr/>
              </p:nvSpPr>
              <p:spPr bwMode="auto">
                <a:xfrm rot="16647032">
                  <a:off x="517662" y="3480494"/>
                  <a:ext cx="482632" cy="244503"/>
                </a:xfrm>
                <a:prstGeom prst="leftArrow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-25000">
                    <a:latin typeface="Optima" pitchFamily="34" charset="0"/>
                  </a:endParaRPr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2680511" y="3288892"/>
                <a:ext cx="2209422" cy="1200329"/>
              </a:xfrm>
              <a:prstGeom prst="rect">
                <a:avLst/>
              </a:prstGeom>
              <a:solidFill>
                <a:schemeClr val="bg1">
                  <a:lumMod val="95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en-US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Active Macrophages at Day 16</a:t>
                </a:r>
              </a:p>
            </p:txBody>
          </p:sp>
        </p:grpSp>
        <p:sp>
          <p:nvSpPr>
            <p:cNvPr id="17" name="Left Arrow 16"/>
            <p:cNvSpPr/>
            <p:nvPr/>
          </p:nvSpPr>
          <p:spPr bwMode="auto">
            <a:xfrm rot="16647032">
              <a:off x="4716442" y="4652677"/>
              <a:ext cx="518264" cy="260562"/>
            </a:xfrm>
            <a:prstGeom prst="lef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Opti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IIVS Fundraising presentation - TEST TEMPLATE">
  <a:themeElements>
    <a:clrScheme name="">
      <a:dk1>
        <a:srgbClr val="020202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10101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IVS Fundraising presentation - TEST TEMPLATE">
      <a:majorFont>
        <a:latin typeface="Optima"/>
        <a:ea typeface=""/>
        <a:cs typeface=""/>
      </a:majorFont>
      <a:minorFont>
        <a:latin typeface="Opt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Opti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Optima" pitchFamily="34" charset="0"/>
          </a:defRPr>
        </a:defPPr>
      </a:lstStyle>
    </a:lnDef>
  </a:objectDefaults>
  <a:extraClrSchemeLst>
    <a:extraClrScheme>
      <a:clrScheme name="IIVS Fundraising presentation - TES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VS Fundraising presentation - TEST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VS Fundraising presentation - TEST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VS Fundraising presentation - TEST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VS Fundraising presentation - TES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VS Fundraising presentation - TES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VS Fundraising presentation - TES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9F9F9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5D5D5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15561</TotalTime>
  <Words>735</Words>
  <Application>Microsoft Office PowerPoint</Application>
  <PresentationFormat>Widescreen</PresentationFormat>
  <Paragraphs>140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Airal</vt:lpstr>
      <vt:lpstr>Arial</vt:lpstr>
      <vt:lpstr>Calibri</vt:lpstr>
      <vt:lpstr>inherit</vt:lpstr>
      <vt:lpstr>Optima</vt:lpstr>
      <vt:lpstr>Roboto</vt:lpstr>
      <vt:lpstr>Tahoma</vt:lpstr>
      <vt:lpstr>Times New Roman</vt:lpstr>
      <vt:lpstr>1_IIVS Fundraising presentation - TEST TEMPLATE</vt:lpstr>
      <vt:lpstr>PowerPoint Presentation</vt:lpstr>
      <vt:lpstr>Adverse Respiratory Events &amp; Choice of System</vt:lpstr>
      <vt:lpstr>PowerPoint Presentation</vt:lpstr>
      <vt:lpstr>In Vitro/Ex vivo Models: PCLS</vt:lpstr>
      <vt:lpstr>PCLS: Long Term Culture (e.g. rat PCLS)</vt:lpstr>
      <vt:lpstr>PCLS: Compound-induced Macrophage Activation</vt:lpstr>
      <vt:lpstr>PCLS (rat): BCNU vs SarCNU Comparison</vt:lpstr>
      <vt:lpstr>Quartz Silica and Silicosis</vt:lpstr>
      <vt:lpstr>Pilot Study: Min-U-sil 5 Exposure to HuPCLS</vt:lpstr>
      <vt:lpstr>500 µg/mL Min-U-sil 5 Exposure to HuPCLS</vt:lpstr>
      <vt:lpstr>Summary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PCLS: Isolation and Culture</dc:title>
  <dc:creator>Holger Behrsing</dc:creator>
  <cp:lastModifiedBy>Holger Behrsing</cp:lastModifiedBy>
  <cp:revision>94</cp:revision>
  <cp:lastPrinted>2017-06-12T13:10:15Z</cp:lastPrinted>
  <dcterms:created xsi:type="dcterms:W3CDTF">2017-05-17T20:00:48Z</dcterms:created>
  <dcterms:modified xsi:type="dcterms:W3CDTF">2018-10-09T14:30:53Z</dcterms:modified>
</cp:coreProperties>
</file>