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92" r:id="rId6"/>
    <p:sldId id="260" r:id="rId7"/>
    <p:sldId id="293" r:id="rId8"/>
    <p:sldId id="262" r:id="rId9"/>
    <p:sldId id="277" r:id="rId10"/>
    <p:sldId id="278" r:id="rId11"/>
    <p:sldId id="286" r:id="rId12"/>
    <p:sldId id="287" r:id="rId13"/>
    <p:sldId id="288" r:id="rId14"/>
    <p:sldId id="279" r:id="rId15"/>
    <p:sldId id="280" r:id="rId16"/>
    <p:sldId id="281" r:id="rId17"/>
    <p:sldId id="289" r:id="rId18"/>
    <p:sldId id="290" r:id="rId19"/>
    <p:sldId id="291" r:id="rId20"/>
    <p:sldId id="282" r:id="rId21"/>
    <p:sldId id="283" r:id="rId22"/>
    <p:sldId id="284" r:id="rId23"/>
    <p:sldId id="285" r:id="rId24"/>
    <p:sldId id="261" r:id="rId25"/>
    <p:sldId id="26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61832-935C-4DDC-A979-16FF1CB2DA7C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DA974-1896-485F-AD72-BB707D50D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12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2388-CC8B-4D2B-9066-F92577CF24A3}" type="datetime1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6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7A99B-A730-4DF0-80A6-C6BDD0D9ADE9}" type="datetime1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71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A66B-5329-4AAD-8291-E278185A699B}" type="datetime1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4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EE01-C91A-4C91-B280-ABF09576CD41}" type="datetime1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BA79-942E-4953-8BE9-D04CEE7335E1}" type="datetime1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2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461A-C710-4745-AA53-11DF575C840E}" type="datetime1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4BDA-2EE5-4A82-900F-27302BEC8AE0}" type="datetime1">
              <a:rPr lang="en-US" smtClean="0"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6F24-AD40-463A-92F8-E99AEDCF4049}" type="datetime1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1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8AAB-3AA7-4DD4-8DB0-CFA7FB4ACFFD}" type="datetime1">
              <a:rPr lang="en-US" smtClean="0"/>
              <a:t>10/4/2018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77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76C64-94B6-49DD-B115-94873F8E394C}" type="datetime1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BF7D-1FDB-4147-A3C0-66F303D3F21E}" type="datetime1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74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EDD1F-FFCC-466A-87C6-B60BD1B00D08}" type="datetime1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2005F-6815-49C9-8A23-6E5913BF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3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863840" cy="246888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Epidemiological </a:t>
            </a: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U.S. </a:t>
            </a: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Nanotube Workers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" y="3474720"/>
            <a:ext cx="7863840" cy="2743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John D. Beard, MPH, PhD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Brigham Young University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QEEN II: 2nd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Quantifying Exposure to Engineered Nanomaterials from Manufactured Products Workshop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October 9, 2018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3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CNT/F and Sputum Biomarkers</a:t>
            </a:r>
            <a:endParaRPr lang="en-US" sz="43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556119"/>
              </p:ext>
            </p:extLst>
          </p:nvPr>
        </p:nvGraphicFramePr>
        <p:xfrm>
          <a:off x="237744" y="1188720"/>
          <a:ext cx="8666152" cy="5542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2949">
                  <a:extLst>
                    <a:ext uri="{9D8B030D-6E8A-4147-A177-3AD203B41FA5}">
                      <a16:colId xmlns:a16="http://schemas.microsoft.com/office/drawing/2014/main" val="3844349922"/>
                    </a:ext>
                  </a:extLst>
                </a:gridCol>
                <a:gridCol w="722311">
                  <a:extLst>
                    <a:ext uri="{9D8B030D-6E8A-4147-A177-3AD203B41FA5}">
                      <a16:colId xmlns:a16="http://schemas.microsoft.com/office/drawing/2014/main" val="4065207915"/>
                    </a:ext>
                  </a:extLst>
                </a:gridCol>
                <a:gridCol w="1001711">
                  <a:extLst>
                    <a:ext uri="{9D8B030D-6E8A-4147-A177-3AD203B41FA5}">
                      <a16:colId xmlns:a16="http://schemas.microsoft.com/office/drawing/2014/main" val="3198389937"/>
                    </a:ext>
                  </a:extLst>
                </a:gridCol>
                <a:gridCol w="1001711">
                  <a:extLst>
                    <a:ext uri="{9D8B030D-6E8A-4147-A177-3AD203B41FA5}">
                      <a16:colId xmlns:a16="http://schemas.microsoft.com/office/drawing/2014/main" val="4204378860"/>
                    </a:ext>
                  </a:extLst>
                </a:gridCol>
                <a:gridCol w="1001711">
                  <a:extLst>
                    <a:ext uri="{9D8B030D-6E8A-4147-A177-3AD203B41FA5}">
                      <a16:colId xmlns:a16="http://schemas.microsoft.com/office/drawing/2014/main" val="1056922943"/>
                    </a:ext>
                  </a:extLst>
                </a:gridCol>
                <a:gridCol w="1001711">
                  <a:extLst>
                    <a:ext uri="{9D8B030D-6E8A-4147-A177-3AD203B41FA5}">
                      <a16:colId xmlns:a16="http://schemas.microsoft.com/office/drawing/2014/main" val="1230595799"/>
                    </a:ext>
                  </a:extLst>
                </a:gridCol>
                <a:gridCol w="906461">
                  <a:extLst>
                    <a:ext uri="{9D8B030D-6E8A-4147-A177-3AD203B41FA5}">
                      <a16:colId xmlns:a16="http://schemas.microsoft.com/office/drawing/2014/main" val="3126363087"/>
                    </a:ext>
                  </a:extLst>
                </a:gridCol>
                <a:gridCol w="1017587">
                  <a:extLst>
                    <a:ext uri="{9D8B030D-6E8A-4147-A177-3AD203B41FA5}">
                      <a16:colId xmlns:a16="http://schemas.microsoft.com/office/drawing/2014/main" val="8196277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Fibrosis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590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KL-6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MMP-1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MMP-2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MMP-7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MMP-9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SPP-1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TIMP-1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6347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106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 EC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801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096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CNT/F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327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 </a:t>
                      </a:r>
                      <a:r>
                        <a:rPr lang="el-GR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888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&lt;2 </a:t>
                      </a:r>
                      <a:r>
                        <a:rPr lang="el-GR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063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&lt;5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30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&lt;10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23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17765"/>
                  </a:ext>
                </a:extLst>
              </a:tr>
              <a:tr h="424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ELPI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003649"/>
                  </a:ext>
                </a:extLst>
              </a:tr>
              <a:tr h="72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en-US" sz="22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59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23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72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553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89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3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CNT/F and Sputum Biomarkers</a:t>
            </a:r>
            <a:endParaRPr lang="en-US" sz="43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253005"/>
              </p:ext>
            </p:extLst>
          </p:nvPr>
        </p:nvGraphicFramePr>
        <p:xfrm>
          <a:off x="192024" y="1463040"/>
          <a:ext cx="8770925" cy="3591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2699">
                  <a:extLst>
                    <a:ext uri="{9D8B030D-6E8A-4147-A177-3AD203B41FA5}">
                      <a16:colId xmlns:a16="http://schemas.microsoft.com/office/drawing/2014/main" val="3844349922"/>
                    </a:ext>
                  </a:extLst>
                </a:gridCol>
                <a:gridCol w="511174">
                  <a:extLst>
                    <a:ext uri="{9D8B030D-6E8A-4147-A177-3AD203B41FA5}">
                      <a16:colId xmlns:a16="http://schemas.microsoft.com/office/drawing/2014/main" val="1293693854"/>
                    </a:ext>
                  </a:extLst>
                </a:gridCol>
                <a:gridCol w="611187">
                  <a:extLst>
                    <a:ext uri="{9D8B030D-6E8A-4147-A177-3AD203B41FA5}">
                      <a16:colId xmlns:a16="http://schemas.microsoft.com/office/drawing/2014/main" val="3908835751"/>
                    </a:ext>
                  </a:extLst>
                </a:gridCol>
                <a:gridCol w="657224">
                  <a:extLst>
                    <a:ext uri="{9D8B030D-6E8A-4147-A177-3AD203B41FA5}">
                      <a16:colId xmlns:a16="http://schemas.microsoft.com/office/drawing/2014/main" val="3392883803"/>
                    </a:ext>
                  </a:extLst>
                </a:gridCol>
                <a:gridCol w="415924">
                  <a:extLst>
                    <a:ext uri="{9D8B030D-6E8A-4147-A177-3AD203B41FA5}">
                      <a16:colId xmlns:a16="http://schemas.microsoft.com/office/drawing/2014/main" val="1686350557"/>
                    </a:ext>
                  </a:extLst>
                </a:gridCol>
                <a:gridCol w="868362">
                  <a:extLst>
                    <a:ext uri="{9D8B030D-6E8A-4147-A177-3AD203B41FA5}">
                      <a16:colId xmlns:a16="http://schemas.microsoft.com/office/drawing/2014/main" val="2436933011"/>
                    </a:ext>
                  </a:extLst>
                </a:gridCol>
                <a:gridCol w="509587">
                  <a:extLst>
                    <a:ext uri="{9D8B030D-6E8A-4147-A177-3AD203B41FA5}">
                      <a16:colId xmlns:a16="http://schemas.microsoft.com/office/drawing/2014/main" val="69129522"/>
                    </a:ext>
                  </a:extLst>
                </a:gridCol>
                <a:gridCol w="363537">
                  <a:extLst>
                    <a:ext uri="{9D8B030D-6E8A-4147-A177-3AD203B41FA5}">
                      <a16:colId xmlns:a16="http://schemas.microsoft.com/office/drawing/2014/main" val="1454070062"/>
                    </a:ext>
                  </a:extLst>
                </a:gridCol>
                <a:gridCol w="363537">
                  <a:extLst>
                    <a:ext uri="{9D8B030D-6E8A-4147-A177-3AD203B41FA5}">
                      <a16:colId xmlns:a16="http://schemas.microsoft.com/office/drawing/2014/main" val="864940172"/>
                    </a:ext>
                  </a:extLst>
                </a:gridCol>
                <a:gridCol w="363537">
                  <a:extLst>
                    <a:ext uri="{9D8B030D-6E8A-4147-A177-3AD203B41FA5}">
                      <a16:colId xmlns:a16="http://schemas.microsoft.com/office/drawing/2014/main" val="246119107"/>
                    </a:ext>
                  </a:extLst>
                </a:gridCol>
                <a:gridCol w="363537">
                  <a:extLst>
                    <a:ext uri="{9D8B030D-6E8A-4147-A177-3AD203B41FA5}">
                      <a16:colId xmlns:a16="http://schemas.microsoft.com/office/drawing/2014/main" val="782567254"/>
                    </a:ext>
                  </a:extLst>
                </a:gridCol>
                <a:gridCol w="638174">
                  <a:extLst>
                    <a:ext uri="{9D8B030D-6E8A-4147-A177-3AD203B41FA5}">
                      <a16:colId xmlns:a16="http://schemas.microsoft.com/office/drawing/2014/main" val="2230959393"/>
                    </a:ext>
                  </a:extLst>
                </a:gridCol>
                <a:gridCol w="363537">
                  <a:extLst>
                    <a:ext uri="{9D8B030D-6E8A-4147-A177-3AD203B41FA5}">
                      <a16:colId xmlns:a16="http://schemas.microsoft.com/office/drawing/2014/main" val="2882979936"/>
                    </a:ext>
                  </a:extLst>
                </a:gridCol>
                <a:gridCol w="455611">
                  <a:extLst>
                    <a:ext uri="{9D8B030D-6E8A-4147-A177-3AD203B41FA5}">
                      <a16:colId xmlns:a16="http://schemas.microsoft.com/office/drawing/2014/main" val="3776716106"/>
                    </a:ext>
                  </a:extLst>
                </a:gridCol>
                <a:gridCol w="455611">
                  <a:extLst>
                    <a:ext uri="{9D8B030D-6E8A-4147-A177-3AD203B41FA5}">
                      <a16:colId xmlns:a16="http://schemas.microsoft.com/office/drawing/2014/main" val="2035106302"/>
                    </a:ext>
                  </a:extLst>
                </a:gridCol>
                <a:gridCol w="547687">
                  <a:extLst>
                    <a:ext uri="{9D8B030D-6E8A-4147-A177-3AD203B41FA5}">
                      <a16:colId xmlns:a16="http://schemas.microsoft.com/office/drawing/2014/main" val="28845956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5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Inflammation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590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α-2-</a:t>
                      </a:r>
                      <a:r>
                        <a:rPr lang="en-US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Apo-AI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Apo-AII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Eotaxin-1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 </a:t>
                      </a:r>
                      <a:r>
                        <a:rPr lang="el-GR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endParaRPr lang="el-G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IL-6R-</a:t>
                      </a:r>
                      <a:r>
                        <a:rPr lang="el-GR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endParaRPr lang="el-G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TNF-</a:t>
                      </a:r>
                      <a:r>
                        <a:rPr lang="el-G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endParaRPr lang="el-G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6347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106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 EC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801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096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CNT/F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327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 </a:t>
                      </a:r>
                      <a:r>
                        <a:rPr lang="el-G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888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&lt;2 </a:t>
                      </a:r>
                      <a:r>
                        <a:rPr lang="el-G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063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&lt;5 </a:t>
                      </a:r>
                      <a:r>
                        <a:rPr lang="el-GR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30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&lt;10 </a:t>
                      </a:r>
                      <a:r>
                        <a:rPr lang="el-G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23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17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ELPI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003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en-US" sz="14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59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23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CNT/F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72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553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60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3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CNT/F and Sputum Biomarkers</a:t>
            </a:r>
            <a:endParaRPr lang="en-US" sz="43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377863"/>
              </p:ext>
            </p:extLst>
          </p:nvPr>
        </p:nvGraphicFramePr>
        <p:xfrm>
          <a:off x="1938528" y="1188720"/>
          <a:ext cx="5270495" cy="5542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2949">
                  <a:extLst>
                    <a:ext uri="{9D8B030D-6E8A-4147-A177-3AD203B41FA5}">
                      <a16:colId xmlns:a16="http://schemas.microsoft.com/office/drawing/2014/main" val="3844349922"/>
                    </a:ext>
                  </a:extLst>
                </a:gridCol>
                <a:gridCol w="1157287">
                  <a:extLst>
                    <a:ext uri="{9D8B030D-6E8A-4147-A177-3AD203B41FA5}">
                      <a16:colId xmlns:a16="http://schemas.microsoft.com/office/drawing/2014/main" val="2259790173"/>
                    </a:ext>
                  </a:extLst>
                </a:gridCol>
                <a:gridCol w="658811">
                  <a:extLst>
                    <a:ext uri="{9D8B030D-6E8A-4147-A177-3AD203B41FA5}">
                      <a16:colId xmlns:a16="http://schemas.microsoft.com/office/drawing/2014/main" val="2833829969"/>
                    </a:ext>
                  </a:extLst>
                </a:gridCol>
                <a:gridCol w="736599">
                  <a:extLst>
                    <a:ext uri="{9D8B030D-6E8A-4147-A177-3AD203B41FA5}">
                      <a16:colId xmlns:a16="http://schemas.microsoft.com/office/drawing/2014/main" val="4208138756"/>
                    </a:ext>
                  </a:extLst>
                </a:gridCol>
                <a:gridCol w="704849">
                  <a:extLst>
                    <a:ext uri="{9D8B030D-6E8A-4147-A177-3AD203B41FA5}">
                      <a16:colId xmlns:a16="http://schemas.microsoft.com/office/drawing/2014/main" val="10059003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Oxidative Stress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590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8-OHdG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GPx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MPO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SOD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6347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106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 EC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801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096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CNT/F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327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 </a:t>
                      </a:r>
                      <a:r>
                        <a:rPr lang="el-GR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888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&lt;2 </a:t>
                      </a:r>
                      <a:r>
                        <a:rPr lang="el-GR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063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&lt;5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30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&lt;10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23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17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ELPI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003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en-US" sz="22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59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23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72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553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30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3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CNT/F and Sputum Biomarkers</a:t>
            </a:r>
            <a:endParaRPr lang="en-US" sz="43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873719"/>
              </p:ext>
            </p:extLst>
          </p:nvPr>
        </p:nvGraphicFramePr>
        <p:xfrm>
          <a:off x="603504" y="1188720"/>
          <a:ext cx="7934063" cy="5542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2949">
                  <a:extLst>
                    <a:ext uri="{9D8B030D-6E8A-4147-A177-3AD203B41FA5}">
                      <a16:colId xmlns:a16="http://schemas.microsoft.com/office/drawing/2014/main" val="3844349922"/>
                    </a:ext>
                  </a:extLst>
                </a:gridCol>
                <a:gridCol w="1547811">
                  <a:extLst>
                    <a:ext uri="{9D8B030D-6E8A-4147-A177-3AD203B41FA5}">
                      <a16:colId xmlns:a16="http://schemas.microsoft.com/office/drawing/2014/main" val="777319372"/>
                    </a:ext>
                  </a:extLst>
                </a:gridCol>
                <a:gridCol w="1063624">
                  <a:extLst>
                    <a:ext uri="{9D8B030D-6E8A-4147-A177-3AD203B41FA5}">
                      <a16:colId xmlns:a16="http://schemas.microsoft.com/office/drawing/2014/main" val="3695991184"/>
                    </a:ext>
                  </a:extLst>
                </a:gridCol>
                <a:gridCol w="793622">
                  <a:extLst>
                    <a:ext uri="{9D8B030D-6E8A-4147-A177-3AD203B41FA5}">
                      <a16:colId xmlns:a16="http://schemas.microsoft.com/office/drawing/2014/main" val="2760371966"/>
                    </a:ext>
                  </a:extLst>
                </a:gridCol>
                <a:gridCol w="653922">
                  <a:extLst>
                    <a:ext uri="{9D8B030D-6E8A-4147-A177-3AD203B41FA5}">
                      <a16:colId xmlns:a16="http://schemas.microsoft.com/office/drawing/2014/main" val="2111584476"/>
                    </a:ext>
                  </a:extLst>
                </a:gridCol>
                <a:gridCol w="1171574">
                  <a:extLst>
                    <a:ext uri="{9D8B030D-6E8A-4147-A177-3AD203B41FA5}">
                      <a16:colId xmlns:a16="http://schemas.microsoft.com/office/drawing/2014/main" val="1434621445"/>
                    </a:ext>
                  </a:extLst>
                </a:gridCol>
                <a:gridCol w="690561">
                  <a:extLst>
                    <a:ext uri="{9D8B030D-6E8A-4147-A177-3AD203B41FA5}">
                      <a16:colId xmlns:a16="http://schemas.microsoft.com/office/drawing/2014/main" val="39360261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Cardiovascular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590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Fibrinogen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ICAM-1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PAI-1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t-PA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VCAM-1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vWF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6347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106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 EC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801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096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CNT/F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327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 </a:t>
                      </a:r>
                      <a:r>
                        <a:rPr lang="el-GR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888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&lt;2 </a:t>
                      </a:r>
                      <a:r>
                        <a:rPr lang="el-GR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063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&lt;5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30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&lt;10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23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17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ELPI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003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en-US" sz="22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59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23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72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553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453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1440"/>
            <a:ext cx="7863840" cy="457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Biomarker Factor Loadings</a:t>
            </a:r>
            <a:endParaRPr lang="en-US" sz="4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65732"/>
              </p:ext>
            </p:extLst>
          </p:nvPr>
        </p:nvGraphicFramePr>
        <p:xfrm>
          <a:off x="1307592" y="640080"/>
          <a:ext cx="6527227" cy="61081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2911">
                  <a:extLst>
                    <a:ext uri="{9D8B030D-6E8A-4147-A177-3AD203B41FA5}">
                      <a16:colId xmlns:a16="http://schemas.microsoft.com/office/drawing/2014/main" val="3810721046"/>
                    </a:ext>
                  </a:extLst>
                </a:gridCol>
                <a:gridCol w="484924">
                  <a:extLst>
                    <a:ext uri="{9D8B030D-6E8A-4147-A177-3AD203B41FA5}">
                      <a16:colId xmlns:a16="http://schemas.microsoft.com/office/drawing/2014/main" val="162864781"/>
                    </a:ext>
                  </a:extLst>
                </a:gridCol>
                <a:gridCol w="484924">
                  <a:extLst>
                    <a:ext uri="{9D8B030D-6E8A-4147-A177-3AD203B41FA5}">
                      <a16:colId xmlns:a16="http://schemas.microsoft.com/office/drawing/2014/main" val="83205792"/>
                    </a:ext>
                  </a:extLst>
                </a:gridCol>
                <a:gridCol w="484924">
                  <a:extLst>
                    <a:ext uri="{9D8B030D-6E8A-4147-A177-3AD203B41FA5}">
                      <a16:colId xmlns:a16="http://schemas.microsoft.com/office/drawing/2014/main" val="36945965"/>
                    </a:ext>
                  </a:extLst>
                </a:gridCol>
                <a:gridCol w="484924">
                  <a:extLst>
                    <a:ext uri="{9D8B030D-6E8A-4147-A177-3AD203B41FA5}">
                      <a16:colId xmlns:a16="http://schemas.microsoft.com/office/drawing/2014/main" val="515452025"/>
                    </a:ext>
                  </a:extLst>
                </a:gridCol>
                <a:gridCol w="484924">
                  <a:extLst>
                    <a:ext uri="{9D8B030D-6E8A-4147-A177-3AD203B41FA5}">
                      <a16:colId xmlns:a16="http://schemas.microsoft.com/office/drawing/2014/main" val="2633875537"/>
                    </a:ext>
                  </a:extLst>
                </a:gridCol>
                <a:gridCol w="484924">
                  <a:extLst>
                    <a:ext uri="{9D8B030D-6E8A-4147-A177-3AD203B41FA5}">
                      <a16:colId xmlns:a16="http://schemas.microsoft.com/office/drawing/2014/main" val="597365777"/>
                    </a:ext>
                  </a:extLst>
                </a:gridCol>
                <a:gridCol w="484924">
                  <a:extLst>
                    <a:ext uri="{9D8B030D-6E8A-4147-A177-3AD203B41FA5}">
                      <a16:colId xmlns:a16="http://schemas.microsoft.com/office/drawing/2014/main" val="196689419"/>
                    </a:ext>
                  </a:extLst>
                </a:gridCol>
                <a:gridCol w="484924">
                  <a:extLst>
                    <a:ext uri="{9D8B030D-6E8A-4147-A177-3AD203B41FA5}">
                      <a16:colId xmlns:a16="http://schemas.microsoft.com/office/drawing/2014/main" val="3695046506"/>
                    </a:ext>
                  </a:extLst>
                </a:gridCol>
                <a:gridCol w="484924">
                  <a:extLst>
                    <a:ext uri="{9D8B030D-6E8A-4147-A177-3AD203B41FA5}">
                      <a16:colId xmlns:a16="http://schemas.microsoft.com/office/drawing/2014/main" val="3047262839"/>
                    </a:ext>
                  </a:extLst>
                </a:gridCol>
              </a:tblGrid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546124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Biomarker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787891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Cancer/Fibrosis</a:t>
                      </a:r>
                      <a:endParaRPr lang="en-US" sz="12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077874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MUC-1/KL-6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-0.77</a:t>
                      </a:r>
                      <a:endParaRPr lang="en-US" sz="12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669605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MMP-2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</a:t>
                      </a:r>
                      <a:endParaRPr lang="en-US" sz="12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623048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MMP-7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703115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MMP-9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-0.06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355449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SPP-1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endParaRPr lang="en-US" sz="12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911099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TIMP-1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</a:t>
                      </a:r>
                      <a:endParaRPr lang="en-US" sz="12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737478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Inflammation</a:t>
                      </a:r>
                      <a:endParaRPr lang="en-US" sz="12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438109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α-2-M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840219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Apo-AI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en-US" sz="12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682260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Apo-AII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en-US" sz="12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103676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CRP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US" sz="12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-0.06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283228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C3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</a:t>
                      </a:r>
                      <a:endParaRPr lang="en-US" sz="12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234846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  <a:endParaRPr lang="en-US" sz="12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80638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IL-6R-β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en-US" sz="12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380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IL-8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191087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IL-18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</a:t>
                      </a:r>
                      <a:endParaRPr lang="en-US" sz="12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293593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MDC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0.59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537430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Oxidative Stress</a:t>
                      </a:r>
                      <a:endParaRPr lang="en-US" sz="12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811992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8-OHdG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en-US" sz="12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8997890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GPx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</a:t>
                      </a:r>
                      <a:endParaRPr lang="en-US" sz="12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756123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MPO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-0.06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882104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SOD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-0.06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</a:t>
                      </a:r>
                      <a:endParaRPr lang="en-US" sz="12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4506356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Cardiovascular/Coagulation</a:t>
                      </a:r>
                      <a:endParaRPr lang="en-US" sz="12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838647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EDN1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</a:t>
                      </a:r>
                      <a:endParaRPr lang="en-US" sz="12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222558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Fibrinogen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  <a:endParaRPr lang="en-US" sz="12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639890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ICAM-1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</a:t>
                      </a:r>
                      <a:endParaRPr lang="en-US" sz="12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-0.06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565849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PAI-1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264928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t-PA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69920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VCAM-1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-0.09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en-US" sz="12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830511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vWF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en-US" sz="12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-0.17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993" marR="4799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62283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1440" y="1463040"/>
            <a:ext cx="155448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67% of variance explained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" y="3429000"/>
            <a:ext cx="155448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Colored loadings</a:t>
            </a:r>
          </a:p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ave</a:t>
            </a:r>
          </a:p>
          <a:p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largest magnitudes for each biomarker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76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7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CNT/F and Blood Biomarker Factors</a:t>
            </a:r>
            <a:endParaRPr lang="en-US" sz="37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838290"/>
              </p:ext>
            </p:extLst>
          </p:nvPr>
        </p:nvGraphicFramePr>
        <p:xfrm>
          <a:off x="4114800" y="1188720"/>
          <a:ext cx="4454423" cy="5542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9287">
                  <a:extLst>
                    <a:ext uri="{9D8B030D-6E8A-4147-A177-3AD203B41FA5}">
                      <a16:colId xmlns:a16="http://schemas.microsoft.com/office/drawing/2014/main" val="3211982864"/>
                    </a:ext>
                  </a:extLst>
                </a:gridCol>
                <a:gridCol w="263904">
                  <a:extLst>
                    <a:ext uri="{9D8B030D-6E8A-4147-A177-3AD203B41FA5}">
                      <a16:colId xmlns:a16="http://schemas.microsoft.com/office/drawing/2014/main" val="4093994005"/>
                    </a:ext>
                  </a:extLst>
                </a:gridCol>
                <a:gridCol w="263904">
                  <a:extLst>
                    <a:ext uri="{9D8B030D-6E8A-4147-A177-3AD203B41FA5}">
                      <a16:colId xmlns:a16="http://schemas.microsoft.com/office/drawing/2014/main" val="461190307"/>
                    </a:ext>
                  </a:extLst>
                </a:gridCol>
                <a:gridCol w="263904">
                  <a:extLst>
                    <a:ext uri="{9D8B030D-6E8A-4147-A177-3AD203B41FA5}">
                      <a16:colId xmlns:a16="http://schemas.microsoft.com/office/drawing/2014/main" val="2608277962"/>
                    </a:ext>
                  </a:extLst>
                </a:gridCol>
                <a:gridCol w="263904">
                  <a:extLst>
                    <a:ext uri="{9D8B030D-6E8A-4147-A177-3AD203B41FA5}">
                      <a16:colId xmlns:a16="http://schemas.microsoft.com/office/drawing/2014/main" val="740116374"/>
                    </a:ext>
                  </a:extLst>
                </a:gridCol>
                <a:gridCol w="263904">
                  <a:extLst>
                    <a:ext uri="{9D8B030D-6E8A-4147-A177-3AD203B41FA5}">
                      <a16:colId xmlns:a16="http://schemas.microsoft.com/office/drawing/2014/main" val="750809424"/>
                    </a:ext>
                  </a:extLst>
                </a:gridCol>
                <a:gridCol w="263904">
                  <a:extLst>
                    <a:ext uri="{9D8B030D-6E8A-4147-A177-3AD203B41FA5}">
                      <a16:colId xmlns:a16="http://schemas.microsoft.com/office/drawing/2014/main" val="3385337140"/>
                    </a:ext>
                  </a:extLst>
                </a:gridCol>
                <a:gridCol w="263904">
                  <a:extLst>
                    <a:ext uri="{9D8B030D-6E8A-4147-A177-3AD203B41FA5}">
                      <a16:colId xmlns:a16="http://schemas.microsoft.com/office/drawing/2014/main" val="1057852326"/>
                    </a:ext>
                  </a:extLst>
                </a:gridCol>
                <a:gridCol w="263904">
                  <a:extLst>
                    <a:ext uri="{9D8B030D-6E8A-4147-A177-3AD203B41FA5}">
                      <a16:colId xmlns:a16="http://schemas.microsoft.com/office/drawing/2014/main" val="1067909404"/>
                    </a:ext>
                  </a:extLst>
                </a:gridCol>
                <a:gridCol w="263904">
                  <a:extLst>
                    <a:ext uri="{9D8B030D-6E8A-4147-A177-3AD203B41FA5}">
                      <a16:colId xmlns:a16="http://schemas.microsoft.com/office/drawing/2014/main" val="968499238"/>
                    </a:ext>
                  </a:extLst>
                </a:gridCol>
              </a:tblGrid>
              <a:tr h="415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733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3004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531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 EC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1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217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651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 </a:t>
                      </a:r>
                      <a:r>
                        <a:rPr lang="el-GR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31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&lt;2 </a:t>
                      </a:r>
                      <a:r>
                        <a:rPr lang="el-GR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8050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&lt;5 </a:t>
                      </a:r>
                      <a:r>
                        <a:rPr lang="el-GR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053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&lt;10 </a:t>
                      </a:r>
                      <a:r>
                        <a:rPr lang="el-GR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43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CPC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371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ELPI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8966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en-US" sz="22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942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6653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524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781139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242253"/>
              </p:ext>
            </p:extLst>
          </p:nvPr>
        </p:nvGraphicFramePr>
        <p:xfrm>
          <a:off x="548640" y="1463040"/>
          <a:ext cx="348837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430">
                  <a:extLst>
                    <a:ext uri="{9D8B030D-6E8A-4147-A177-3AD203B41FA5}">
                      <a16:colId xmlns:a16="http://schemas.microsoft.com/office/drawing/2014/main" val="1373591583"/>
                    </a:ext>
                  </a:extLst>
                </a:gridCol>
                <a:gridCol w="2714943">
                  <a:extLst>
                    <a:ext uri="{9D8B030D-6E8A-4147-A177-3AD203B41FA5}">
                      <a16:colId xmlns:a16="http://schemas.microsoft.com/office/drawing/2014/main" val="22421320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0963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 association</a:t>
                      </a:r>
                    </a:p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 &lt;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0.05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126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 ≥ 0.05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143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Inverse association</a:t>
                      </a:r>
                    </a:p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0.05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598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19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CNT/F and Blood Biomarkers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168085"/>
              </p:ext>
            </p:extLst>
          </p:nvPr>
        </p:nvGraphicFramePr>
        <p:xfrm>
          <a:off x="740664" y="1188720"/>
          <a:ext cx="7664441" cy="5542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2949">
                  <a:extLst>
                    <a:ext uri="{9D8B030D-6E8A-4147-A177-3AD203B41FA5}">
                      <a16:colId xmlns:a16="http://schemas.microsoft.com/office/drawing/2014/main" val="2561052316"/>
                    </a:ext>
                  </a:extLst>
                </a:gridCol>
                <a:gridCol w="722311">
                  <a:extLst>
                    <a:ext uri="{9D8B030D-6E8A-4147-A177-3AD203B41FA5}">
                      <a16:colId xmlns:a16="http://schemas.microsoft.com/office/drawing/2014/main" val="2969856380"/>
                    </a:ext>
                  </a:extLst>
                </a:gridCol>
                <a:gridCol w="1001711">
                  <a:extLst>
                    <a:ext uri="{9D8B030D-6E8A-4147-A177-3AD203B41FA5}">
                      <a16:colId xmlns:a16="http://schemas.microsoft.com/office/drawing/2014/main" val="3539852479"/>
                    </a:ext>
                  </a:extLst>
                </a:gridCol>
                <a:gridCol w="1001711">
                  <a:extLst>
                    <a:ext uri="{9D8B030D-6E8A-4147-A177-3AD203B41FA5}">
                      <a16:colId xmlns:a16="http://schemas.microsoft.com/office/drawing/2014/main" val="4038079874"/>
                    </a:ext>
                  </a:extLst>
                </a:gridCol>
                <a:gridCol w="1001711">
                  <a:extLst>
                    <a:ext uri="{9D8B030D-6E8A-4147-A177-3AD203B41FA5}">
                      <a16:colId xmlns:a16="http://schemas.microsoft.com/office/drawing/2014/main" val="4002475771"/>
                    </a:ext>
                  </a:extLst>
                </a:gridCol>
                <a:gridCol w="906461">
                  <a:extLst>
                    <a:ext uri="{9D8B030D-6E8A-4147-A177-3AD203B41FA5}">
                      <a16:colId xmlns:a16="http://schemas.microsoft.com/office/drawing/2014/main" val="4144036868"/>
                    </a:ext>
                  </a:extLst>
                </a:gridCol>
                <a:gridCol w="1017587">
                  <a:extLst>
                    <a:ext uri="{9D8B030D-6E8A-4147-A177-3AD203B41FA5}">
                      <a16:colId xmlns:a16="http://schemas.microsoft.com/office/drawing/2014/main" val="41956809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Fibrosis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657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KL-6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MMP-2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MMP-7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MMP-9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SPP-1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TIMP-1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3162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506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 EC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59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325875"/>
                  </a:ext>
                </a:extLst>
              </a:tr>
              <a:tr h="1016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871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760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&lt;2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898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&lt;5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&lt;10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90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CPC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014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ELPI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97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en-US" sz="22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61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11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860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438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8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CNT/F and Blood Biomarkers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001598"/>
              </p:ext>
            </p:extLst>
          </p:nvPr>
        </p:nvGraphicFramePr>
        <p:xfrm>
          <a:off x="91440" y="1463040"/>
          <a:ext cx="8967772" cy="4079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6849">
                  <a:extLst>
                    <a:ext uri="{9D8B030D-6E8A-4147-A177-3AD203B41FA5}">
                      <a16:colId xmlns:a16="http://schemas.microsoft.com/office/drawing/2014/main" val="2561052316"/>
                    </a:ext>
                  </a:extLst>
                </a:gridCol>
                <a:gridCol w="623886">
                  <a:extLst>
                    <a:ext uri="{9D8B030D-6E8A-4147-A177-3AD203B41FA5}">
                      <a16:colId xmlns:a16="http://schemas.microsoft.com/office/drawing/2014/main" val="714492826"/>
                    </a:ext>
                  </a:extLst>
                </a:gridCol>
                <a:gridCol w="744536">
                  <a:extLst>
                    <a:ext uri="{9D8B030D-6E8A-4147-A177-3AD203B41FA5}">
                      <a16:colId xmlns:a16="http://schemas.microsoft.com/office/drawing/2014/main" val="1401062706"/>
                    </a:ext>
                  </a:extLst>
                </a:gridCol>
                <a:gridCol w="801686">
                  <a:extLst>
                    <a:ext uri="{9D8B030D-6E8A-4147-A177-3AD203B41FA5}">
                      <a16:colId xmlns:a16="http://schemas.microsoft.com/office/drawing/2014/main" val="1966114551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761890182"/>
                    </a:ext>
                  </a:extLst>
                </a:gridCol>
                <a:gridCol w="338136">
                  <a:extLst>
                    <a:ext uri="{9D8B030D-6E8A-4147-A177-3AD203B41FA5}">
                      <a16:colId xmlns:a16="http://schemas.microsoft.com/office/drawing/2014/main" val="892407533"/>
                    </a:ext>
                  </a:extLst>
                </a:gridCol>
                <a:gridCol w="993774">
                  <a:extLst>
                    <a:ext uri="{9D8B030D-6E8A-4147-A177-3AD203B41FA5}">
                      <a16:colId xmlns:a16="http://schemas.microsoft.com/office/drawing/2014/main" val="842624942"/>
                    </a:ext>
                  </a:extLst>
                </a:gridCol>
                <a:gridCol w="622299">
                  <a:extLst>
                    <a:ext uri="{9D8B030D-6E8A-4147-A177-3AD203B41FA5}">
                      <a16:colId xmlns:a16="http://schemas.microsoft.com/office/drawing/2014/main" val="642226527"/>
                    </a:ext>
                  </a:extLst>
                </a:gridCol>
                <a:gridCol w="779462">
                  <a:extLst>
                    <a:ext uri="{9D8B030D-6E8A-4147-A177-3AD203B41FA5}">
                      <a16:colId xmlns:a16="http://schemas.microsoft.com/office/drawing/2014/main" val="789293944"/>
                    </a:ext>
                  </a:extLst>
                </a:gridCol>
                <a:gridCol w="441324">
                  <a:extLst>
                    <a:ext uri="{9D8B030D-6E8A-4147-A177-3AD203B41FA5}">
                      <a16:colId xmlns:a16="http://schemas.microsoft.com/office/drawing/2014/main" val="2176146950"/>
                    </a:ext>
                  </a:extLst>
                </a:gridCol>
                <a:gridCol w="554036">
                  <a:extLst>
                    <a:ext uri="{9D8B030D-6E8A-4147-A177-3AD203B41FA5}">
                      <a16:colId xmlns:a16="http://schemas.microsoft.com/office/drawing/2014/main" val="1509011343"/>
                    </a:ext>
                  </a:extLst>
                </a:gridCol>
                <a:gridCol w="554036">
                  <a:extLst>
                    <a:ext uri="{9D8B030D-6E8A-4147-A177-3AD203B41FA5}">
                      <a16:colId xmlns:a16="http://schemas.microsoft.com/office/drawing/2014/main" val="346367987"/>
                    </a:ext>
                  </a:extLst>
                </a:gridCol>
                <a:gridCol w="541336">
                  <a:extLst>
                    <a:ext uri="{9D8B030D-6E8A-4147-A177-3AD203B41FA5}">
                      <a16:colId xmlns:a16="http://schemas.microsoft.com/office/drawing/2014/main" val="31382567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Inflammation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657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α-2-</a:t>
                      </a:r>
                      <a:r>
                        <a:rPr lang="en-U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Apo-AI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Apo-AII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Eotaxin-1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 </a:t>
                      </a:r>
                      <a:r>
                        <a:rPr lang="el-GR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endParaRPr lang="el-G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IL-6R-</a:t>
                      </a:r>
                      <a:r>
                        <a:rPr lang="el-GR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endParaRPr lang="el-G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3162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506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59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325875"/>
                  </a:ext>
                </a:extLst>
              </a:tr>
              <a:tr h="1016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CNT/F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871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 </a:t>
                      </a:r>
                      <a:r>
                        <a:rPr lang="el-G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760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&lt;2 </a:t>
                      </a:r>
                      <a:r>
                        <a:rPr lang="el-G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898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&lt;5 </a:t>
                      </a:r>
                      <a:r>
                        <a:rPr lang="el-G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&lt;10 </a:t>
                      </a:r>
                      <a:r>
                        <a:rPr lang="el-G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90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014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ELPI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97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en-US" sz="16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61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11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CNT/F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860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438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5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CNT/F and Blood Biomarkers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451436"/>
              </p:ext>
            </p:extLst>
          </p:nvPr>
        </p:nvGraphicFramePr>
        <p:xfrm>
          <a:off x="1938528" y="1188720"/>
          <a:ext cx="5270495" cy="5542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2949">
                  <a:extLst>
                    <a:ext uri="{9D8B030D-6E8A-4147-A177-3AD203B41FA5}">
                      <a16:colId xmlns:a16="http://schemas.microsoft.com/office/drawing/2014/main" val="2561052316"/>
                    </a:ext>
                  </a:extLst>
                </a:gridCol>
                <a:gridCol w="1157287">
                  <a:extLst>
                    <a:ext uri="{9D8B030D-6E8A-4147-A177-3AD203B41FA5}">
                      <a16:colId xmlns:a16="http://schemas.microsoft.com/office/drawing/2014/main" val="2431544896"/>
                    </a:ext>
                  </a:extLst>
                </a:gridCol>
                <a:gridCol w="658811">
                  <a:extLst>
                    <a:ext uri="{9D8B030D-6E8A-4147-A177-3AD203B41FA5}">
                      <a16:colId xmlns:a16="http://schemas.microsoft.com/office/drawing/2014/main" val="836099748"/>
                    </a:ext>
                  </a:extLst>
                </a:gridCol>
                <a:gridCol w="736599">
                  <a:extLst>
                    <a:ext uri="{9D8B030D-6E8A-4147-A177-3AD203B41FA5}">
                      <a16:colId xmlns:a16="http://schemas.microsoft.com/office/drawing/2014/main" val="3734526683"/>
                    </a:ext>
                  </a:extLst>
                </a:gridCol>
                <a:gridCol w="704849">
                  <a:extLst>
                    <a:ext uri="{9D8B030D-6E8A-4147-A177-3AD203B41FA5}">
                      <a16:colId xmlns:a16="http://schemas.microsoft.com/office/drawing/2014/main" val="8573739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Oxidative Stress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657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8-OHdG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GPx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MPO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SOD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3162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506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 EC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59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325875"/>
                  </a:ext>
                </a:extLst>
              </a:tr>
              <a:tr h="1016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871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760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&lt;2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898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&lt;5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&lt;10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90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CPC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014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ELPI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97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en-US" sz="22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61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11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860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438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72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CNT/F and Blood Biomarkers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548202"/>
              </p:ext>
            </p:extLst>
          </p:nvPr>
        </p:nvGraphicFramePr>
        <p:xfrm>
          <a:off x="182880" y="1188720"/>
          <a:ext cx="8778612" cy="5542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2949">
                  <a:extLst>
                    <a:ext uri="{9D8B030D-6E8A-4147-A177-3AD203B41FA5}">
                      <a16:colId xmlns:a16="http://schemas.microsoft.com/office/drawing/2014/main" val="2561052316"/>
                    </a:ext>
                  </a:extLst>
                </a:gridCol>
                <a:gridCol w="844549">
                  <a:extLst>
                    <a:ext uri="{9D8B030D-6E8A-4147-A177-3AD203B41FA5}">
                      <a16:colId xmlns:a16="http://schemas.microsoft.com/office/drawing/2014/main" val="3500835683"/>
                    </a:ext>
                  </a:extLst>
                </a:gridCol>
                <a:gridCol w="1547811">
                  <a:extLst>
                    <a:ext uri="{9D8B030D-6E8A-4147-A177-3AD203B41FA5}">
                      <a16:colId xmlns:a16="http://schemas.microsoft.com/office/drawing/2014/main" val="997199910"/>
                    </a:ext>
                  </a:extLst>
                </a:gridCol>
                <a:gridCol w="1063624">
                  <a:extLst>
                    <a:ext uri="{9D8B030D-6E8A-4147-A177-3AD203B41FA5}">
                      <a16:colId xmlns:a16="http://schemas.microsoft.com/office/drawing/2014/main" val="3475195570"/>
                    </a:ext>
                  </a:extLst>
                </a:gridCol>
                <a:gridCol w="793622">
                  <a:extLst>
                    <a:ext uri="{9D8B030D-6E8A-4147-A177-3AD203B41FA5}">
                      <a16:colId xmlns:a16="http://schemas.microsoft.com/office/drawing/2014/main" val="1368121659"/>
                    </a:ext>
                  </a:extLst>
                </a:gridCol>
                <a:gridCol w="653922">
                  <a:extLst>
                    <a:ext uri="{9D8B030D-6E8A-4147-A177-3AD203B41FA5}">
                      <a16:colId xmlns:a16="http://schemas.microsoft.com/office/drawing/2014/main" val="3631588436"/>
                    </a:ext>
                  </a:extLst>
                </a:gridCol>
                <a:gridCol w="1171574">
                  <a:extLst>
                    <a:ext uri="{9D8B030D-6E8A-4147-A177-3AD203B41FA5}">
                      <a16:colId xmlns:a16="http://schemas.microsoft.com/office/drawing/2014/main" val="2602648492"/>
                    </a:ext>
                  </a:extLst>
                </a:gridCol>
                <a:gridCol w="690561">
                  <a:extLst>
                    <a:ext uri="{9D8B030D-6E8A-4147-A177-3AD203B41FA5}">
                      <a16:colId xmlns:a16="http://schemas.microsoft.com/office/drawing/2014/main" val="9262239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Cardiovascular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657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EDN1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Fibrinogen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ICAM-1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PAI-1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t-PA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VCAM-1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vWF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3162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506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 EC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59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325875"/>
                  </a:ext>
                </a:extLst>
              </a:tr>
              <a:tr h="1016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871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760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&lt;2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898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&lt;5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&lt;10 </a:t>
                      </a:r>
                      <a:r>
                        <a:rPr lang="el-GR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90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CPC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014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ELPI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97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en-US" sz="22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61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11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860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438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5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Objective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463040"/>
            <a:ext cx="7863840" cy="47548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 associations between occupational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carbon nanotube and nanofiber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(CNT/F) exposure and early human health effects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Study conducted by the National Institute for Occupational Safety and Health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CNT/F and Chest Symptoms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642038"/>
              </p:ext>
            </p:extLst>
          </p:nvPr>
        </p:nvGraphicFramePr>
        <p:xfrm>
          <a:off x="923544" y="1463040"/>
          <a:ext cx="7298575" cy="4976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8299">
                  <a:extLst>
                    <a:ext uri="{9D8B030D-6E8A-4147-A177-3AD203B41FA5}">
                      <a16:colId xmlns:a16="http://schemas.microsoft.com/office/drawing/2014/main" val="2561052316"/>
                    </a:ext>
                  </a:extLst>
                </a:gridCol>
                <a:gridCol w="2099657">
                  <a:extLst>
                    <a:ext uri="{9D8B030D-6E8A-4147-A177-3AD203B41FA5}">
                      <a16:colId xmlns:a16="http://schemas.microsoft.com/office/drawing/2014/main" val="3500835683"/>
                    </a:ext>
                  </a:extLst>
                </a:gridCol>
                <a:gridCol w="2290619">
                  <a:extLst>
                    <a:ext uri="{9D8B030D-6E8A-4147-A177-3AD203B41FA5}">
                      <a16:colId xmlns:a16="http://schemas.microsoft.com/office/drawing/2014/main" val="9971999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Chest Symptoms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Respiratory Allergy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3162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506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 EC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59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325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CPC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014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ELPI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97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en-US" sz="32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61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11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438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26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CNT/F and Lung Function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067232"/>
              </p:ext>
            </p:extLst>
          </p:nvPr>
        </p:nvGraphicFramePr>
        <p:xfrm>
          <a:off x="173736" y="1463040"/>
          <a:ext cx="8796332" cy="2992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8299">
                  <a:extLst>
                    <a:ext uri="{9D8B030D-6E8A-4147-A177-3AD203B41FA5}">
                      <a16:colId xmlns:a16="http://schemas.microsoft.com/office/drawing/2014/main" val="2561052316"/>
                    </a:ext>
                  </a:extLst>
                </a:gridCol>
                <a:gridCol w="947736">
                  <a:extLst>
                    <a:ext uri="{9D8B030D-6E8A-4147-A177-3AD203B41FA5}">
                      <a16:colId xmlns:a16="http://schemas.microsoft.com/office/drawing/2014/main" val="3500835683"/>
                    </a:ext>
                  </a:extLst>
                </a:gridCol>
                <a:gridCol w="2076449">
                  <a:extLst>
                    <a:ext uri="{9D8B030D-6E8A-4147-A177-3AD203B41FA5}">
                      <a16:colId xmlns:a16="http://schemas.microsoft.com/office/drawing/2014/main" val="997199910"/>
                    </a:ext>
                  </a:extLst>
                </a:gridCol>
                <a:gridCol w="1938336">
                  <a:extLst>
                    <a:ext uri="{9D8B030D-6E8A-4147-A177-3AD203B41FA5}">
                      <a16:colId xmlns:a16="http://schemas.microsoft.com/office/drawing/2014/main" val="1957740084"/>
                    </a:ext>
                  </a:extLst>
                </a:gridCol>
                <a:gridCol w="925512">
                  <a:extLst>
                    <a:ext uri="{9D8B030D-6E8A-4147-A177-3AD203B41FA5}">
                      <a16:colId xmlns:a16="http://schemas.microsoft.com/office/drawing/2014/main" val="17223163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FVC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FEV1/FVC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FEF25-75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PEF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3162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506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 EC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59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325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11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438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51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CNT/F and RBP and RHR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460560"/>
              </p:ext>
            </p:extLst>
          </p:nvPr>
        </p:nvGraphicFramePr>
        <p:xfrm>
          <a:off x="886968" y="1463040"/>
          <a:ext cx="7381609" cy="3480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8299">
                  <a:extLst>
                    <a:ext uri="{9D8B030D-6E8A-4147-A177-3AD203B41FA5}">
                      <a16:colId xmlns:a16="http://schemas.microsoft.com/office/drawing/2014/main" val="2561052316"/>
                    </a:ext>
                  </a:extLst>
                </a:gridCol>
                <a:gridCol w="1610038">
                  <a:extLst>
                    <a:ext uri="{9D8B030D-6E8A-4147-A177-3AD203B41FA5}">
                      <a16:colId xmlns:a16="http://schemas.microsoft.com/office/drawing/2014/main" val="3500835683"/>
                    </a:ext>
                  </a:extLst>
                </a:gridCol>
                <a:gridCol w="1745672">
                  <a:extLst>
                    <a:ext uri="{9D8B030D-6E8A-4147-A177-3AD203B41FA5}">
                      <a16:colId xmlns:a16="http://schemas.microsoft.com/office/drawing/2014/main" val="99719991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19577400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Systolic BP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Diastolic BP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Heart Rate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3162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506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 EC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59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325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11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438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9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CNT/F and CBC Components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915868"/>
              </p:ext>
            </p:extLst>
          </p:nvPr>
        </p:nvGraphicFramePr>
        <p:xfrm>
          <a:off x="658368" y="1463040"/>
          <a:ext cx="7834118" cy="2261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0749">
                  <a:extLst>
                    <a:ext uri="{9D8B030D-6E8A-4147-A177-3AD203B41FA5}">
                      <a16:colId xmlns:a16="http://schemas.microsoft.com/office/drawing/2014/main" val="2561052316"/>
                    </a:ext>
                  </a:extLst>
                </a:gridCol>
                <a:gridCol w="1784349">
                  <a:extLst>
                    <a:ext uri="{9D8B030D-6E8A-4147-A177-3AD203B41FA5}">
                      <a16:colId xmlns:a16="http://schemas.microsoft.com/office/drawing/2014/main" val="3500835683"/>
                    </a:ext>
                  </a:extLst>
                </a:gridCol>
                <a:gridCol w="1798637">
                  <a:extLst>
                    <a:ext uri="{9D8B030D-6E8A-4147-A177-3AD203B41FA5}">
                      <a16:colId xmlns:a16="http://schemas.microsoft.com/office/drawing/2014/main" val="997199910"/>
                    </a:ext>
                  </a:extLst>
                </a:gridCol>
                <a:gridCol w="2060383">
                  <a:extLst>
                    <a:ext uri="{9D8B030D-6E8A-4147-A177-3AD203B41FA5}">
                      <a16:colId xmlns:a16="http://schemas.microsoft.com/office/drawing/2014/main" val="19577400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Leukocytes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Neutrophils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Lymphocytes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3162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506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</a:t>
                      </a: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59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325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11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43805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534344"/>
              </p:ext>
            </p:extLst>
          </p:nvPr>
        </p:nvGraphicFramePr>
        <p:xfrm>
          <a:off x="164592" y="4023360"/>
          <a:ext cx="8815382" cy="2261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0749">
                  <a:extLst>
                    <a:ext uri="{9D8B030D-6E8A-4147-A177-3AD203B41FA5}">
                      <a16:colId xmlns:a16="http://schemas.microsoft.com/office/drawing/2014/main" val="2561052316"/>
                    </a:ext>
                  </a:extLst>
                </a:gridCol>
                <a:gridCol w="1698624">
                  <a:extLst>
                    <a:ext uri="{9D8B030D-6E8A-4147-A177-3AD203B41FA5}">
                      <a16:colId xmlns:a16="http://schemas.microsoft.com/office/drawing/2014/main" val="1722316345"/>
                    </a:ext>
                  </a:extLst>
                </a:gridCol>
                <a:gridCol w="1360487">
                  <a:extLst>
                    <a:ext uri="{9D8B030D-6E8A-4147-A177-3AD203B41FA5}">
                      <a16:colId xmlns:a16="http://schemas.microsoft.com/office/drawing/2014/main" val="1888598679"/>
                    </a:ext>
                  </a:extLst>
                </a:gridCol>
                <a:gridCol w="1865311">
                  <a:extLst>
                    <a:ext uri="{9D8B030D-6E8A-4147-A177-3AD203B41FA5}">
                      <a16:colId xmlns:a16="http://schemas.microsoft.com/office/drawing/2014/main" val="3997819876"/>
                    </a:ext>
                  </a:extLst>
                </a:gridCol>
                <a:gridCol w="1700211">
                  <a:extLst>
                    <a:ext uri="{9D8B030D-6E8A-4147-A177-3AD203B41FA5}">
                      <a16:colId xmlns:a16="http://schemas.microsoft.com/office/drawing/2014/main" val="17635293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Monocytes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Platelets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Hemoglobin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Hematocrit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3162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506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</a:t>
                      </a:r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59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325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11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438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07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463040"/>
            <a:ext cx="7863840" cy="47548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Findings support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associations between occupational CNT/F exposure and early human health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 need to be confirmed in other exposed populations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 recommended exposure limits based on inhalable CNT/F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97016"/>
              </p:ext>
            </p:extLst>
          </p:nvPr>
        </p:nvGraphicFramePr>
        <p:xfrm>
          <a:off x="466344" y="1463040"/>
          <a:ext cx="8212137" cy="4362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0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8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Studies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Measurement Methods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Toxicology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Mary Schubauer-Berigan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Eileen Birch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Aaron Erdely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Matt Dahm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Joseph Fernback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Linda Sargent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Marie de Perio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Douglas Evans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Robert Mercer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Jim Deddens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Melodie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Fickenscher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Dale Porter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 Sparks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Tracy Eye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Donald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Booher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Suzan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Bilgesu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Veronica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Burkel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Lindsay Bishop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Chrissy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Toennis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Lorenzo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Deb Sammons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Matt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Campen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(UNM)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John Clark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Andy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Ottens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(VCU)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Kevin </a:t>
                      </a: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L. 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Kelsey Babik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Steve Bertke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6605" r="565" b="7534"/>
          <a:stretch/>
        </p:blipFill>
        <p:spPr>
          <a:xfrm>
            <a:off x="2194560" y="4389120"/>
            <a:ext cx="3931920" cy="196596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9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Design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463040"/>
            <a:ext cx="7863840" cy="47548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Industrywide cross-sectional study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12 sites across the U.S.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Primary producers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Secondary users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108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CNT/F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workers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75% of recruited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workers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2103120"/>
            <a:ext cx="3616125" cy="3017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4542" y="5116952"/>
            <a:ext cx="267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Dahm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(2015)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01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Assessment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463040"/>
            <a:ext cx="7863840" cy="47548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Personal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breathing zone, filter-based air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Background-corrected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elemental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EC) concentrations (2 variables)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CNT/F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structure count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concentrations (6 variables)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t="14613" r="6835"/>
          <a:stretch/>
        </p:blipFill>
        <p:spPr bwMode="auto">
          <a:xfrm>
            <a:off x="3035808" y="3749040"/>
            <a:ext cx="3070174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3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Assessment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463040"/>
            <a:ext cx="7863840" cy="47548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Direct-reading instruments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ultrafine particulate matter mass and count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concentrations (3 variables)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Other (4 variables)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8" y="338328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Assessment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463040"/>
            <a:ext cx="7863840" cy="47548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36 sputum biomarkers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37 blood biomarkers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Chest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symptoms and respiratory allergies since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CNT/F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104" y="3474720"/>
            <a:ext cx="290472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2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Assessment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463040"/>
            <a:ext cx="7863840" cy="47548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Lung function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Resting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blood pressure (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RBP)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Resting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heart rate (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RHR)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blood count (CBC) components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74720"/>
            <a:ext cx="414528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04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Sputum Biomarker Factor Loadings</a:t>
            </a:r>
            <a:endParaRPr lang="en-US" sz="3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535349"/>
              </p:ext>
            </p:extLst>
          </p:nvPr>
        </p:nvGraphicFramePr>
        <p:xfrm>
          <a:off x="2212848" y="1188720"/>
          <a:ext cx="4728529" cy="536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1473">
                  <a:extLst>
                    <a:ext uri="{9D8B030D-6E8A-4147-A177-3AD203B41FA5}">
                      <a16:colId xmlns:a16="http://schemas.microsoft.com/office/drawing/2014/main" val="2807647175"/>
                    </a:ext>
                  </a:extLst>
                </a:gridCol>
                <a:gridCol w="589598">
                  <a:extLst>
                    <a:ext uri="{9D8B030D-6E8A-4147-A177-3AD203B41FA5}">
                      <a16:colId xmlns:a16="http://schemas.microsoft.com/office/drawing/2014/main" val="4229341914"/>
                    </a:ext>
                  </a:extLst>
                </a:gridCol>
                <a:gridCol w="589598">
                  <a:extLst>
                    <a:ext uri="{9D8B030D-6E8A-4147-A177-3AD203B41FA5}">
                      <a16:colId xmlns:a16="http://schemas.microsoft.com/office/drawing/2014/main" val="1392425918"/>
                    </a:ext>
                  </a:extLst>
                </a:gridCol>
                <a:gridCol w="657860">
                  <a:extLst>
                    <a:ext uri="{9D8B030D-6E8A-4147-A177-3AD203B41FA5}">
                      <a16:colId xmlns:a16="http://schemas.microsoft.com/office/drawing/2014/main" val="1591076012"/>
                    </a:ext>
                  </a:extLst>
                </a:gridCol>
              </a:tblGrid>
              <a:tr h="444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260343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Biomarker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580256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Cancer/Fibrosis</a:t>
                      </a:r>
                      <a:endParaRPr lang="en-US" sz="16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915067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MUC-1/KL-6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046043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MMP-2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045464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MMP-7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85930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TIMP-1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084290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Inflammation</a:t>
                      </a:r>
                      <a:endParaRPr lang="en-US" sz="16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735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α-2-M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309272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Apo-AI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102682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Apo-AII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973576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 β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496836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IL-6R-β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98492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848137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</a:t>
                      </a:r>
                      <a:endParaRPr lang="en-US" sz="16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4474300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Oxidative Stress</a:t>
                      </a:r>
                      <a:endParaRPr lang="en-US" sz="16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703451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8-OHdG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297085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MPO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  <a:endParaRPr lang="en-US" sz="16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9470872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Cardiovascular/Coagulation</a:t>
                      </a:r>
                      <a:endParaRPr lang="en-US" sz="1600" b="1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3546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Fibrinogen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692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PAI-1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727847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VCAM-1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45558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0080" y="1463040"/>
            <a:ext cx="1554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78% of variance explained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" y="3429000"/>
            <a:ext cx="1554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Colored loadings have largest magnitudes for each biomarker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02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320"/>
            <a:ext cx="7863840" cy="9144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5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CNT/F and Sputum Biomarker Factors</a:t>
            </a:r>
            <a:endParaRPr lang="en-US" sz="35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2005F-6815-49C9-8A23-6E5913BF4352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829382"/>
              </p:ext>
            </p:extLst>
          </p:nvPr>
        </p:nvGraphicFramePr>
        <p:xfrm>
          <a:off x="4572000" y="1188720"/>
          <a:ext cx="3089273" cy="5542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5499">
                  <a:extLst>
                    <a:ext uri="{9D8B030D-6E8A-4147-A177-3AD203B41FA5}">
                      <a16:colId xmlns:a16="http://schemas.microsoft.com/office/drawing/2014/main" val="2396977524"/>
                    </a:ext>
                  </a:extLst>
                </a:gridCol>
                <a:gridCol w="392940">
                  <a:extLst>
                    <a:ext uri="{9D8B030D-6E8A-4147-A177-3AD203B41FA5}">
                      <a16:colId xmlns:a16="http://schemas.microsoft.com/office/drawing/2014/main" val="2721145612"/>
                    </a:ext>
                  </a:extLst>
                </a:gridCol>
                <a:gridCol w="265431">
                  <a:extLst>
                    <a:ext uri="{9D8B030D-6E8A-4147-A177-3AD203B41FA5}">
                      <a16:colId xmlns:a16="http://schemas.microsoft.com/office/drawing/2014/main" val="118247478"/>
                    </a:ext>
                  </a:extLst>
                </a:gridCol>
                <a:gridCol w="335403">
                  <a:extLst>
                    <a:ext uri="{9D8B030D-6E8A-4147-A177-3AD203B41FA5}">
                      <a16:colId xmlns:a16="http://schemas.microsoft.com/office/drawing/2014/main" val="11462221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668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4172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Inhalable EC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207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Respirable</a:t>
                      </a:r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EC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460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777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942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 </a:t>
                      </a:r>
                      <a:r>
                        <a:rPr lang="el-GR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358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&lt;2 </a:t>
                      </a:r>
                      <a:r>
                        <a:rPr lang="el-GR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800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&lt;5 </a:t>
                      </a:r>
                      <a:r>
                        <a:rPr lang="el-GR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637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&lt;10 </a:t>
                      </a:r>
                      <a:r>
                        <a:rPr lang="el-GR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64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CPC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000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ELPI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494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en-US" sz="22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047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Sputum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955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CNT/F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358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CNT/F duration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12" marR="11112" marT="1111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422789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094362"/>
              </p:ext>
            </p:extLst>
          </p:nvPr>
        </p:nvGraphicFramePr>
        <p:xfrm>
          <a:off x="640080" y="1463040"/>
          <a:ext cx="348837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430">
                  <a:extLst>
                    <a:ext uri="{9D8B030D-6E8A-4147-A177-3AD203B41FA5}">
                      <a16:colId xmlns:a16="http://schemas.microsoft.com/office/drawing/2014/main" val="1373591583"/>
                    </a:ext>
                  </a:extLst>
                </a:gridCol>
                <a:gridCol w="2714943">
                  <a:extLst>
                    <a:ext uri="{9D8B030D-6E8A-4147-A177-3AD203B41FA5}">
                      <a16:colId xmlns:a16="http://schemas.microsoft.com/office/drawing/2014/main" val="22421320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0963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 association</a:t>
                      </a:r>
                    </a:p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 &lt;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0.05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126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 ≥ 0.05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143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Inverse association</a:t>
                      </a:r>
                    </a:p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0.05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598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20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</TotalTime>
  <Words>1438</Words>
  <Application>Microsoft Office PowerPoint</Application>
  <PresentationFormat>On-screen Show (4:3)</PresentationFormat>
  <Paragraphs>926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Epidemiological Study of U.S. Carbon Nanotube Workers</vt:lpstr>
      <vt:lpstr>Study Objective</vt:lpstr>
      <vt:lpstr>Study Design</vt:lpstr>
      <vt:lpstr>Exposure Assessment</vt:lpstr>
      <vt:lpstr>Exposure Assessment</vt:lpstr>
      <vt:lpstr>Outcome Assessment</vt:lpstr>
      <vt:lpstr>Outcome Assessment</vt:lpstr>
      <vt:lpstr>Sputum Biomarker Factor Loadings</vt:lpstr>
      <vt:lpstr>CNT/F and Sputum Biomarker Factors</vt:lpstr>
      <vt:lpstr>CNT/F and Sputum Biomarkers</vt:lpstr>
      <vt:lpstr>CNT/F and Sputum Biomarkers</vt:lpstr>
      <vt:lpstr>CNT/F and Sputum Biomarkers</vt:lpstr>
      <vt:lpstr>CNT/F and Sputum Biomarkers</vt:lpstr>
      <vt:lpstr>Blood Biomarker Factor Loadings</vt:lpstr>
      <vt:lpstr>CNT/F and Blood Biomarker Factors</vt:lpstr>
      <vt:lpstr>CNT/F and Blood Biomarkers</vt:lpstr>
      <vt:lpstr>CNT/F and Blood Biomarkers</vt:lpstr>
      <vt:lpstr>CNT/F and Blood Biomarkers</vt:lpstr>
      <vt:lpstr>CNT/F and Blood Biomarkers</vt:lpstr>
      <vt:lpstr>CNT/F and Chest Symptoms</vt:lpstr>
      <vt:lpstr>CNT/F and Lung Function</vt:lpstr>
      <vt:lpstr>CNT/F and RBP and RHR</vt:lpstr>
      <vt:lpstr>CNT/F and CBC Components</vt:lpstr>
      <vt:lpstr>Conclusions</vt:lpstr>
      <vt:lpstr>Acknowledgements</vt:lpstr>
    </vt:vector>
  </TitlesOfParts>
  <Company>Brigham Young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Epidemiological study of U.S. carbon nanotube workers</dc:title>
  <dc:creator>John Beard</dc:creator>
  <cp:lastModifiedBy>Kristin Roy</cp:lastModifiedBy>
  <cp:revision>107</cp:revision>
  <dcterms:created xsi:type="dcterms:W3CDTF">2018-10-03T04:19:38Z</dcterms:created>
  <dcterms:modified xsi:type="dcterms:W3CDTF">2018-10-04T18:46:49Z</dcterms:modified>
</cp:coreProperties>
</file>