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6" r:id="rId3"/>
    <p:sldId id="260" r:id="rId4"/>
    <p:sldId id="262" r:id="rId5"/>
    <p:sldId id="263" r:id="rId6"/>
    <p:sldId id="261" r:id="rId7"/>
    <p:sldId id="271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BD4CD-B2A7-490F-A8AF-92C10FD85F8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B81CD-5466-4E4E-9B07-0648E566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1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300 nm beads conv. On left and SR on the right. Lots of neat stuff here..seperate beads, couning beads in islands etc..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9E87BD-DBD9-42E7-A785-209FADFBF2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4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300 nm beads conv. On left and SR on the right. Lots of neat stuff here..seperate beads, couning beads in islands etc..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9E87BD-DBD9-42E7-A785-209FADFBF2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62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300 nm beads conv. On left and SR on the right. Lots of neat stuff here..seperate beads, couning beads in islands etc..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9E87BD-DBD9-42E7-A785-209FADFBF2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62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8EC5C-1CD8-428F-AEE2-BB1DD269F1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3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123-3A71-4891-81F2-29D0266EB67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FB8A-455F-4391-A757-115E4C85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5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123-3A71-4891-81F2-29D0266EB67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FB8A-455F-4391-A757-115E4C85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3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123-3A71-4891-81F2-29D0266EB67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FB8A-455F-4391-A757-115E4C85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123-3A71-4891-81F2-29D0266EB67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FB8A-455F-4391-A757-115E4C85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8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123-3A71-4891-81F2-29D0266EB67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FB8A-455F-4391-A757-115E4C85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7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123-3A71-4891-81F2-29D0266EB67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FB8A-455F-4391-A757-115E4C85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123-3A71-4891-81F2-29D0266EB67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FB8A-455F-4391-A757-115E4C85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7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123-3A71-4891-81F2-29D0266EB67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FB8A-455F-4391-A757-115E4C85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123-3A71-4891-81F2-29D0266EB67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FB8A-455F-4391-A757-115E4C85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7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123-3A71-4891-81F2-29D0266EB67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FB8A-455F-4391-A757-115E4C85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4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123-3A71-4891-81F2-29D0266EB67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FB8A-455F-4391-A757-115E4C85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FD123-3A71-4891-81F2-29D0266EB67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AFB8A-455F-4391-A757-115E4C85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2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7" Type="http://schemas.openxmlformats.org/officeDocument/2006/relationships/image" Target="../media/image63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6" y="102462"/>
            <a:ext cx="8947869" cy="6755538"/>
          </a:xfrm>
          <a:prstGeom prst="rect">
            <a:avLst/>
          </a:prstGeom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51318" cy="6858000"/>
          </a:xfrm>
          <a:prstGeom prst="rect">
            <a:avLst/>
          </a:prstGeom>
          <a:solidFill>
            <a:schemeClr val="tx2">
              <a:lumMod val="75000"/>
              <a:alpha val="8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293" y="533400"/>
            <a:ext cx="91440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Nano-Material Identification using Fluorescence Lifetime Imaging Microscopy</a:t>
            </a:r>
            <a:r>
              <a:rPr lang="en-US" sz="3600" b="1" dirty="0">
                <a:solidFill>
                  <a:schemeClr val="bg1"/>
                </a:solidFill>
              </a:rPr>
              <a:t/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en-US" sz="34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2" y="4707106"/>
            <a:ext cx="9151318" cy="167416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Ryan </a:t>
            </a:r>
            <a:r>
              <a:rPr lang="en-US" dirty="0" smtClean="0">
                <a:solidFill>
                  <a:schemeClr val="bg1"/>
                </a:solidFill>
              </a:rPr>
              <a:t>Beams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DIDSR, FDA, Silver Spring, MD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Oct 10, 2018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25305" y="1887811"/>
            <a:ext cx="6300708" cy="2684189"/>
            <a:chOff x="317591" y="3111365"/>
            <a:chExt cx="8591277" cy="3509690"/>
          </a:xfrm>
        </p:grpSpPr>
        <p:pic>
          <p:nvPicPr>
            <p:cNvPr id="9" name="Picture 2" descr="phase mask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9633" y="3131730"/>
              <a:ext cx="8569235" cy="3489325"/>
            </a:xfrm>
            <a:prstGeom prst="rect">
              <a:avLst/>
            </a:prstGeom>
            <a:noFill/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17591" y="3111365"/>
              <a:ext cx="9588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Delay</a:t>
              </a:r>
            </a:p>
            <a:p>
              <a:pPr algn="ctr"/>
              <a:r>
                <a:rPr lang="en-US" dirty="0"/>
                <a:t>(phase)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803729" y="3762466"/>
              <a:ext cx="596900" cy="203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431925" y="3948113"/>
              <a:ext cx="38258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z</a:t>
              </a:r>
              <a:r>
                <a:rPr lang="en-US" baseline="-25000"/>
                <a:t>2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5295946" y="3422333"/>
              <a:ext cx="38258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z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5337719" y="4733699"/>
              <a:ext cx="38258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z</a:t>
              </a:r>
              <a:r>
                <a:rPr lang="en-US" baseline="-25000" dirty="0"/>
                <a:t>2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6381274"/>
            <a:ext cx="9151318" cy="476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26827" y="6381274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QEEN II Oct 9-10, 2018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59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5800" y="975166"/>
            <a:ext cx="2817554" cy="1941365"/>
            <a:chOff x="533400" y="1383956"/>
            <a:chExt cx="3547797" cy="2230743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5" t="-3508" r="-2" b="-1"/>
            <a:stretch/>
          </p:blipFill>
          <p:spPr>
            <a:xfrm>
              <a:off x="646258" y="1425984"/>
              <a:ext cx="3434939" cy="218871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33400" y="1383956"/>
              <a:ext cx="1295400" cy="368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689583" y="1438385"/>
              <a:ext cx="1295400" cy="368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737D7-E140-439F-B347-B77B1EB9B37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600" dirty="0" smtClean="0">
                <a:solidFill>
                  <a:schemeClr val="bg1"/>
                </a:solidFill>
              </a:rPr>
              <a:t>Motivation for Fluorescence Lifetime Imaging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646" y="827381"/>
            <a:ext cx="225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55997"/>
                </a:solidFill>
              </a:rPr>
              <a:t>Fluorescence Lifetime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486400" y="827381"/>
            <a:ext cx="250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55997"/>
                </a:solidFill>
              </a:rPr>
              <a:t>High Resolution Imaging</a:t>
            </a:r>
            <a:endParaRPr lang="en-US" b="1" dirty="0">
              <a:solidFill>
                <a:srgbClr val="255997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90983" y="1343357"/>
            <a:ext cx="3443417" cy="1326847"/>
            <a:chOff x="2514600" y="3258621"/>
            <a:chExt cx="3443417" cy="156556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06" t="14954" r="32006" b="5967"/>
            <a:stretch/>
          </p:blipFill>
          <p:spPr>
            <a:xfrm rot="5400000">
              <a:off x="3453527" y="2319694"/>
              <a:ext cx="1565564" cy="3443417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 rot="5400000">
              <a:off x="5495659" y="4485310"/>
              <a:ext cx="0" cy="41004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186548" y="4397573"/>
              <a:ext cx="609462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10um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83534" y="15411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+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" y="3200400"/>
            <a:ext cx="8915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Advantages of Fluorescence Lifetime Imaging Microscopy (FLIM):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Excited </a:t>
            </a:r>
            <a:r>
              <a:rPr lang="en-US" sz="2000" dirty="0">
                <a:solidFill>
                  <a:srgbClr val="C00000"/>
                </a:solidFill>
              </a:rPr>
              <a:t>state dynamics information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Generally non-destructive and non-contact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Sub-micron lateral resolution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Works in ambient </a:t>
            </a:r>
            <a:r>
              <a:rPr lang="en-US" sz="2000" dirty="0" smtClean="0">
                <a:solidFill>
                  <a:srgbClr val="C00000"/>
                </a:solidFill>
              </a:rPr>
              <a:t>conditions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Robust: Not dependent on concentration, excitation power, or photo-bleaching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Sensitive to the local chemical and environmental changes: pH, degrees of freedom, refractive index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5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"/>
            <a:ext cx="9144000" cy="685635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Local Environment and Quantum Yield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F395-7AB9-45C4-AADB-AC0791EF8F5F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96569" y="3936304"/>
            <a:ext cx="2518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Fermi’s Golden Rule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2986" y="3936304"/>
            <a:ext cx="1690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Purcell Effect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488625" y="1663366"/>
            <a:ext cx="3048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132774" y="2720905"/>
            <a:ext cx="4477826" cy="835443"/>
            <a:chOff x="-2362200" y="2743200"/>
            <a:chExt cx="4477826" cy="835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-2362200" y="2760662"/>
                  <a:ext cx="25278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:</m:t>
                      </m:r>
                    </m:oMath>
                  </a14:m>
                  <a:r>
                    <a:rPr lang="en-US" dirty="0"/>
                    <a:t> quantum yield</a:t>
                  </a: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62200" y="2760662"/>
                  <a:ext cx="2527872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23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-2334280" y="3116978"/>
                  <a:ext cx="184941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: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dirty="0"/>
                    <a:t>radiative rate</a:t>
                  </a: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34280" y="3116978"/>
                  <a:ext cx="1849417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990" r="-1980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-412246" y="2743200"/>
                  <a:ext cx="252787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𝜏</m:t>
                      </m:r>
                      <m:r>
                        <a:rPr lang="en-US" sz="2400" b="0" i="1" smtClean="0">
                          <a:latin typeface="Cambria Math"/>
                        </a:rPr>
                        <m:t>: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dirty="0"/>
                    <a:t>lifetime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sz="2400" b="0" i="1" baseline="-25000" smtClean="0">
                          <a:latin typeface="Cambria Math"/>
                          <a:ea typeface="Cambria Math"/>
                        </a:rPr>
                        <m:t>𝑛𝑟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: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dirty="0"/>
                    <a:t>non-radiative rate</a:t>
                  </a: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12246" y="2743200"/>
                  <a:ext cx="2527872" cy="83099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723"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045" y="1116438"/>
            <a:ext cx="3224518" cy="5851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20" y="1732209"/>
            <a:ext cx="3681680" cy="9082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2904" y="688419"/>
            <a:ext cx="800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Local environment influences the quantum yield of an </a:t>
            </a:r>
            <a:r>
              <a:rPr lang="en-US" sz="2400" dirty="0" smtClean="0">
                <a:solidFill>
                  <a:srgbClr val="C00000"/>
                </a:solidFill>
              </a:rPr>
              <a:t>emitter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21793" y="1295400"/>
            <a:ext cx="2826207" cy="2438401"/>
            <a:chOff x="-2063163" y="1031104"/>
            <a:chExt cx="2826207" cy="2438401"/>
          </a:xfrm>
        </p:grpSpPr>
        <p:grpSp>
          <p:nvGrpSpPr>
            <p:cNvPr id="35" name="Group 34"/>
            <p:cNvGrpSpPr/>
            <p:nvPr/>
          </p:nvGrpSpPr>
          <p:grpSpPr>
            <a:xfrm>
              <a:off x="-1219200" y="1031104"/>
              <a:ext cx="1248420" cy="408543"/>
              <a:chOff x="1676400" y="2286000"/>
              <a:chExt cx="1066800" cy="408543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1676400" y="2694543"/>
                <a:ext cx="1066800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676400" y="2558362"/>
                <a:ext cx="1066800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676400" y="2422181"/>
                <a:ext cx="1066800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676400" y="2286000"/>
                <a:ext cx="1066800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-1219200" y="3060961"/>
              <a:ext cx="1248420" cy="408543"/>
              <a:chOff x="1676400" y="2286000"/>
              <a:chExt cx="1066800" cy="40854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1676400" y="2694543"/>
                <a:ext cx="1066800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676400" y="2558362"/>
                <a:ext cx="1066800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676400" y="2422181"/>
                <a:ext cx="1066800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676400" y="2286000"/>
                <a:ext cx="1066800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-1867984" y="1774317"/>
              <a:ext cx="714375" cy="381000"/>
            </a:xfrm>
            <a:custGeom>
              <a:avLst/>
              <a:gdLst>
                <a:gd name="T0" fmla="*/ 0 w 450"/>
                <a:gd name="T1" fmla="*/ 112 h 240"/>
                <a:gd name="T2" fmla="*/ 68 w 450"/>
                <a:gd name="T3" fmla="*/ 109 h 240"/>
                <a:gd name="T4" fmla="*/ 100 w 450"/>
                <a:gd name="T5" fmla="*/ 156 h 240"/>
                <a:gd name="T6" fmla="*/ 129 w 450"/>
                <a:gd name="T7" fmla="*/ 38 h 240"/>
                <a:gd name="T8" fmla="*/ 154 w 450"/>
                <a:gd name="T9" fmla="*/ 233 h 240"/>
                <a:gd name="T10" fmla="*/ 183 w 450"/>
                <a:gd name="T11" fmla="*/ 1 h 240"/>
                <a:gd name="T12" fmla="*/ 215 w 450"/>
                <a:gd name="T13" fmla="*/ 227 h 240"/>
                <a:gd name="T14" fmla="*/ 247 w 450"/>
                <a:gd name="T15" fmla="*/ 24 h 240"/>
                <a:gd name="T16" fmla="*/ 272 w 450"/>
                <a:gd name="T17" fmla="*/ 186 h 240"/>
                <a:gd name="T18" fmla="*/ 301 w 450"/>
                <a:gd name="T19" fmla="*/ 68 h 240"/>
                <a:gd name="T20" fmla="*/ 330 w 450"/>
                <a:gd name="T21" fmla="*/ 127 h 240"/>
                <a:gd name="T22" fmla="*/ 450 w 450"/>
                <a:gd name="T23" fmla="*/ 12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0" h="240">
                  <a:moveTo>
                    <a:pt x="0" y="112"/>
                  </a:moveTo>
                  <a:cubicBezTo>
                    <a:pt x="12" y="111"/>
                    <a:pt x="51" y="101"/>
                    <a:pt x="68" y="109"/>
                  </a:cubicBezTo>
                  <a:cubicBezTo>
                    <a:pt x="85" y="115"/>
                    <a:pt x="90" y="168"/>
                    <a:pt x="100" y="156"/>
                  </a:cubicBezTo>
                  <a:cubicBezTo>
                    <a:pt x="110" y="145"/>
                    <a:pt x="120" y="26"/>
                    <a:pt x="129" y="38"/>
                  </a:cubicBezTo>
                  <a:cubicBezTo>
                    <a:pt x="138" y="51"/>
                    <a:pt x="145" y="240"/>
                    <a:pt x="154" y="233"/>
                  </a:cubicBezTo>
                  <a:cubicBezTo>
                    <a:pt x="163" y="228"/>
                    <a:pt x="173" y="3"/>
                    <a:pt x="183" y="1"/>
                  </a:cubicBezTo>
                  <a:cubicBezTo>
                    <a:pt x="193" y="0"/>
                    <a:pt x="204" y="223"/>
                    <a:pt x="215" y="227"/>
                  </a:cubicBezTo>
                  <a:cubicBezTo>
                    <a:pt x="226" y="231"/>
                    <a:pt x="238" y="30"/>
                    <a:pt x="247" y="24"/>
                  </a:cubicBezTo>
                  <a:cubicBezTo>
                    <a:pt x="257" y="17"/>
                    <a:pt x="263" y="179"/>
                    <a:pt x="272" y="186"/>
                  </a:cubicBezTo>
                  <a:cubicBezTo>
                    <a:pt x="281" y="194"/>
                    <a:pt x="291" y="77"/>
                    <a:pt x="301" y="68"/>
                  </a:cubicBezTo>
                  <a:cubicBezTo>
                    <a:pt x="311" y="58"/>
                    <a:pt x="305" y="117"/>
                    <a:pt x="330" y="127"/>
                  </a:cubicBezTo>
                  <a:cubicBezTo>
                    <a:pt x="355" y="137"/>
                    <a:pt x="425" y="126"/>
                    <a:pt x="450" y="126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-215721" y="1471032"/>
              <a:ext cx="0" cy="198559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-68883" y="1774317"/>
              <a:ext cx="714375" cy="381000"/>
            </a:xfrm>
            <a:custGeom>
              <a:avLst/>
              <a:gdLst>
                <a:gd name="T0" fmla="*/ 0 w 450"/>
                <a:gd name="T1" fmla="*/ 112 h 240"/>
                <a:gd name="T2" fmla="*/ 68 w 450"/>
                <a:gd name="T3" fmla="*/ 109 h 240"/>
                <a:gd name="T4" fmla="*/ 100 w 450"/>
                <a:gd name="T5" fmla="*/ 156 h 240"/>
                <a:gd name="T6" fmla="*/ 129 w 450"/>
                <a:gd name="T7" fmla="*/ 38 h 240"/>
                <a:gd name="T8" fmla="*/ 154 w 450"/>
                <a:gd name="T9" fmla="*/ 233 h 240"/>
                <a:gd name="T10" fmla="*/ 183 w 450"/>
                <a:gd name="T11" fmla="*/ 1 h 240"/>
                <a:gd name="T12" fmla="*/ 215 w 450"/>
                <a:gd name="T13" fmla="*/ 227 h 240"/>
                <a:gd name="T14" fmla="*/ 247 w 450"/>
                <a:gd name="T15" fmla="*/ 24 h 240"/>
                <a:gd name="T16" fmla="*/ 272 w 450"/>
                <a:gd name="T17" fmla="*/ 186 h 240"/>
                <a:gd name="T18" fmla="*/ 301 w 450"/>
                <a:gd name="T19" fmla="*/ 68 h 240"/>
                <a:gd name="T20" fmla="*/ 330 w 450"/>
                <a:gd name="T21" fmla="*/ 127 h 240"/>
                <a:gd name="T22" fmla="*/ 450 w 450"/>
                <a:gd name="T23" fmla="*/ 12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0" h="240">
                  <a:moveTo>
                    <a:pt x="0" y="112"/>
                  </a:moveTo>
                  <a:cubicBezTo>
                    <a:pt x="12" y="111"/>
                    <a:pt x="51" y="101"/>
                    <a:pt x="68" y="109"/>
                  </a:cubicBezTo>
                  <a:cubicBezTo>
                    <a:pt x="85" y="115"/>
                    <a:pt x="90" y="168"/>
                    <a:pt x="100" y="156"/>
                  </a:cubicBezTo>
                  <a:cubicBezTo>
                    <a:pt x="110" y="145"/>
                    <a:pt x="120" y="26"/>
                    <a:pt x="129" y="38"/>
                  </a:cubicBezTo>
                  <a:cubicBezTo>
                    <a:pt x="138" y="51"/>
                    <a:pt x="145" y="240"/>
                    <a:pt x="154" y="233"/>
                  </a:cubicBezTo>
                  <a:cubicBezTo>
                    <a:pt x="163" y="228"/>
                    <a:pt x="173" y="3"/>
                    <a:pt x="183" y="1"/>
                  </a:cubicBezTo>
                  <a:cubicBezTo>
                    <a:pt x="193" y="0"/>
                    <a:pt x="204" y="223"/>
                    <a:pt x="215" y="227"/>
                  </a:cubicBezTo>
                  <a:cubicBezTo>
                    <a:pt x="226" y="231"/>
                    <a:pt x="238" y="30"/>
                    <a:pt x="247" y="24"/>
                  </a:cubicBezTo>
                  <a:cubicBezTo>
                    <a:pt x="257" y="17"/>
                    <a:pt x="263" y="179"/>
                    <a:pt x="272" y="186"/>
                  </a:cubicBezTo>
                  <a:cubicBezTo>
                    <a:pt x="281" y="194"/>
                    <a:pt x="291" y="77"/>
                    <a:pt x="301" y="68"/>
                  </a:cubicBezTo>
                  <a:cubicBezTo>
                    <a:pt x="311" y="58"/>
                    <a:pt x="305" y="117"/>
                    <a:pt x="330" y="127"/>
                  </a:cubicBezTo>
                  <a:cubicBezTo>
                    <a:pt x="355" y="137"/>
                    <a:pt x="425" y="126"/>
                    <a:pt x="450" y="12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155797" y="213342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Emission</a:t>
              </a:r>
            </a:p>
            <a:p>
              <a:pPr algn="ctr"/>
              <a:r>
                <a:rPr lang="en-US" sz="1600" dirty="0"/>
                <a:t>Photon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-2063163" y="2133420"/>
              <a:ext cx="9963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Excitation</a:t>
              </a:r>
            </a:p>
            <a:p>
              <a:pPr algn="ctr"/>
              <a:r>
                <a:rPr lang="en-US" sz="1600" dirty="0"/>
                <a:t>Photon</a:t>
              </a:r>
            </a:p>
          </p:txBody>
        </p:sp>
        <p:sp>
          <p:nvSpPr>
            <p:cNvPr id="57" name="Freeform 56"/>
            <p:cNvSpPr/>
            <p:nvPr/>
          </p:nvSpPr>
          <p:spPr>
            <a:xfrm rot="16200000" flipH="1">
              <a:off x="-1403545" y="2350858"/>
              <a:ext cx="1859058" cy="105875"/>
            </a:xfrm>
            <a:custGeom>
              <a:avLst/>
              <a:gdLst>
                <a:gd name="connsiteX0" fmla="*/ 0 w 3000777"/>
                <a:gd name="connsiteY0" fmla="*/ 206070 h 437898"/>
                <a:gd name="connsiteX1" fmla="*/ 334850 w 3000777"/>
                <a:gd name="connsiteY1" fmla="*/ 206070 h 437898"/>
                <a:gd name="connsiteX2" fmla="*/ 540912 w 3000777"/>
                <a:gd name="connsiteY2" fmla="*/ 12887 h 437898"/>
                <a:gd name="connsiteX3" fmla="*/ 914400 w 3000777"/>
                <a:gd name="connsiteY3" fmla="*/ 425011 h 437898"/>
                <a:gd name="connsiteX4" fmla="*/ 1275008 w 3000777"/>
                <a:gd name="connsiteY4" fmla="*/ 8 h 437898"/>
                <a:gd name="connsiteX5" fmla="*/ 1635617 w 3000777"/>
                <a:gd name="connsiteY5" fmla="*/ 437890 h 437898"/>
                <a:gd name="connsiteX6" fmla="*/ 2021983 w 3000777"/>
                <a:gd name="connsiteY6" fmla="*/ 12887 h 437898"/>
                <a:gd name="connsiteX7" fmla="*/ 2382591 w 3000777"/>
                <a:gd name="connsiteY7" fmla="*/ 412132 h 437898"/>
                <a:gd name="connsiteX8" fmla="*/ 2665926 w 3000777"/>
                <a:gd name="connsiteY8" fmla="*/ 154555 h 437898"/>
                <a:gd name="connsiteX9" fmla="*/ 3000777 w 3000777"/>
                <a:gd name="connsiteY9" fmla="*/ 115918 h 43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0777" h="437898">
                  <a:moveTo>
                    <a:pt x="0" y="206070"/>
                  </a:moveTo>
                  <a:cubicBezTo>
                    <a:pt x="122349" y="222168"/>
                    <a:pt x="244698" y="238267"/>
                    <a:pt x="334850" y="206070"/>
                  </a:cubicBezTo>
                  <a:cubicBezTo>
                    <a:pt x="425002" y="173873"/>
                    <a:pt x="444320" y="-23603"/>
                    <a:pt x="540912" y="12887"/>
                  </a:cubicBezTo>
                  <a:cubicBezTo>
                    <a:pt x="637504" y="49377"/>
                    <a:pt x="792051" y="427157"/>
                    <a:pt x="914400" y="425011"/>
                  </a:cubicBezTo>
                  <a:cubicBezTo>
                    <a:pt x="1036749" y="422865"/>
                    <a:pt x="1154805" y="-2138"/>
                    <a:pt x="1275008" y="8"/>
                  </a:cubicBezTo>
                  <a:cubicBezTo>
                    <a:pt x="1395211" y="2154"/>
                    <a:pt x="1511121" y="435744"/>
                    <a:pt x="1635617" y="437890"/>
                  </a:cubicBezTo>
                  <a:cubicBezTo>
                    <a:pt x="1760113" y="440036"/>
                    <a:pt x="1897487" y="17180"/>
                    <a:pt x="2021983" y="12887"/>
                  </a:cubicBezTo>
                  <a:cubicBezTo>
                    <a:pt x="2146479" y="8594"/>
                    <a:pt x="2275267" y="388521"/>
                    <a:pt x="2382591" y="412132"/>
                  </a:cubicBezTo>
                  <a:cubicBezTo>
                    <a:pt x="2489915" y="435743"/>
                    <a:pt x="2562895" y="203924"/>
                    <a:pt x="2665926" y="154555"/>
                  </a:cubicBezTo>
                  <a:cubicBezTo>
                    <a:pt x="2768957" y="105186"/>
                    <a:pt x="2884867" y="110552"/>
                    <a:pt x="3000777" y="115918"/>
                  </a:cubicBezTo>
                </a:path>
              </a:pathLst>
            </a:custGeom>
            <a:noFill/>
            <a:ln w="3810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 rot="16200000">
              <a:off x="-1494282" y="2095131"/>
              <a:ext cx="16619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Non-radiative Decay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-904252" y="2126776"/>
              <a:ext cx="1142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Fluorescence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V="1">
              <a:off x="-1061453" y="1031104"/>
              <a:ext cx="0" cy="243840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reeform 60"/>
            <p:cNvSpPr/>
            <p:nvPr/>
          </p:nvSpPr>
          <p:spPr>
            <a:xfrm rot="11671936" flipH="1">
              <a:off x="-1001729" y="1189341"/>
              <a:ext cx="776171" cy="177363"/>
            </a:xfrm>
            <a:custGeom>
              <a:avLst/>
              <a:gdLst>
                <a:gd name="connsiteX0" fmla="*/ 0 w 3000777"/>
                <a:gd name="connsiteY0" fmla="*/ 206070 h 437898"/>
                <a:gd name="connsiteX1" fmla="*/ 334850 w 3000777"/>
                <a:gd name="connsiteY1" fmla="*/ 206070 h 437898"/>
                <a:gd name="connsiteX2" fmla="*/ 540912 w 3000777"/>
                <a:gd name="connsiteY2" fmla="*/ 12887 h 437898"/>
                <a:gd name="connsiteX3" fmla="*/ 914400 w 3000777"/>
                <a:gd name="connsiteY3" fmla="*/ 425011 h 437898"/>
                <a:gd name="connsiteX4" fmla="*/ 1275008 w 3000777"/>
                <a:gd name="connsiteY4" fmla="*/ 8 h 437898"/>
                <a:gd name="connsiteX5" fmla="*/ 1635617 w 3000777"/>
                <a:gd name="connsiteY5" fmla="*/ 437890 h 437898"/>
                <a:gd name="connsiteX6" fmla="*/ 2021983 w 3000777"/>
                <a:gd name="connsiteY6" fmla="*/ 12887 h 437898"/>
                <a:gd name="connsiteX7" fmla="*/ 2382591 w 3000777"/>
                <a:gd name="connsiteY7" fmla="*/ 412132 h 437898"/>
                <a:gd name="connsiteX8" fmla="*/ 2665926 w 3000777"/>
                <a:gd name="connsiteY8" fmla="*/ 154555 h 437898"/>
                <a:gd name="connsiteX9" fmla="*/ 3000777 w 3000777"/>
                <a:gd name="connsiteY9" fmla="*/ 115918 h 43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0777" h="437898">
                  <a:moveTo>
                    <a:pt x="0" y="206070"/>
                  </a:moveTo>
                  <a:cubicBezTo>
                    <a:pt x="122349" y="222168"/>
                    <a:pt x="244698" y="238267"/>
                    <a:pt x="334850" y="206070"/>
                  </a:cubicBezTo>
                  <a:cubicBezTo>
                    <a:pt x="425002" y="173873"/>
                    <a:pt x="444320" y="-23603"/>
                    <a:pt x="540912" y="12887"/>
                  </a:cubicBezTo>
                  <a:cubicBezTo>
                    <a:pt x="637504" y="49377"/>
                    <a:pt x="792051" y="427157"/>
                    <a:pt x="914400" y="425011"/>
                  </a:cubicBezTo>
                  <a:cubicBezTo>
                    <a:pt x="1036749" y="422865"/>
                    <a:pt x="1154805" y="-2138"/>
                    <a:pt x="1275008" y="8"/>
                  </a:cubicBezTo>
                  <a:cubicBezTo>
                    <a:pt x="1395211" y="2154"/>
                    <a:pt x="1511121" y="435744"/>
                    <a:pt x="1635617" y="437890"/>
                  </a:cubicBezTo>
                  <a:cubicBezTo>
                    <a:pt x="1760113" y="440036"/>
                    <a:pt x="1897487" y="17180"/>
                    <a:pt x="2021983" y="12887"/>
                  </a:cubicBezTo>
                  <a:cubicBezTo>
                    <a:pt x="2146479" y="8594"/>
                    <a:pt x="2275267" y="388521"/>
                    <a:pt x="2382591" y="412132"/>
                  </a:cubicBezTo>
                  <a:cubicBezTo>
                    <a:pt x="2489915" y="435743"/>
                    <a:pt x="2562895" y="203924"/>
                    <a:pt x="2665926" y="154555"/>
                  </a:cubicBezTo>
                  <a:cubicBezTo>
                    <a:pt x="2768957" y="105186"/>
                    <a:pt x="2884867" y="110552"/>
                    <a:pt x="3000777" y="115918"/>
                  </a:cubicBezTo>
                </a:path>
              </a:pathLst>
            </a:custGeom>
            <a:noFill/>
            <a:ln w="3810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2" r="53559"/>
          <a:stretch/>
        </p:blipFill>
        <p:spPr>
          <a:xfrm>
            <a:off x="3033386" y="4551385"/>
            <a:ext cx="2972472" cy="202052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9" t="83" r="-2202" b="-83"/>
          <a:stretch/>
        </p:blipFill>
        <p:spPr>
          <a:xfrm>
            <a:off x="6069904" y="4206468"/>
            <a:ext cx="3118229" cy="231491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87682" y="4189956"/>
            <a:ext cx="2956414" cy="2363244"/>
            <a:chOff x="87682" y="4189956"/>
            <a:chExt cx="2956414" cy="236324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82"/>
            <a:stretch/>
          </p:blipFill>
          <p:spPr bwMode="auto">
            <a:xfrm>
              <a:off x="256850" y="4294362"/>
              <a:ext cx="2783184" cy="176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 rot="16200000">
              <a:off x="-340352" y="4889597"/>
              <a:ext cx="1225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Decay Rate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459090" y="4189956"/>
              <a:ext cx="1398219" cy="1023921"/>
              <a:chOff x="6626983" y="987623"/>
              <a:chExt cx="1398219" cy="102392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838309" y="1295400"/>
                <a:ext cx="1186893" cy="6107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728620" y="1650837"/>
                <a:ext cx="967580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6994975" y="1035462"/>
                <a:ext cx="182880" cy="182880"/>
              </a:xfrm>
              <a:prstGeom prst="ellipse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>
                <a:off x="7088561" y="1246704"/>
                <a:ext cx="0" cy="36620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6626983" y="1703767"/>
                <a:ext cx="11959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Metal Surface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131139" y="987623"/>
                <a:ext cx="7268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Emitter</a:t>
                </a: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584548" y="6245423"/>
              <a:ext cx="22988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Drexhage</a:t>
              </a:r>
              <a:r>
                <a:rPr lang="en-US" sz="1400" dirty="0"/>
                <a:t>, J. of </a:t>
              </a:r>
              <a:r>
                <a:rPr lang="en-US" sz="1400" dirty="0" err="1"/>
                <a:t>Lumin</a:t>
              </a:r>
              <a:r>
                <a:rPr lang="en-US" sz="1400" dirty="0"/>
                <a:t>. (1970)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36147" y="5942864"/>
              <a:ext cx="2907949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3129" y="5867708"/>
              <a:ext cx="20511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Separation Distance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47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737D7-E140-439F-B347-B77B1EB9B3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600" dirty="0">
                <a:solidFill>
                  <a:schemeClr val="bg1"/>
                </a:solidFill>
              </a:rPr>
              <a:t>Linear vs Two-Photon Fluorescence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1750" y="3810000"/>
            <a:ext cx="378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Two-Photon Fluorescence Lifetime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06082" y="3347805"/>
            <a:ext cx="1796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Courtesy of Tana </a:t>
            </a:r>
            <a:r>
              <a:rPr lang="en-US" sz="1200" dirty="0" err="1"/>
              <a:t>Villafaña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512983" y="732294"/>
            <a:ext cx="3159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Linear Fluorescence Lifetime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95800" y="743232"/>
            <a:ext cx="44117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Advantages of Two-Photon Fluorescence</a:t>
            </a:r>
            <a:endParaRPr lang="en-US" sz="2000" dirty="0"/>
          </a:p>
          <a:p>
            <a:r>
              <a:rPr lang="en-US" sz="1600" dirty="0"/>
              <a:t>    - </a:t>
            </a:r>
            <a:r>
              <a:rPr lang="en-US" sz="1400" dirty="0"/>
              <a:t>Less scattering  (i.e. deeper penetration)</a:t>
            </a:r>
          </a:p>
          <a:p>
            <a:r>
              <a:rPr lang="en-US" sz="1400" dirty="0"/>
              <a:t>    - Only excite fluorescence in focus (free </a:t>
            </a:r>
            <a:r>
              <a:rPr lang="en-US" sz="1400" dirty="0" err="1"/>
              <a:t>confocality</a:t>
            </a:r>
            <a:r>
              <a:rPr lang="en-US" sz="1400" dirty="0"/>
              <a:t>)</a:t>
            </a:r>
          </a:p>
          <a:p>
            <a:r>
              <a:rPr lang="en-US" sz="1400" dirty="0"/>
              <a:t>    - Less photo-damage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80148"/>
            <a:ext cx="4272022" cy="1717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7854"/>
            <a:ext cx="4272022" cy="17174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27115" y="2890572"/>
                <a:ext cx="2103333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/>
                      </m:sSub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115" y="2890572"/>
                <a:ext cx="2103333" cy="381643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28188" y="5969358"/>
                <a:ext cx="2129494" cy="381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88" y="5969358"/>
                <a:ext cx="2129494" cy="381579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75573"/>
            <a:ext cx="3210865" cy="16199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36" y="3597640"/>
            <a:ext cx="2743494" cy="29081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52243" y="6511046"/>
            <a:ext cx="2069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http://candle.am/microscopy</a:t>
            </a:r>
          </a:p>
        </p:txBody>
      </p:sp>
    </p:spTree>
    <p:extLst>
      <p:ext uri="{BB962C8B-B14F-4D97-AF65-F5344CB8AC3E}">
        <p14:creationId xmlns:p14="http://schemas.microsoft.com/office/powerpoint/2010/main" val="131170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1" grpId="0"/>
      <p:bldP spid="46" grpId="0"/>
      <p:bldP spid="48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737D7-E140-439F-B347-B77B1EB9B37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600" dirty="0">
                <a:solidFill>
                  <a:schemeClr val="bg1"/>
                </a:solidFill>
              </a:rPr>
              <a:t>Two Photon Fluorescence Lifetime Imaging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911768"/>
            <a:ext cx="3657600" cy="55627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45400"/>
            <a:ext cx="4837201" cy="56931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45400"/>
            <a:ext cx="4837201" cy="56931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45400"/>
            <a:ext cx="4837201" cy="5707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45400"/>
            <a:ext cx="4837201" cy="5707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096250" y="4152900"/>
            <a:ext cx="914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2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"/>
            <a:ext cx="9144000" cy="685635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Applications of Fluorescence Lifetime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529" y="6248400"/>
            <a:ext cx="2133600" cy="365125"/>
          </a:xfrm>
        </p:spPr>
        <p:txBody>
          <a:bodyPr/>
          <a:lstStyle/>
          <a:p>
            <a:fld id="{9D42F395-7AB9-45C4-AADB-AC0791EF8F5F}" type="slidenum">
              <a:rPr lang="en-US" smtClean="0"/>
              <a:t>6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76511"/>
            <a:ext cx="3757898" cy="223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76455" y="3274597"/>
            <a:ext cx="2230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Orte</a:t>
            </a:r>
            <a:r>
              <a:rPr lang="en-US" sz="1400" dirty="0"/>
              <a:t>, </a:t>
            </a:r>
            <a:r>
              <a:rPr lang="en-US" sz="1400" i="1" dirty="0"/>
              <a:t>et al.</a:t>
            </a:r>
            <a:r>
              <a:rPr lang="en-US" sz="1400" dirty="0"/>
              <a:t> ACS Nano (2013)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342" y="727365"/>
            <a:ext cx="251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Lifetime Detection of pH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03921"/>
            <a:ext cx="4103850" cy="163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5715000" y="5940623"/>
            <a:ext cx="2546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Schell, </a:t>
            </a:r>
            <a:r>
              <a:rPr lang="en-US" sz="1400" i="1" dirty="0"/>
              <a:t>et al.</a:t>
            </a:r>
            <a:r>
              <a:rPr lang="en-US" sz="1400" dirty="0"/>
              <a:t> Nano Letters (2014)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9" r="1"/>
          <a:stretch/>
        </p:blipFill>
        <p:spPr>
          <a:xfrm>
            <a:off x="2563090" y="4099124"/>
            <a:ext cx="2288513" cy="2301676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301589" y="3737367"/>
            <a:ext cx="3143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Local Density of States Imaging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598324" y="3737367"/>
            <a:ext cx="1698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Chemical Bonds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28600" y="1066295"/>
            <a:ext cx="4135582" cy="1842403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190287" y="727365"/>
            <a:ext cx="1781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Intrinsic Lifetime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44" y="1068987"/>
            <a:ext cx="1468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Semiconductor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542310" y="1066800"/>
            <a:ext cx="97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Pigments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5420" y="4088996"/>
            <a:ext cx="2479703" cy="22924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6598764"/>
            <a:ext cx="3182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Woodcock, Beams, </a:t>
            </a:r>
            <a:r>
              <a:rPr lang="en-US" sz="1200" i="1" dirty="0"/>
              <a:t>et al.</a:t>
            </a:r>
            <a:r>
              <a:rPr lang="en-US" sz="1200" dirty="0"/>
              <a:t> Adv. Mat. Inter. (2017)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0486278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0" grpId="0"/>
      <p:bldP spid="72" grpId="0"/>
      <p:bldP spid="73" grpId="0"/>
      <p:bldP spid="78" grpId="0"/>
      <p:bldP spid="12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500" dirty="0" smtClean="0">
                <a:solidFill>
                  <a:schemeClr val="bg1"/>
                </a:solidFill>
              </a:rPr>
              <a:t>Identifying Nano-Materials</a:t>
            </a:r>
            <a:endParaRPr lang="en-US" altLang="en-US" sz="35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7529" y="762000"/>
            <a:ext cx="273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White Pigments and Fillers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149" y="1181591"/>
            <a:ext cx="2236651" cy="237571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70734" y="1066800"/>
            <a:ext cx="2829666" cy="5715000"/>
            <a:chOff x="15227" y="1066800"/>
            <a:chExt cx="2956573" cy="5971310"/>
          </a:xfrm>
        </p:grpSpPr>
        <p:pic>
          <p:nvPicPr>
            <p:cNvPr id="1036" name="Picture 12" descr="http://cdn.samaterials.com/2394/barium-sulfate-baso4-powder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4" t="2555" r="3188" b="5045"/>
            <a:stretch/>
          </p:blipFill>
          <p:spPr bwMode="auto">
            <a:xfrm>
              <a:off x="82023" y="5395471"/>
              <a:ext cx="1361934" cy="1386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0" r="18145"/>
            <a:stretch/>
          </p:blipFill>
          <p:spPr>
            <a:xfrm>
              <a:off x="1506591" y="5285510"/>
              <a:ext cx="1450380" cy="1752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78" r="16615"/>
            <a:stretch/>
          </p:blipFill>
          <p:spPr>
            <a:xfrm>
              <a:off x="1472087" y="3820509"/>
              <a:ext cx="1499713" cy="1582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89" r="15103"/>
            <a:stretch/>
          </p:blipFill>
          <p:spPr>
            <a:xfrm>
              <a:off x="1486917" y="1066800"/>
              <a:ext cx="1470054" cy="14606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25" r="16133"/>
            <a:stretch/>
          </p:blipFill>
          <p:spPr>
            <a:xfrm>
              <a:off x="1458856" y="2479404"/>
              <a:ext cx="1470055" cy="1517962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72356" y="3935928"/>
              <a:ext cx="1379573" cy="1425782"/>
              <a:chOff x="5036173" y="2362200"/>
              <a:chExt cx="2938219" cy="3036635"/>
            </a:xfrm>
          </p:grpSpPr>
          <p:pic>
            <p:nvPicPr>
              <p:cNvPr id="1028" name="Picture 4" descr="https://www.reade.com/images/product_images/minerals_ores_powder/calcium-carbonate-powder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89" r="14256"/>
              <a:stretch/>
            </p:blipFill>
            <p:spPr bwMode="auto">
              <a:xfrm>
                <a:off x="5036173" y="2362200"/>
                <a:ext cx="2938219" cy="30366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068603" y="2493050"/>
                <a:ext cx="1066404" cy="510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CaCO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3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20496" y="2491343"/>
              <a:ext cx="1337317" cy="1415637"/>
              <a:chOff x="3091561" y="3694570"/>
              <a:chExt cx="2670053" cy="2826426"/>
            </a:xfrm>
          </p:grpSpPr>
          <p:pic>
            <p:nvPicPr>
              <p:cNvPr id="1032" name="Picture 8" descr="https://www.reade.com/images/product_images/oxides_metallic_powder/Titanium_Dioxide_Rutile.jpg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5" t="12589" r="17802" b="12975"/>
              <a:stretch/>
            </p:blipFill>
            <p:spPr bwMode="auto">
              <a:xfrm>
                <a:off x="3091563" y="3766636"/>
                <a:ext cx="2670051" cy="27543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091561" y="3694570"/>
                <a:ext cx="752911" cy="478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TiO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</p:grpSp>
        <p:pic>
          <p:nvPicPr>
            <p:cNvPr id="1026" name="Picture 2" descr="https://www.reade.com/images/product_images/oxides_metallic_powder/zinc-oxide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7" t="-2093" r="17641" b="2093"/>
            <a:stretch/>
          </p:blipFill>
          <p:spPr bwMode="auto">
            <a:xfrm>
              <a:off x="113921" y="1094384"/>
              <a:ext cx="1345287" cy="1391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3927" y="1066800"/>
              <a:ext cx="367731" cy="239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ZnO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227" y="5372332"/>
              <a:ext cx="756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BaSO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4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106259" y="803564"/>
            <a:ext cx="187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Ag Nano-Particles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52652" y="4240412"/>
            <a:ext cx="4842742" cy="2296080"/>
            <a:chOff x="3552652" y="4240412"/>
            <a:chExt cx="4842742" cy="229608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1"/>
            <a:srcRect l="19958" r="21838"/>
            <a:stretch/>
          </p:blipFill>
          <p:spPr>
            <a:xfrm>
              <a:off x="3552652" y="4259326"/>
              <a:ext cx="2341599" cy="227716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5D3DB66-50E0-4BCC-8A96-56E8806FCC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62"/>
            <a:stretch/>
          </p:blipFill>
          <p:spPr>
            <a:xfrm rot="10800000" flipH="1">
              <a:off x="5921961" y="4252944"/>
              <a:ext cx="2473433" cy="228093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563398" y="4240412"/>
              <a:ext cx="693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X Ray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21960" y="4280655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FLIM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976529" y="3922260"/>
            <a:ext cx="2218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Metal Oxide Particles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5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chemeClr val="bg1"/>
                </a:solidFill>
              </a:rPr>
              <a:t>Acknowledgements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263538"/>
            <a:ext cx="1860205" cy="1594462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457200" y="8382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S</a:t>
            </a:r>
            <a:r>
              <a:rPr lang="en-US" sz="1800" dirty="0" smtClean="0"/>
              <a:t>tephan </a:t>
            </a:r>
            <a:r>
              <a:rPr lang="en-US" sz="1800" dirty="0" err="1"/>
              <a:t>Stranick</a:t>
            </a:r>
            <a:r>
              <a:rPr lang="en-US" sz="1800" dirty="0"/>
              <a:t> </a:t>
            </a:r>
            <a:r>
              <a:rPr lang="en-US" sz="1800" dirty="0" smtClean="0"/>
              <a:t>(NIST)</a:t>
            </a:r>
          </a:p>
          <a:p>
            <a:pPr marL="0" indent="0">
              <a:buNone/>
            </a:pPr>
            <a:r>
              <a:rPr lang="en-US" sz="1800" dirty="0" smtClean="0"/>
              <a:t>Ed </a:t>
            </a:r>
            <a:r>
              <a:rPr lang="en-US" sz="1800" dirty="0" err="1" smtClean="0"/>
              <a:t>Vicenzi</a:t>
            </a:r>
            <a:r>
              <a:rPr lang="en-US" sz="1800" dirty="0" smtClean="0"/>
              <a:t> (SI)</a:t>
            </a:r>
          </a:p>
          <a:p>
            <a:pPr marL="0" indent="0">
              <a:buNone/>
            </a:pPr>
            <a:r>
              <a:rPr lang="en-US" sz="1800" dirty="0" err="1" smtClean="0"/>
              <a:t>Keana</a:t>
            </a:r>
            <a:r>
              <a:rPr lang="en-US" sz="1800" dirty="0" smtClean="0"/>
              <a:t> Scott (NIST)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Jeff </a:t>
            </a:r>
            <a:r>
              <a:rPr lang="en-US" sz="1800" dirty="0"/>
              <a:t>Gilman </a:t>
            </a:r>
            <a:r>
              <a:rPr lang="en-US" sz="1800" dirty="0" smtClean="0"/>
              <a:t>(NIST)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Jeremiah Woodcock </a:t>
            </a:r>
            <a:r>
              <a:rPr lang="en-US" sz="1800" dirty="0" smtClean="0"/>
              <a:t>(NIST)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Chelsea Davis </a:t>
            </a:r>
            <a:r>
              <a:rPr lang="en-US" sz="1800" dirty="0" smtClean="0"/>
              <a:t>(NIST)</a:t>
            </a:r>
            <a:endParaRPr lang="en-US" sz="1800" dirty="0"/>
          </a:p>
        </p:txBody>
      </p:sp>
      <p:pic>
        <p:nvPicPr>
          <p:cNvPr id="9" name="Picture 5" descr="identifier_1line"/>
          <p:cNvPicPr>
            <a:picLocks noChangeAspect="1" noChangeArrowheads="1"/>
          </p:cNvPicPr>
          <p:nvPr/>
        </p:nvPicPr>
        <p:blipFill rotWithShape="1">
          <a:blip r:embed="rId3" cstate="print"/>
          <a:srcRect r="86863"/>
          <a:stretch/>
        </p:blipFill>
        <p:spPr bwMode="auto">
          <a:xfrm>
            <a:off x="1524000" y="5651927"/>
            <a:ext cx="2308318" cy="8909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581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255997"/>
                </a:solidFill>
              </a:rPr>
              <a:t>Thank you!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4894206"/>
            <a:ext cx="260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Ryan.Beams@fda.hhs.gov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89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408</Words>
  <Application>Microsoft Office PowerPoint</Application>
  <PresentationFormat>On-screen Show (4:3)</PresentationFormat>
  <Paragraphs>94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Office Theme</vt:lpstr>
      <vt:lpstr>Nano-Material Identification using Fluorescence Lifetime Imaging Microscopy </vt:lpstr>
      <vt:lpstr>PowerPoint Presentation</vt:lpstr>
      <vt:lpstr>Local Environment and Quantum Yield</vt:lpstr>
      <vt:lpstr>PowerPoint Presentation</vt:lpstr>
      <vt:lpstr>PowerPoint Presentation</vt:lpstr>
      <vt:lpstr>Applications of Fluorescence Lifetime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</dc:creator>
  <cp:lastModifiedBy>Kristin Roy</cp:lastModifiedBy>
  <cp:revision>18</cp:revision>
  <dcterms:created xsi:type="dcterms:W3CDTF">2018-10-03T23:27:19Z</dcterms:created>
  <dcterms:modified xsi:type="dcterms:W3CDTF">2018-10-04T18:49:19Z</dcterms:modified>
</cp:coreProperties>
</file>