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4" r:id="rId2"/>
    <p:sldId id="302" r:id="rId3"/>
    <p:sldId id="301" r:id="rId4"/>
    <p:sldId id="303" r:id="rId5"/>
    <p:sldId id="304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lack" initials="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09036"/>
    <a:srgbClr val="FFC000"/>
    <a:srgbClr val="004C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63"/>
    <p:restoredTop sz="94706" autoAdjust="0"/>
  </p:normalViewPr>
  <p:slideViewPr>
    <p:cSldViewPr snapToGrid="0">
      <p:cViewPr>
        <p:scale>
          <a:sx n="50" d="100"/>
          <a:sy n="50" d="100"/>
        </p:scale>
        <p:origin x="-828" y="-2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5" d="100"/>
          <a:sy n="135" d="100"/>
        </p:scale>
        <p:origin x="4672" y="19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E2A78-FC47-1948-A9B7-955253DA966E}" type="datetimeFigureOut">
              <a:rPr lang="de-DE" smtClean="0"/>
              <a:pPr/>
              <a:t>08.10.2018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89u98u98u98u98u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069C0-69D9-CE46-AFF1-7D137656166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4122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052D7-0870-E54F-BBE4-6AF9E9405CAB}" type="datetimeFigureOut">
              <a:rPr lang="de-DE" smtClean="0"/>
              <a:pPr/>
              <a:t>08.10.2018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89u98u98u98u98u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74008-CBA0-9B44-92CD-A1A2825565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10613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602"/>
            <a:ext cx="12192000" cy="6386513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>
          <a:xfrm>
            <a:off x="1" y="-2259"/>
            <a:ext cx="12191999" cy="1661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3" name="Rechteck 22"/>
          <p:cNvSpPr/>
          <p:nvPr userDrawn="1"/>
        </p:nvSpPr>
        <p:spPr>
          <a:xfrm>
            <a:off x="2" y="4092127"/>
            <a:ext cx="12191999" cy="2765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35382" y="1923520"/>
            <a:ext cx="8579753" cy="26988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14. Juni 2016</a:t>
            </a:r>
          </a:p>
        </p:txBody>
      </p:sp>
      <p:sp>
        <p:nvSpPr>
          <p:cNvPr id="32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35382" y="2193400"/>
            <a:ext cx="8579753" cy="293381"/>
          </a:xfrm>
          <a:prstGeom prst="rect">
            <a:avLst/>
          </a:prstGeom>
        </p:spPr>
        <p:txBody>
          <a:bodyPr lIns="0" tIns="36000" rIns="0" bIns="0" anchor="t" anchorCtr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MITGLIEDERVERSAMMLUNG DES IUTA e.V.</a:t>
            </a:r>
          </a:p>
        </p:txBody>
      </p:sp>
      <p:sp>
        <p:nvSpPr>
          <p:cNvPr id="33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35382" y="2898750"/>
            <a:ext cx="7596527" cy="1041857"/>
          </a:xfrm>
          <a:prstGeom prst="rect">
            <a:avLst/>
          </a:prstGeom>
        </p:spPr>
        <p:txBody>
          <a:bodyPr lIns="0" tIns="36000" rIns="0" bIns="0" anchor="t" anchorCtr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34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35381" y="4625314"/>
            <a:ext cx="8579754" cy="481734"/>
          </a:xfrm>
          <a:prstGeom prst="rect">
            <a:avLst/>
          </a:prstGeom>
        </p:spPr>
        <p:txBody>
          <a:bodyPr lIns="0" tIns="36000" rIns="0" bIns="0" anchor="t" anchorCtr="0"/>
          <a:lstStyle>
            <a:lvl1pPr>
              <a:defRPr sz="2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Prof. Max Mustermann</a:t>
            </a:r>
          </a:p>
        </p:txBody>
      </p:sp>
      <p:sp>
        <p:nvSpPr>
          <p:cNvPr id="35" name="Textplatzhalt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35382" y="5107048"/>
            <a:ext cx="6767062" cy="821804"/>
          </a:xfrm>
          <a:prstGeom prst="rect">
            <a:avLst/>
          </a:prstGeom>
        </p:spPr>
        <p:txBody>
          <a:bodyPr lIns="0" tIns="36000" rIns="0" bIns="0" anchor="t" anchorCtr="0"/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IUTA – Institut für Energie und Umwelttechnik e.V.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C6116B2-0309-D34F-8AC5-0A65243C1A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4550" y="325489"/>
            <a:ext cx="1894026" cy="936719"/>
          </a:xfrm>
          <a:prstGeom prst="rect">
            <a:avLst/>
          </a:prstGeom>
        </p:spPr>
      </p:pic>
      <p:pic>
        <p:nvPicPr>
          <p:cNvPr id="12" name="Bild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8059" y="6027000"/>
            <a:ext cx="1531952" cy="37992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D95920D5-5EEE-764D-B637-6FBFA4915E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933821" y="6104002"/>
            <a:ext cx="896895" cy="308532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105EBD1A-253F-0540-99F5-252553EC8C62}"/>
              </a:ext>
            </a:extLst>
          </p:cNvPr>
          <p:cNvSpPr/>
          <p:nvPr userDrawn="1"/>
        </p:nvSpPr>
        <p:spPr>
          <a:xfrm>
            <a:off x="7642747" y="5831010"/>
            <a:ext cx="8851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b="1" dirty="0">
                <a:solidFill>
                  <a:srgbClr val="004C93"/>
                </a:solidFill>
              </a:rPr>
              <a:t>An-Institut der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F812A4B6-5E20-D64A-BE9A-492B4CE15F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524515" y="5625681"/>
            <a:ext cx="1202390" cy="113053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602"/>
            <a:ext cx="12192000" cy="6386513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>
          <a:xfrm>
            <a:off x="1" y="-2259"/>
            <a:ext cx="12191999" cy="1661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3" name="Rechteck 22"/>
          <p:cNvSpPr/>
          <p:nvPr userDrawn="1"/>
        </p:nvSpPr>
        <p:spPr>
          <a:xfrm>
            <a:off x="2" y="4092127"/>
            <a:ext cx="12191999" cy="2765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35382" y="1923520"/>
            <a:ext cx="8579753" cy="26988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14. Juni 2016</a:t>
            </a:r>
          </a:p>
        </p:txBody>
      </p:sp>
      <p:sp>
        <p:nvSpPr>
          <p:cNvPr id="32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35382" y="2193400"/>
            <a:ext cx="8579753" cy="293381"/>
          </a:xfrm>
          <a:prstGeom prst="rect">
            <a:avLst/>
          </a:prstGeom>
        </p:spPr>
        <p:txBody>
          <a:bodyPr lIns="0" tIns="36000" rIns="0" bIns="0" anchor="t" anchorCtr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MITGLIEDERVERSAMMLUNG DES IUTA e.V.</a:t>
            </a:r>
          </a:p>
        </p:txBody>
      </p:sp>
      <p:sp>
        <p:nvSpPr>
          <p:cNvPr id="33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35382" y="2898750"/>
            <a:ext cx="7596527" cy="1041857"/>
          </a:xfrm>
          <a:prstGeom prst="rect">
            <a:avLst/>
          </a:prstGeom>
        </p:spPr>
        <p:txBody>
          <a:bodyPr lIns="0" tIns="36000" rIns="0" bIns="0" anchor="t" anchorCtr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34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35381" y="4625314"/>
            <a:ext cx="8579754" cy="481734"/>
          </a:xfrm>
          <a:prstGeom prst="rect">
            <a:avLst/>
          </a:prstGeom>
        </p:spPr>
        <p:txBody>
          <a:bodyPr lIns="0" tIns="36000" rIns="0" bIns="0" anchor="t" anchorCtr="0"/>
          <a:lstStyle>
            <a:lvl1pPr>
              <a:defRPr sz="2400" b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Prof. Max Mustermann</a:t>
            </a:r>
          </a:p>
        </p:txBody>
      </p:sp>
      <p:sp>
        <p:nvSpPr>
          <p:cNvPr id="35" name="Textplatzhalt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35382" y="5107048"/>
            <a:ext cx="6767062" cy="821804"/>
          </a:xfrm>
          <a:prstGeom prst="rect">
            <a:avLst/>
          </a:prstGeom>
        </p:spPr>
        <p:txBody>
          <a:bodyPr lIns="0" tIns="36000" rIns="0" bIns="0" anchor="t" anchorCtr="0"/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IUTA – Institut für Energie und Umwelttechnik e.V.</a:t>
            </a:r>
          </a:p>
        </p:txBody>
      </p:sp>
      <p:pic>
        <p:nvPicPr>
          <p:cNvPr id="17" name="Bild 15">
            <a:extLst>
              <a:ext uri="{FF2B5EF4-FFF2-40B4-BE49-F238E27FC236}">
                <a16:creationId xmlns:a16="http://schemas.microsoft.com/office/drawing/2014/main" xmlns="" id="{8D96D648-BC53-094F-8BA5-B1EF51F1A8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8549" y="6041016"/>
            <a:ext cx="1531952" cy="37992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59CCEEDC-037D-A549-A24B-0E17422409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44311" y="6118018"/>
            <a:ext cx="896895" cy="308532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025CAA9A-32AF-634D-91BE-A93FD0F45895}"/>
              </a:ext>
            </a:extLst>
          </p:cNvPr>
          <p:cNvSpPr/>
          <p:nvPr userDrawn="1"/>
        </p:nvSpPr>
        <p:spPr>
          <a:xfrm>
            <a:off x="7653237" y="5845026"/>
            <a:ext cx="8851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b="1" dirty="0">
                <a:solidFill>
                  <a:schemeClr val="accent1"/>
                </a:solidFill>
              </a:rPr>
              <a:t>An-Institut der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31E32D9D-BDFF-CC4B-A341-001B392736C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5005" y="5639697"/>
            <a:ext cx="1202390" cy="113053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B49F5307-FE11-4045-B617-E505E9E037A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4550" y="325489"/>
            <a:ext cx="1894026" cy="93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8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 userDrawn="1"/>
        </p:nvCxnSpPr>
        <p:spPr>
          <a:xfrm>
            <a:off x="505211" y="6388721"/>
            <a:ext cx="11063072" cy="0"/>
          </a:xfrm>
          <a:prstGeom prst="line">
            <a:avLst/>
          </a:prstGeom>
          <a:ln w="12700">
            <a:solidFill>
              <a:srgbClr val="004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505211" y="759783"/>
            <a:ext cx="11063072" cy="0"/>
          </a:xfrm>
          <a:prstGeom prst="line">
            <a:avLst/>
          </a:prstGeom>
          <a:ln w="12700">
            <a:solidFill>
              <a:srgbClr val="004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8220" y="143035"/>
            <a:ext cx="490061" cy="482368"/>
          </a:xfrm>
          <a:prstGeom prst="rect">
            <a:avLst/>
          </a:prstGeom>
        </p:spPr>
      </p:pic>
      <p:sp>
        <p:nvSpPr>
          <p:cNvPr id="42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10534648" y="6388720"/>
            <a:ext cx="1033633" cy="332755"/>
          </a:xfrm>
        </p:spPr>
        <p:txBody>
          <a:bodyPr lIns="0" tIns="0" rIns="0" bIns="0"/>
          <a:lstStyle/>
          <a:p>
            <a:fld id="{1C96D149-DFE9-384D-9C24-2E796BD5E6B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5211" y="987328"/>
            <a:ext cx="11063070" cy="5246206"/>
          </a:xfrm>
          <a:prstGeom prst="rect">
            <a:avLst/>
          </a:prstGeom>
        </p:spPr>
        <p:txBody>
          <a:bodyPr lIns="540000" tIns="0" rIns="0" bIns="0"/>
          <a:lstStyle>
            <a:lvl1pPr marL="457200" indent="-457200">
              <a:lnSpc>
                <a:spcPts val="2000"/>
              </a:lnSpc>
              <a:spcBef>
                <a:spcPts val="2500"/>
              </a:spcBef>
              <a:buFont typeface="+mj-lt"/>
              <a:buAutoNum type="arabicPeriod"/>
              <a:defRPr/>
            </a:lvl1pPr>
            <a:lvl2pPr marL="756000" marR="0" indent="-298800" algn="l" defTabSz="914286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>
                <a:solidFill>
                  <a:schemeClr val="accent1"/>
                </a:solidFill>
              </a:defRPr>
            </a:lvl7pPr>
            <a:lvl8pPr>
              <a:defRPr sz="1300">
                <a:solidFill>
                  <a:schemeClr val="accent1"/>
                </a:solidFill>
              </a:defRPr>
            </a:lvl8pPr>
            <a:lvl9pPr>
              <a:defRPr sz="13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Stichpunkte</a:t>
            </a:r>
          </a:p>
          <a:p>
            <a:pPr lvl="1"/>
            <a:r>
              <a:rPr lang="de-DE" dirty="0"/>
              <a:t>Stichpunkt Ebene 1</a:t>
            </a:r>
          </a:p>
          <a:p>
            <a:pPr lvl="2"/>
            <a:r>
              <a:rPr lang="de-DE" dirty="0"/>
              <a:t>Stichpunkt Ebene 2</a:t>
            </a:r>
          </a:p>
          <a:p>
            <a:pPr lvl="0"/>
            <a:r>
              <a:rPr lang="de-DE" dirty="0"/>
              <a:t>Stichpunkte</a:t>
            </a:r>
          </a:p>
          <a:p>
            <a:pPr lvl="1"/>
            <a:r>
              <a:rPr lang="de-DE" dirty="0"/>
              <a:t>Stichpunkt Ebene 1</a:t>
            </a:r>
          </a:p>
          <a:p>
            <a:pPr lvl="2"/>
            <a:r>
              <a:rPr lang="de-DE" dirty="0"/>
              <a:t>Stichpunkt Ebene 2</a:t>
            </a:r>
          </a:p>
          <a:p>
            <a:pPr lvl="0"/>
            <a:r>
              <a:rPr lang="de-DE" dirty="0"/>
              <a:t>Stichpunkte</a:t>
            </a:r>
          </a:p>
          <a:p>
            <a:pPr lvl="1"/>
            <a:r>
              <a:rPr lang="de-DE" dirty="0"/>
              <a:t>Stichpunkt Ebene 1</a:t>
            </a:r>
          </a:p>
          <a:p>
            <a:pPr lvl="2"/>
            <a:r>
              <a:rPr lang="de-DE" dirty="0"/>
              <a:t>Stichpunkt Ebene 2</a:t>
            </a:r>
          </a:p>
          <a:p>
            <a:pPr marL="1600000" marR="0" lvl="3" indent="-298800" algn="l" defTabSz="914286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/>
              <a:t>Stichpunkt Ebene 3</a:t>
            </a:r>
          </a:p>
          <a:p>
            <a:pPr lvl="1"/>
            <a:endParaRPr lang="de-DE" dirty="0"/>
          </a:p>
          <a:p>
            <a:pPr lvl="0"/>
            <a:endParaRPr lang="de-DE" dirty="0"/>
          </a:p>
        </p:txBody>
      </p:sp>
      <p:sp>
        <p:nvSpPr>
          <p:cNvPr id="21" name="Textplatzhalter 38"/>
          <p:cNvSpPr>
            <a:spLocks noGrp="1"/>
          </p:cNvSpPr>
          <p:nvPr>
            <p:ph type="body" sz="quarter" idx="24" hasCustomPrompt="1"/>
          </p:nvPr>
        </p:nvSpPr>
        <p:spPr>
          <a:xfrm>
            <a:off x="505210" y="211761"/>
            <a:ext cx="10261114" cy="370395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Head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500749" y="6388925"/>
            <a:ext cx="3586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0" kern="1200" dirty="0" smtClean="0">
                <a:solidFill>
                  <a:srgbClr val="004C93"/>
                </a:solidFill>
                <a:latin typeface="Arial" charset="0"/>
                <a:ea typeface="+mn-ea"/>
                <a:cs typeface="+mn-cs"/>
              </a:rPr>
              <a:t>QEEN II, </a:t>
            </a:r>
            <a:r>
              <a:rPr lang="de-DE" sz="1200" b="0" kern="1200" dirty="0" err="1" smtClean="0">
                <a:solidFill>
                  <a:srgbClr val="004C93"/>
                </a:solidFill>
                <a:latin typeface="Arial" charset="0"/>
                <a:ea typeface="+mn-ea"/>
                <a:cs typeface="+mn-cs"/>
              </a:rPr>
              <a:t>October</a:t>
            </a:r>
            <a:r>
              <a:rPr lang="de-DE" sz="1200" b="0" kern="1200" dirty="0" smtClean="0">
                <a:solidFill>
                  <a:srgbClr val="004C93"/>
                </a:solidFill>
                <a:latin typeface="Arial" charset="0"/>
                <a:ea typeface="+mn-ea"/>
                <a:cs typeface="+mn-cs"/>
              </a:rPr>
              <a:t> 10</a:t>
            </a:r>
            <a:r>
              <a:rPr lang="de-DE" sz="1200" b="0" kern="1200" baseline="30000" dirty="0" smtClean="0">
                <a:solidFill>
                  <a:srgbClr val="004C93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de-DE" sz="1200" b="0" kern="1200" dirty="0" smtClean="0">
                <a:solidFill>
                  <a:srgbClr val="004C93"/>
                </a:solidFill>
                <a:latin typeface="Arial" charset="0"/>
                <a:ea typeface="+mn-ea"/>
                <a:cs typeface="+mn-cs"/>
              </a:rPr>
              <a:t>, 2018</a:t>
            </a:r>
            <a:endParaRPr lang="de-DE" sz="1200" b="0" kern="1200" dirty="0" smtClean="0">
              <a:solidFill>
                <a:srgbClr val="004C93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6948299" y="6388720"/>
            <a:ext cx="3586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0" kern="1200" dirty="0" smtClean="0">
                <a:solidFill>
                  <a:srgbClr val="004C93"/>
                </a:solidFill>
                <a:latin typeface="Arial" charset="0"/>
                <a:ea typeface="+mn-ea"/>
                <a:cs typeface="+mn-cs"/>
              </a:rPr>
              <a:t>Christof Asbach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098141" y="6387270"/>
            <a:ext cx="82468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4C93"/>
                </a:solidFill>
              </a:defRPr>
            </a:lvl1pPr>
          </a:lstStyle>
          <a:p>
            <a:fld id="{1C96D149-DFE9-384D-9C24-2E796BD5E6B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71947" y="762477"/>
            <a:ext cx="11130117" cy="0"/>
          </a:xfrm>
          <a:prstGeom prst="line">
            <a:avLst/>
          </a:prstGeom>
          <a:ln w="12700">
            <a:solidFill>
              <a:srgbClr val="004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71946" y="960584"/>
            <a:ext cx="11130117" cy="5145249"/>
          </a:xfrm>
          <a:prstGeom prst="rect">
            <a:avLst/>
          </a:prstGeom>
        </p:spPr>
        <p:txBody>
          <a:bodyPr lIns="540000" tIns="0" rIns="0" bIns="0"/>
          <a:lstStyle>
            <a:lvl1pPr marL="514350" indent="-514350">
              <a:lnSpc>
                <a:spcPts val="2000"/>
              </a:lnSpc>
              <a:spcBef>
                <a:spcPts val="2800"/>
              </a:spcBef>
              <a:buFont typeface="+mj-lt"/>
              <a:buAutoNum type="arabicPeriod"/>
              <a:defRPr sz="2000" b="1">
                <a:solidFill>
                  <a:schemeClr val="accent2"/>
                </a:solidFill>
              </a:defRPr>
            </a:lvl1pPr>
            <a:lvl2pPr marL="738000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Stichpunkte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r>
              <a:rPr lang="de-DE" dirty="0"/>
              <a:t>Stichpunkte</a:t>
            </a: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8650" y="158493"/>
            <a:ext cx="653415" cy="482368"/>
          </a:xfrm>
          <a:prstGeom prst="rect">
            <a:avLst/>
          </a:prstGeom>
        </p:spPr>
      </p:pic>
      <p:cxnSp>
        <p:nvCxnSpPr>
          <p:cNvPr id="23" name="Gerade Verbindung 22"/>
          <p:cNvCxnSpPr/>
          <p:nvPr userDrawn="1"/>
        </p:nvCxnSpPr>
        <p:spPr>
          <a:xfrm>
            <a:off x="471946" y="6363519"/>
            <a:ext cx="11130117" cy="0"/>
          </a:xfrm>
          <a:prstGeom prst="line">
            <a:avLst/>
          </a:prstGeom>
          <a:ln w="12700">
            <a:solidFill>
              <a:srgbClr val="004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BC14B8EA-05FD-C64D-A545-A98A40CA0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946" y="125025"/>
            <a:ext cx="10161825" cy="5419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Head</a:t>
            </a:r>
          </a:p>
        </p:txBody>
      </p:sp>
    </p:spTree>
    <p:extLst>
      <p:ext uri="{BB962C8B-B14F-4D97-AF65-F5344CB8AC3E}">
        <p14:creationId xmlns:p14="http://schemas.microsoft.com/office/powerpoint/2010/main" xmlns="" val="418317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>
          <a:xfrm>
            <a:off x="10244138" y="6356350"/>
            <a:ext cx="1109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C96D149-DFE9-384D-9C24-2E796BD5E6B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3303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63" r:id="rId3"/>
    <p:sldLayoutId id="2147483668" r:id="rId4"/>
  </p:sldLayoutIdLst>
  <p:hf hdr="0"/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86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888" indent="-285744" algn="l" defTabSz="914286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gif"/><Relationship Id="rId18" Type="http://schemas.openxmlformats.org/officeDocument/2006/relationships/image" Target="../media/image25.gif"/><Relationship Id="rId26" Type="http://schemas.openxmlformats.org/officeDocument/2006/relationships/image" Target="../media/image33.gif"/><Relationship Id="rId3" Type="http://schemas.openxmlformats.org/officeDocument/2006/relationships/image" Target="../media/image10.png"/><Relationship Id="rId21" Type="http://schemas.openxmlformats.org/officeDocument/2006/relationships/image" Target="../media/image28.gif"/><Relationship Id="rId34" Type="http://schemas.openxmlformats.org/officeDocument/2006/relationships/image" Target="../media/image41.gif"/><Relationship Id="rId7" Type="http://schemas.openxmlformats.org/officeDocument/2006/relationships/image" Target="../media/image14.jpeg"/><Relationship Id="rId12" Type="http://schemas.openxmlformats.org/officeDocument/2006/relationships/image" Target="../media/image19.gif"/><Relationship Id="rId17" Type="http://schemas.openxmlformats.org/officeDocument/2006/relationships/image" Target="../media/image24.gif"/><Relationship Id="rId25" Type="http://schemas.openxmlformats.org/officeDocument/2006/relationships/image" Target="../media/image32.gif"/><Relationship Id="rId33" Type="http://schemas.openxmlformats.org/officeDocument/2006/relationships/image" Target="../media/image40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gif"/><Relationship Id="rId20" Type="http://schemas.openxmlformats.org/officeDocument/2006/relationships/image" Target="../media/image27.gif"/><Relationship Id="rId29" Type="http://schemas.openxmlformats.org/officeDocument/2006/relationships/image" Target="../media/image36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24" Type="http://schemas.openxmlformats.org/officeDocument/2006/relationships/image" Target="../media/image31.gif"/><Relationship Id="rId32" Type="http://schemas.openxmlformats.org/officeDocument/2006/relationships/image" Target="../media/image39.gif"/><Relationship Id="rId5" Type="http://schemas.openxmlformats.org/officeDocument/2006/relationships/image" Target="../media/image12.png"/><Relationship Id="rId15" Type="http://schemas.openxmlformats.org/officeDocument/2006/relationships/image" Target="../media/image22.gif"/><Relationship Id="rId23" Type="http://schemas.openxmlformats.org/officeDocument/2006/relationships/image" Target="../media/image30.gif"/><Relationship Id="rId28" Type="http://schemas.openxmlformats.org/officeDocument/2006/relationships/image" Target="../media/image35.gif"/><Relationship Id="rId10" Type="http://schemas.openxmlformats.org/officeDocument/2006/relationships/image" Target="../media/image17.jpeg"/><Relationship Id="rId19" Type="http://schemas.openxmlformats.org/officeDocument/2006/relationships/image" Target="../media/image26.gif"/><Relationship Id="rId31" Type="http://schemas.openxmlformats.org/officeDocument/2006/relationships/image" Target="../media/image38.gif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gif"/><Relationship Id="rId22" Type="http://schemas.openxmlformats.org/officeDocument/2006/relationships/image" Target="../media/image29.gif"/><Relationship Id="rId27" Type="http://schemas.openxmlformats.org/officeDocument/2006/relationships/image" Target="../media/image34.gif"/><Relationship Id="rId30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1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45.png"/><Relationship Id="rId4" Type="http://schemas.openxmlformats.org/officeDocument/2006/relationships/image" Target="../media/image13.png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4D00C72B-9765-B444-B238-FA42ADE0C0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 smtClean="0"/>
              <a:t>October</a:t>
            </a:r>
            <a:r>
              <a:rPr lang="de-DE" dirty="0" smtClean="0"/>
              <a:t> 10</a:t>
            </a:r>
            <a:r>
              <a:rPr lang="de-DE" baseline="30000" dirty="0" smtClean="0"/>
              <a:t>th</a:t>
            </a:r>
            <a:r>
              <a:rPr lang="de-DE" dirty="0" smtClean="0"/>
              <a:t>, 2018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D0C79E4B-F0C1-C447-B7B8-D5244669A2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QEEN II: 2nd </a:t>
            </a:r>
            <a:r>
              <a:rPr lang="de-DE" dirty="0" err="1" smtClean="0"/>
              <a:t>Quantifying</a:t>
            </a:r>
            <a:r>
              <a:rPr lang="de-DE" dirty="0" smtClean="0"/>
              <a:t> </a:t>
            </a:r>
            <a:r>
              <a:rPr lang="de-DE" dirty="0" err="1" smtClean="0"/>
              <a:t>Exposure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Engineered</a:t>
            </a:r>
            <a:r>
              <a:rPr lang="de-DE" dirty="0" smtClean="0"/>
              <a:t> Nanomaterials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Manufactured</a:t>
            </a:r>
            <a:r>
              <a:rPr lang="de-DE" dirty="0" smtClean="0"/>
              <a:t> Nanomaterials Workshop</a:t>
            </a:r>
            <a:endParaRPr lang="de-DE" dirty="0" smtClean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2897E757-0474-0F4B-94FE-F67D823EDA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5383" y="2668892"/>
            <a:ext cx="10669430" cy="675669"/>
          </a:xfrm>
        </p:spPr>
        <p:txBody>
          <a:bodyPr/>
          <a:lstStyle/>
          <a:p>
            <a:r>
              <a:rPr lang="de-D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Fostering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U.S.-International </a:t>
            </a:r>
            <a:r>
              <a:rPr lang="de-D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Collaboration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in </a:t>
            </a:r>
            <a:r>
              <a:rPr lang="de-D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Integrating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Exposure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in Nanomaterial </a:t>
            </a:r>
            <a:r>
              <a:rPr lang="de-D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Risk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Evaluation</a:t>
            </a:r>
          </a:p>
          <a:p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European </a:t>
            </a:r>
            <a:r>
              <a:rPr lang="de-D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Perspective</a:t>
            </a:r>
            <a:endParaRPr lang="de-D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FB3089F5-4027-AD48-BD22-66720D9C32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5379" y="4420356"/>
            <a:ext cx="11444417" cy="481734"/>
          </a:xfrm>
        </p:spPr>
        <p:txBody>
          <a:bodyPr/>
          <a:lstStyle/>
          <a:p>
            <a:r>
              <a:rPr lang="de-DE" altLang="de-DE" sz="2200" i="1" dirty="0" smtClean="0">
                <a:latin typeface="Calibri" pitchFamily="34" charset="0"/>
              </a:rPr>
              <a:t>Christof </a:t>
            </a:r>
            <a:r>
              <a:rPr lang="de-DE" altLang="de-DE" sz="2200" i="1" dirty="0" smtClean="0">
                <a:latin typeface="Calibri" pitchFamily="34" charset="0"/>
              </a:rPr>
              <a:t>Asbach</a:t>
            </a:r>
            <a:endParaRPr lang="de-DE" sz="22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946C6DB6-BFA7-7243-AE2A-07DF00A29F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5382" y="5199648"/>
            <a:ext cx="6767062" cy="821804"/>
          </a:xfrm>
        </p:spPr>
        <p:txBody>
          <a:bodyPr/>
          <a:lstStyle/>
          <a:p>
            <a:r>
              <a:rPr lang="de-DE" dirty="0" smtClean="0"/>
              <a:t>IUTA – Institut für Energie- und Umwelttechnik e. V.</a:t>
            </a:r>
          </a:p>
          <a:p>
            <a:r>
              <a:rPr lang="de-DE" i="1" dirty="0" smtClean="0"/>
              <a:t>Air Quality &amp; Filtration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xmlns="" val="36682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>
          <a:xfrm>
            <a:off x="10534648" y="6369670"/>
            <a:ext cx="1033633" cy="332755"/>
          </a:xfrm>
        </p:spPr>
        <p:txBody>
          <a:bodyPr/>
          <a:lstStyle/>
          <a:p>
            <a:fld id="{1C96D149-DFE9-384D-9C24-2E796BD5E6B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 smtClean="0"/>
              <a:t>Projects </a:t>
            </a:r>
            <a:r>
              <a:rPr lang="de-DE" dirty="0" err="1" smtClean="0"/>
              <a:t>involving</a:t>
            </a:r>
            <a:r>
              <a:rPr lang="de-DE" dirty="0" smtClean="0"/>
              <a:t> </a:t>
            </a:r>
            <a:r>
              <a:rPr lang="de-DE" dirty="0" err="1" smtClean="0"/>
              <a:t>exposure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endParaRPr lang="de-DE" dirty="0"/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/>
          <a:srcRect l="2759" t="-1321" r="3154"/>
          <a:stretch>
            <a:fillRect/>
          </a:stretch>
        </p:blipFill>
        <p:spPr bwMode="auto">
          <a:xfrm>
            <a:off x="762000" y="1225550"/>
            <a:ext cx="1681364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nanodevice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368" y="3558399"/>
            <a:ext cx="135158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013" y="1215323"/>
            <a:ext cx="1094594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43368" y="2851574"/>
            <a:ext cx="142434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Bildergebnis für nanogravu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9875" y="1497012"/>
            <a:ext cx="2484704" cy="540000"/>
          </a:xfrm>
          <a:prstGeom prst="rect">
            <a:avLst/>
          </a:prstGeom>
          <a:noFill/>
        </p:spPr>
      </p:pic>
      <p:pic>
        <p:nvPicPr>
          <p:cNvPr id="3076" name="Picture 4" descr="Bildergebnis für carbolifecyc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1376" y="1897062"/>
            <a:ext cx="2977861" cy="540000"/>
          </a:xfrm>
          <a:prstGeom prst="rect">
            <a:avLst/>
          </a:prstGeom>
          <a:noFill/>
        </p:spPr>
      </p:pic>
      <p:pic>
        <p:nvPicPr>
          <p:cNvPr id="3078" name="Picture 6" descr="Bildergebnis für nanofase"/>
          <p:cNvPicPr>
            <a:picLocks noChangeAspect="1" noChangeArrowheads="1"/>
          </p:cNvPicPr>
          <p:nvPr/>
        </p:nvPicPr>
        <p:blipFill>
          <a:blip r:embed="rId9"/>
          <a:srcRect t="32161" b="31120"/>
          <a:stretch>
            <a:fillRect/>
          </a:stretch>
        </p:blipFill>
        <p:spPr bwMode="auto">
          <a:xfrm>
            <a:off x="843368" y="5334000"/>
            <a:ext cx="1470638" cy="540000"/>
          </a:xfrm>
          <a:prstGeom prst="rect">
            <a:avLst/>
          </a:prstGeom>
          <a:noFill/>
        </p:spPr>
      </p:pic>
      <p:pic>
        <p:nvPicPr>
          <p:cNvPr id="3080" name="Picture 8" descr="Bildergebnis für marina eu fp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3368" y="4455724"/>
            <a:ext cx="1818165" cy="540000"/>
          </a:xfrm>
          <a:prstGeom prst="rect">
            <a:avLst/>
          </a:prstGeom>
          <a:noFill/>
        </p:spPr>
      </p:pic>
      <p:pic>
        <p:nvPicPr>
          <p:cNvPr id="3082" name="Picture 10" descr="German Flag Clipart #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61275" y="903287"/>
            <a:ext cx="2647950" cy="1743076"/>
          </a:xfrm>
          <a:prstGeom prst="rect">
            <a:avLst/>
          </a:prstGeom>
          <a:noFill/>
        </p:spPr>
      </p:pic>
      <p:pic>
        <p:nvPicPr>
          <p:cNvPr id="3084" name="Picture 12" descr="German Flag Clipart #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08325" y="2922587"/>
            <a:ext cx="710950" cy="468000"/>
          </a:xfrm>
          <a:prstGeom prst="rect">
            <a:avLst/>
          </a:prstGeom>
          <a:noFill/>
        </p:spPr>
      </p:pic>
      <p:pic>
        <p:nvPicPr>
          <p:cNvPr id="3086" name="Picture 14" descr="Bildergebnis für fla france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64025" y="2922587"/>
            <a:ext cx="710950" cy="468000"/>
          </a:xfrm>
          <a:prstGeom prst="rect">
            <a:avLst/>
          </a:prstGeom>
          <a:noFill/>
        </p:spPr>
      </p:pic>
      <p:pic>
        <p:nvPicPr>
          <p:cNvPr id="3088" name="Picture 16" descr="Bildergebnis für fla uk 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19725" y="2922587"/>
            <a:ext cx="660000" cy="396000"/>
          </a:xfrm>
          <a:prstGeom prst="rect">
            <a:avLst/>
          </a:prstGeom>
          <a:noFill/>
        </p:spPr>
      </p:pic>
      <p:pic>
        <p:nvPicPr>
          <p:cNvPr id="3090" name="Picture 18" descr="Bildergebnis für fla switzerland 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24475" y="2922587"/>
            <a:ext cx="710950" cy="468000"/>
          </a:xfrm>
          <a:prstGeom prst="rect">
            <a:avLst/>
          </a:prstGeom>
          <a:noFill/>
        </p:spPr>
      </p:pic>
      <p:pic>
        <p:nvPicPr>
          <p:cNvPr id="3092" name="Picture 20" descr="Bildergebnis für fla italien 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70625" y="2922587"/>
            <a:ext cx="710950" cy="468000"/>
          </a:xfrm>
          <a:prstGeom prst="rect">
            <a:avLst/>
          </a:prstGeom>
          <a:noFill/>
        </p:spPr>
      </p:pic>
      <p:pic>
        <p:nvPicPr>
          <p:cNvPr id="3094" name="Picture 22" descr="Bildergebnis für fla finland 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032125" y="3566318"/>
            <a:ext cx="710950" cy="468000"/>
          </a:xfrm>
          <a:prstGeom prst="rect">
            <a:avLst/>
          </a:prstGeom>
          <a:noFill/>
        </p:spPr>
      </p:pic>
      <p:pic>
        <p:nvPicPr>
          <p:cNvPr id="23" name="Picture 16" descr="Bildergebnis für fla uk 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53231" y="3602318"/>
            <a:ext cx="660000" cy="396000"/>
          </a:xfrm>
          <a:prstGeom prst="rect">
            <a:avLst/>
          </a:prstGeom>
          <a:noFill/>
        </p:spPr>
      </p:pic>
      <p:pic>
        <p:nvPicPr>
          <p:cNvPr id="3096" name="Picture 24" descr="Bildergebnis für fla netherlands 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23387" y="3566318"/>
            <a:ext cx="710950" cy="468000"/>
          </a:xfrm>
          <a:prstGeom prst="rect">
            <a:avLst/>
          </a:prstGeom>
          <a:noFill/>
        </p:spPr>
      </p:pic>
      <p:pic>
        <p:nvPicPr>
          <p:cNvPr id="25" name="Picture 12" descr="German Flag Clipart #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44493" y="3566318"/>
            <a:ext cx="710950" cy="468000"/>
          </a:xfrm>
          <a:prstGeom prst="rect">
            <a:avLst/>
          </a:prstGeom>
          <a:noFill/>
        </p:spPr>
      </p:pic>
      <p:pic>
        <p:nvPicPr>
          <p:cNvPr id="26" name="Picture 14" descr="Bildergebnis für fla france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65599" y="3566318"/>
            <a:ext cx="710950" cy="468000"/>
          </a:xfrm>
          <a:prstGeom prst="rect">
            <a:avLst/>
          </a:prstGeom>
          <a:noFill/>
        </p:spPr>
      </p:pic>
      <p:pic>
        <p:nvPicPr>
          <p:cNvPr id="3098" name="Picture 26" descr="Bildergebnis für fla denmark 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086705" y="3566318"/>
            <a:ext cx="710950" cy="468000"/>
          </a:xfrm>
          <a:prstGeom prst="rect">
            <a:avLst/>
          </a:prstGeom>
          <a:noFill/>
        </p:spPr>
      </p:pic>
      <p:pic>
        <p:nvPicPr>
          <p:cNvPr id="3100" name="Picture 28" descr="Bildergebnis für fla sweden 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907811" y="3566318"/>
            <a:ext cx="689351" cy="468000"/>
          </a:xfrm>
          <a:prstGeom prst="rect">
            <a:avLst/>
          </a:prstGeom>
          <a:noFill/>
        </p:spPr>
      </p:pic>
      <p:sp>
        <p:nvSpPr>
          <p:cNvPr id="3102" name="AutoShape 30" descr="Bildergebnis für fla norway gif"/>
          <p:cNvSpPr>
            <a:spLocks noChangeAspect="1" noChangeArrowheads="1"/>
          </p:cNvSpPr>
          <p:nvPr/>
        </p:nvSpPr>
        <p:spPr bwMode="auto">
          <a:xfrm>
            <a:off x="155575" y="-1608138"/>
            <a:ext cx="33623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106" name="Picture 34" descr="Bildergebnis für flag poland gif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566275" y="3566318"/>
            <a:ext cx="710950" cy="468000"/>
          </a:xfrm>
          <a:prstGeom prst="rect">
            <a:avLst/>
          </a:prstGeom>
          <a:noFill/>
        </p:spPr>
      </p:pic>
      <p:pic>
        <p:nvPicPr>
          <p:cNvPr id="3108" name="Picture 36" descr="Bildergebnis für flag norway gif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707318" y="3566318"/>
            <a:ext cx="748800" cy="468000"/>
          </a:xfrm>
          <a:prstGeom prst="rect">
            <a:avLst/>
          </a:prstGeom>
          <a:noFill/>
        </p:spPr>
      </p:pic>
      <p:pic>
        <p:nvPicPr>
          <p:cNvPr id="33" name="Picture 16" descr="Bildergebnis für fla uk 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72181" y="4194968"/>
            <a:ext cx="660000" cy="396000"/>
          </a:xfrm>
          <a:prstGeom prst="rect">
            <a:avLst/>
          </a:prstGeom>
          <a:noFill/>
        </p:spPr>
      </p:pic>
      <p:pic>
        <p:nvPicPr>
          <p:cNvPr id="34" name="Picture 12" descr="German Flag Clipart #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63343" y="4194968"/>
            <a:ext cx="710950" cy="468000"/>
          </a:xfrm>
          <a:prstGeom prst="rect">
            <a:avLst/>
          </a:prstGeom>
          <a:noFill/>
        </p:spPr>
      </p:pic>
      <p:pic>
        <p:nvPicPr>
          <p:cNvPr id="35" name="Picture 26" descr="Bildergebnis für fla denmark 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629255" y="4194968"/>
            <a:ext cx="710950" cy="468000"/>
          </a:xfrm>
          <a:prstGeom prst="rect">
            <a:avLst/>
          </a:prstGeom>
          <a:noFill/>
        </p:spPr>
      </p:pic>
      <p:pic>
        <p:nvPicPr>
          <p:cNvPr id="36" name="Picture 14" descr="Bildergebnis für fla france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7625" y="4194968"/>
            <a:ext cx="710950" cy="468000"/>
          </a:xfrm>
          <a:prstGeom prst="rect">
            <a:avLst/>
          </a:prstGeom>
          <a:noFill/>
        </p:spPr>
      </p:pic>
      <p:pic>
        <p:nvPicPr>
          <p:cNvPr id="37" name="Picture 18" descr="Bildergebnis für fla switzerland 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00825" y="4194968"/>
            <a:ext cx="710950" cy="468000"/>
          </a:xfrm>
          <a:prstGeom prst="rect">
            <a:avLst/>
          </a:prstGeom>
          <a:noFill/>
        </p:spPr>
      </p:pic>
      <p:pic>
        <p:nvPicPr>
          <p:cNvPr id="38" name="Picture 22" descr="Bildergebnis für fla finland 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80025" y="4194968"/>
            <a:ext cx="710950" cy="468000"/>
          </a:xfrm>
          <a:prstGeom prst="rect">
            <a:avLst/>
          </a:prstGeom>
          <a:noFill/>
        </p:spPr>
      </p:pic>
      <p:pic>
        <p:nvPicPr>
          <p:cNvPr id="39" name="Picture 20" descr="Bildergebnis für fla italien 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70775" y="4194968"/>
            <a:ext cx="710950" cy="468000"/>
          </a:xfrm>
          <a:prstGeom prst="rect">
            <a:avLst/>
          </a:prstGeom>
          <a:noFill/>
        </p:spPr>
      </p:pic>
      <p:pic>
        <p:nvPicPr>
          <p:cNvPr id="40" name="Picture 28" descr="Bildergebnis für fla sweden 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879111" y="4676774"/>
            <a:ext cx="689351" cy="468000"/>
          </a:xfrm>
          <a:prstGeom prst="rect">
            <a:avLst/>
          </a:prstGeom>
          <a:noFill/>
        </p:spPr>
      </p:pic>
      <p:pic>
        <p:nvPicPr>
          <p:cNvPr id="3110" name="Picture 38" descr="Bildergebnis für flag spain gif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629151" y="4676774"/>
            <a:ext cx="765639" cy="504000"/>
          </a:xfrm>
          <a:prstGeom prst="rect">
            <a:avLst/>
          </a:prstGeom>
          <a:noFill/>
        </p:spPr>
      </p:pic>
      <p:pic>
        <p:nvPicPr>
          <p:cNvPr id="3112" name="Picture 40" descr="Bildergebnis für flag belgium 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432426" y="4676774"/>
            <a:ext cx="765639" cy="504000"/>
          </a:xfrm>
          <a:prstGeom prst="rect">
            <a:avLst/>
          </a:prstGeom>
          <a:noFill/>
        </p:spPr>
      </p:pic>
      <p:pic>
        <p:nvPicPr>
          <p:cNvPr id="43" name="Picture 24" descr="Bildergebnis für fla netherlands 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14037" y="4676774"/>
            <a:ext cx="710950" cy="468000"/>
          </a:xfrm>
          <a:prstGeom prst="rect">
            <a:avLst/>
          </a:prstGeom>
          <a:noFill/>
        </p:spPr>
      </p:pic>
      <p:pic>
        <p:nvPicPr>
          <p:cNvPr id="3116" name="Picture 44" descr="Bildergebnis für flag austria 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994026" y="4676774"/>
            <a:ext cx="765639" cy="504000"/>
          </a:xfrm>
          <a:prstGeom prst="rect">
            <a:avLst/>
          </a:prstGeom>
          <a:noFill/>
        </p:spPr>
      </p:pic>
      <p:pic>
        <p:nvPicPr>
          <p:cNvPr id="3118" name="Picture 46" descr="Bildergebnis für flag ireland gif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851276" y="4676774"/>
            <a:ext cx="765639" cy="504000"/>
          </a:xfrm>
          <a:prstGeom prst="rect">
            <a:avLst/>
          </a:prstGeom>
          <a:noFill/>
        </p:spPr>
      </p:pic>
      <p:pic>
        <p:nvPicPr>
          <p:cNvPr id="3120" name="Picture 48" descr="Bildergebnis für flag china gif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9166226" y="4194968"/>
            <a:ext cx="765639" cy="504000"/>
          </a:xfrm>
          <a:prstGeom prst="rect">
            <a:avLst/>
          </a:prstGeom>
          <a:noFill/>
        </p:spPr>
      </p:pic>
      <p:pic>
        <p:nvPicPr>
          <p:cNvPr id="3122" name="Picture 50" descr="Bildergebnis für flag russia gif"/>
          <p:cNvPicPr>
            <a:picLocks noChangeAspect="1" noChangeArrowheads="1" noCrop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9166226" y="4676774"/>
            <a:ext cx="765639" cy="504000"/>
          </a:xfrm>
          <a:prstGeom prst="rect">
            <a:avLst/>
          </a:prstGeom>
          <a:noFill/>
        </p:spPr>
      </p:pic>
      <p:pic>
        <p:nvPicPr>
          <p:cNvPr id="3124" name="Picture 52" descr="Bildergebnis für flag japan gif"/>
          <p:cNvPicPr>
            <a:picLocks noChangeAspect="1" noChangeArrowheads="1" noCrop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9985376" y="4194968"/>
            <a:ext cx="765639" cy="504000"/>
          </a:xfrm>
          <a:prstGeom prst="rect">
            <a:avLst/>
          </a:prstGeom>
          <a:noFill/>
        </p:spPr>
      </p:pic>
      <p:pic>
        <p:nvPicPr>
          <p:cNvPr id="50" name="Picture 34" descr="Bildergebnis für flag poland gif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585075" y="4676774"/>
            <a:ext cx="710950" cy="468000"/>
          </a:xfrm>
          <a:prstGeom prst="rect">
            <a:avLst/>
          </a:prstGeom>
          <a:noFill/>
        </p:spPr>
      </p:pic>
      <p:pic>
        <p:nvPicPr>
          <p:cNvPr id="51" name="Picture 16" descr="Bildergebnis für fla uk 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15031" y="5324474"/>
            <a:ext cx="660000" cy="396000"/>
          </a:xfrm>
          <a:prstGeom prst="rect">
            <a:avLst/>
          </a:prstGeom>
          <a:noFill/>
        </p:spPr>
      </p:pic>
      <p:pic>
        <p:nvPicPr>
          <p:cNvPr id="52" name="Picture 18" descr="Bildergebnis für fla switzerland 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10075" y="5324474"/>
            <a:ext cx="710950" cy="468000"/>
          </a:xfrm>
          <a:prstGeom prst="rect">
            <a:avLst/>
          </a:prstGeom>
          <a:noFill/>
        </p:spPr>
      </p:pic>
      <p:pic>
        <p:nvPicPr>
          <p:cNvPr id="53" name="Picture 38" descr="Bildergebnis für flag spain gif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848101" y="5324474"/>
            <a:ext cx="765639" cy="504000"/>
          </a:xfrm>
          <a:prstGeom prst="rect">
            <a:avLst/>
          </a:prstGeom>
          <a:noFill/>
        </p:spPr>
      </p:pic>
      <p:pic>
        <p:nvPicPr>
          <p:cNvPr id="54" name="Picture 12" descr="German Flag Clipart #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22875" y="5324474"/>
            <a:ext cx="710950" cy="468000"/>
          </a:xfrm>
          <a:prstGeom prst="rect">
            <a:avLst/>
          </a:prstGeom>
          <a:noFill/>
        </p:spPr>
      </p:pic>
      <p:pic>
        <p:nvPicPr>
          <p:cNvPr id="55" name="Picture 28" descr="Bildergebnis für fla sweden 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021861" y="5324474"/>
            <a:ext cx="689351" cy="468000"/>
          </a:xfrm>
          <a:prstGeom prst="rect">
            <a:avLst/>
          </a:prstGeom>
          <a:noFill/>
        </p:spPr>
      </p:pic>
      <p:pic>
        <p:nvPicPr>
          <p:cNvPr id="56" name="Picture 44" descr="Bildergebnis für flag austria 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689726" y="5324474"/>
            <a:ext cx="765639" cy="504000"/>
          </a:xfrm>
          <a:prstGeom prst="rect">
            <a:avLst/>
          </a:prstGeom>
          <a:noFill/>
        </p:spPr>
      </p:pic>
      <p:pic>
        <p:nvPicPr>
          <p:cNvPr id="57" name="Picture 24" descr="Bildergebnis für fla netherlands 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423737" y="5324474"/>
            <a:ext cx="710950" cy="468000"/>
          </a:xfrm>
          <a:prstGeom prst="rect">
            <a:avLst/>
          </a:prstGeom>
          <a:noFill/>
        </p:spPr>
      </p:pic>
      <p:pic>
        <p:nvPicPr>
          <p:cNvPr id="3126" name="Picture 54" descr="Bildergebnis für flag czech gif"/>
          <p:cNvPicPr>
            <a:picLocks noChangeAspect="1" noChangeArrowheads="1" noCrop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994026" y="5800724"/>
            <a:ext cx="765639" cy="504000"/>
          </a:xfrm>
          <a:prstGeom prst="rect">
            <a:avLst/>
          </a:prstGeom>
          <a:noFill/>
        </p:spPr>
      </p:pic>
      <p:pic>
        <p:nvPicPr>
          <p:cNvPr id="59" name="Picture 34" descr="Bildergebnis für flag poland gif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889375" y="5800724"/>
            <a:ext cx="710950" cy="468000"/>
          </a:xfrm>
          <a:prstGeom prst="rect">
            <a:avLst/>
          </a:prstGeom>
          <a:noFill/>
        </p:spPr>
      </p:pic>
      <p:pic>
        <p:nvPicPr>
          <p:cNvPr id="3128" name="Picture 56" descr="Bildergebnis für flag slovenia gif"/>
          <p:cNvPicPr>
            <a:picLocks noChangeAspect="1" noChangeArrowheads="1" noCrop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629151" y="5800724"/>
            <a:ext cx="765639" cy="504000"/>
          </a:xfrm>
          <a:prstGeom prst="rect">
            <a:avLst/>
          </a:prstGeom>
          <a:noFill/>
        </p:spPr>
      </p:pic>
      <p:pic>
        <p:nvPicPr>
          <p:cNvPr id="3130" name="Picture 58" descr="Bildergebnis für flag portugal gif"/>
          <p:cNvPicPr>
            <a:picLocks noChangeAspect="1" noChangeArrowheads="1" noCrop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413376" y="5800724"/>
            <a:ext cx="765639" cy="504000"/>
          </a:xfrm>
          <a:prstGeom prst="rect">
            <a:avLst/>
          </a:prstGeom>
          <a:noFill/>
        </p:spPr>
      </p:pic>
      <p:pic>
        <p:nvPicPr>
          <p:cNvPr id="3132" name="Picture 60" descr="Bildergebnis für flag canada gif"/>
          <p:cNvPicPr>
            <a:picLocks noChangeAspect="1" noChangeArrowheads="1" noCrop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9166226" y="5324474"/>
            <a:ext cx="855693" cy="468000"/>
          </a:xfrm>
          <a:prstGeom prst="rect">
            <a:avLst/>
          </a:prstGeom>
          <a:noFill/>
        </p:spPr>
      </p:pic>
      <p:pic>
        <p:nvPicPr>
          <p:cNvPr id="3134" name="Picture 62" descr="Bildergebnis für flag usa gif"/>
          <p:cNvPicPr>
            <a:picLocks noChangeAspect="1" noChangeArrowheads="1" noCrop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10118726" y="5324474"/>
            <a:ext cx="765639" cy="504000"/>
          </a:xfrm>
          <a:prstGeom prst="rect">
            <a:avLst/>
          </a:prstGeom>
          <a:noFill/>
        </p:spPr>
      </p:pic>
      <p:pic>
        <p:nvPicPr>
          <p:cNvPr id="3136" name="Picture 64" descr="Bildergebnis für flag australia gif"/>
          <p:cNvPicPr>
            <a:picLocks noChangeAspect="1" noChangeArrowheads="1" noCrop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9147176" y="5800724"/>
            <a:ext cx="765639" cy="504000"/>
          </a:xfrm>
          <a:prstGeom prst="rect">
            <a:avLst/>
          </a:prstGeom>
          <a:noFill/>
        </p:spPr>
      </p:pic>
      <p:sp>
        <p:nvSpPr>
          <p:cNvPr id="65" name="Abgerundetes Rechteck 64"/>
          <p:cNvSpPr/>
          <p:nvPr/>
        </p:nvSpPr>
        <p:spPr>
          <a:xfrm>
            <a:off x="533400" y="2857500"/>
            <a:ext cx="11049000" cy="34671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s Rechteck 15"/>
          <p:cNvSpPr/>
          <p:nvPr/>
        </p:nvSpPr>
        <p:spPr>
          <a:xfrm>
            <a:off x="533400" y="857250"/>
            <a:ext cx="11049000" cy="1866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>
          <a:xfrm>
            <a:off x="10534648" y="6407770"/>
            <a:ext cx="1033633" cy="332755"/>
          </a:xfrm>
        </p:spPr>
        <p:txBody>
          <a:bodyPr/>
          <a:lstStyle/>
          <a:p>
            <a:fld id="{1C96D149-DFE9-384D-9C24-2E796BD5E6B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 smtClean="0"/>
              <a:t>Projects </a:t>
            </a:r>
            <a:r>
              <a:rPr lang="de-DE" dirty="0" err="1" smtClean="0"/>
              <a:t>involving</a:t>
            </a:r>
            <a:r>
              <a:rPr lang="de-DE" dirty="0" smtClean="0"/>
              <a:t> </a:t>
            </a:r>
            <a:r>
              <a:rPr lang="de-DE" dirty="0" err="1" smtClean="0"/>
              <a:t>exposure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endParaRPr lang="de-DE" dirty="0"/>
          </a:p>
        </p:txBody>
      </p:sp>
      <p:pic>
        <p:nvPicPr>
          <p:cNvPr id="8" name="Picture 9" descr="nanodevice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368" y="3558399"/>
            <a:ext cx="135158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3368" y="2851574"/>
            <a:ext cx="142434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Bildergebnis für nanofase"/>
          <p:cNvPicPr>
            <a:picLocks noChangeAspect="1" noChangeArrowheads="1"/>
          </p:cNvPicPr>
          <p:nvPr/>
        </p:nvPicPr>
        <p:blipFill>
          <a:blip r:embed="rId5"/>
          <a:srcRect t="32161" b="31120"/>
          <a:stretch>
            <a:fillRect/>
          </a:stretch>
        </p:blipFill>
        <p:spPr bwMode="auto">
          <a:xfrm>
            <a:off x="843368" y="5334000"/>
            <a:ext cx="1470638" cy="540000"/>
          </a:xfrm>
          <a:prstGeom prst="rect">
            <a:avLst/>
          </a:prstGeom>
          <a:noFill/>
        </p:spPr>
      </p:pic>
      <p:pic>
        <p:nvPicPr>
          <p:cNvPr id="3080" name="Picture 8" descr="Bildergebnis für marina eu fp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3368" y="4455724"/>
            <a:ext cx="1818165" cy="540000"/>
          </a:xfrm>
          <a:prstGeom prst="rect">
            <a:avLst/>
          </a:prstGeom>
          <a:noFill/>
        </p:spPr>
      </p:pic>
      <p:sp>
        <p:nvSpPr>
          <p:cNvPr id="3102" name="AutoShape 30" descr="Bildergebnis für fla norway gif"/>
          <p:cNvSpPr>
            <a:spLocks noChangeAspect="1" noChangeArrowheads="1"/>
          </p:cNvSpPr>
          <p:nvPr/>
        </p:nvSpPr>
        <p:spPr bwMode="auto">
          <a:xfrm>
            <a:off x="155575" y="-1608138"/>
            <a:ext cx="33623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" name="Abgerundetes Rechteck 64"/>
          <p:cNvSpPr/>
          <p:nvPr/>
        </p:nvSpPr>
        <p:spPr>
          <a:xfrm>
            <a:off x="533400" y="2857500"/>
            <a:ext cx="11049000" cy="34671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38" name="Picture 66" descr="Bildergebnis für flag E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32775" y="838200"/>
            <a:ext cx="2919786" cy="1944688"/>
          </a:xfrm>
          <a:prstGeom prst="rect">
            <a:avLst/>
          </a:prstGeom>
          <a:noFill/>
        </p:spPr>
      </p:pic>
      <p:pic>
        <p:nvPicPr>
          <p:cNvPr id="67" name="Grafik 66" descr="http://www.nks-werkstoffe.de/lw_resource/datapool/_items/item_92/siinn_logo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86185" y="3018149"/>
            <a:ext cx="252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646439" y="3962400"/>
            <a:ext cx="1731942" cy="124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0" name="Picture 68" descr="Bildergebnis für Horizon 20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24750" y="4518209"/>
            <a:ext cx="3505200" cy="1701615"/>
          </a:xfrm>
          <a:prstGeom prst="rect">
            <a:avLst/>
          </a:prstGeom>
          <a:noFill/>
        </p:spPr>
      </p:pic>
      <p:sp>
        <p:nvSpPr>
          <p:cNvPr id="71" name="Textfeld 70"/>
          <p:cNvSpPr txBox="1"/>
          <p:nvPr/>
        </p:nvSpPr>
        <p:spPr>
          <a:xfrm>
            <a:off x="762000" y="85725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de-DE" sz="2400" dirty="0" smtClean="0"/>
              <a:t>International </a:t>
            </a:r>
            <a:r>
              <a:rPr lang="de-DE" sz="2400" dirty="0" err="1" smtClean="0"/>
              <a:t>collaboration</a:t>
            </a:r>
            <a:r>
              <a:rPr lang="de-DE" sz="2400" dirty="0" smtClean="0"/>
              <a:t> </a:t>
            </a:r>
            <a:r>
              <a:rPr lang="de-DE" sz="2400" dirty="0" err="1" smtClean="0"/>
              <a:t>within</a:t>
            </a:r>
            <a:r>
              <a:rPr lang="de-DE" sz="2400" dirty="0" smtClean="0"/>
              <a:t> EU </a:t>
            </a:r>
            <a:r>
              <a:rPr lang="de-DE" sz="2400" dirty="0" err="1" smtClean="0"/>
              <a:t>has</a:t>
            </a:r>
            <a:r>
              <a:rPr lang="de-DE" sz="2400" dirty="0" smtClean="0"/>
              <a:t> </a:t>
            </a:r>
            <a:r>
              <a:rPr lang="de-DE" sz="2400" dirty="0" err="1" smtClean="0"/>
              <a:t>been</a:t>
            </a:r>
            <a:r>
              <a:rPr lang="de-DE" sz="2400" dirty="0" smtClean="0"/>
              <a:t> </a:t>
            </a:r>
            <a:r>
              <a:rPr lang="de-DE" sz="2400" dirty="0" err="1" smtClean="0"/>
              <a:t>fostered</a:t>
            </a:r>
            <a:r>
              <a:rPr lang="de-DE" sz="2400" dirty="0" smtClean="0"/>
              <a:t>  </a:t>
            </a:r>
            <a:r>
              <a:rPr lang="de-DE" sz="2400" dirty="0" err="1" smtClean="0"/>
              <a:t>through</a:t>
            </a:r>
            <a:r>
              <a:rPr lang="de-DE" sz="2400" dirty="0" smtClean="0"/>
              <a:t> </a:t>
            </a:r>
            <a:r>
              <a:rPr lang="de-DE" sz="2400" dirty="0" err="1" smtClean="0"/>
              <a:t>research</a:t>
            </a:r>
            <a:r>
              <a:rPr lang="de-DE" sz="2400" dirty="0" smtClean="0"/>
              <a:t> </a:t>
            </a:r>
            <a:r>
              <a:rPr lang="de-DE" sz="2400" dirty="0" err="1" smtClean="0"/>
              <a:t>programs</a:t>
            </a:r>
            <a:endParaRPr lang="de-DE" sz="2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de-DE" sz="2400" dirty="0" smtClean="0"/>
              <a:t>First </a:t>
            </a:r>
            <a:r>
              <a:rPr lang="de-DE" sz="2400" dirty="0" err="1" smtClean="0"/>
              <a:t>framework</a:t>
            </a:r>
            <a:r>
              <a:rPr lang="de-DE" sz="2400" dirty="0" smtClean="0"/>
              <a:t> </a:t>
            </a:r>
            <a:r>
              <a:rPr lang="de-DE" sz="2400" dirty="0" err="1" smtClean="0"/>
              <a:t>program</a:t>
            </a:r>
            <a:r>
              <a:rPr lang="de-DE" sz="2400" dirty="0" smtClean="0"/>
              <a:t> in 1984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2400" dirty="0" smtClean="0"/>
              <a:t>FP7 (2007-2013)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r>
              <a:rPr lang="de-DE" sz="2400" dirty="0" smtClean="0"/>
              <a:t> </a:t>
            </a:r>
            <a:r>
              <a:rPr lang="de-DE" sz="2400" dirty="0" err="1" smtClean="0"/>
              <a:t>focus</a:t>
            </a:r>
            <a:r>
              <a:rPr lang="de-DE" sz="2400" dirty="0" smtClean="0"/>
              <a:t> on ENM </a:t>
            </a:r>
            <a:r>
              <a:rPr lang="de-DE" sz="2400" dirty="0" err="1" smtClean="0"/>
              <a:t>exposure</a:t>
            </a:r>
            <a:r>
              <a:rPr lang="de-DE" sz="2400" dirty="0" smtClean="0"/>
              <a:t> </a:t>
            </a:r>
            <a:r>
              <a:rPr lang="de-DE" sz="2400" dirty="0" err="1" smtClean="0"/>
              <a:t>assessment</a:t>
            </a:r>
            <a:endParaRPr lang="de-DE" sz="2400" dirty="0" smtClean="0"/>
          </a:p>
          <a:p>
            <a:pPr marL="171450" indent="-171450">
              <a:buFont typeface="Arial" pitchFamily="34" charset="0"/>
              <a:buChar char="•"/>
            </a:pP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96D149-DFE9-384D-9C24-2E796BD5E6B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 smtClean="0"/>
              <a:t>Budget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European Framework Programs</a:t>
            </a:r>
            <a:endParaRPr lang="de-DE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0975" y="601663"/>
            <a:ext cx="6725814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96D149-DFE9-384D-9C24-2E796BD5E6B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 err="1" smtClean="0"/>
              <a:t>Fostering</a:t>
            </a:r>
            <a:r>
              <a:rPr lang="de-DE" dirty="0" smtClean="0"/>
              <a:t> US - EU </a:t>
            </a:r>
            <a:r>
              <a:rPr lang="de-DE" dirty="0" err="1" smtClean="0"/>
              <a:t>collaboration</a:t>
            </a:r>
            <a:endParaRPr lang="de-DE" dirty="0"/>
          </a:p>
        </p:txBody>
      </p:sp>
      <p:pic>
        <p:nvPicPr>
          <p:cNvPr id="15362" name="Picture 2" descr="U.S.-EU: Bridging Research Effor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3175" y="1055687"/>
            <a:ext cx="4000500" cy="1333501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590550" y="2533650"/>
            <a:ext cx="108013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de-DE" sz="2400" dirty="0" smtClean="0"/>
              <a:t>Seven </a:t>
            </a:r>
            <a:r>
              <a:rPr lang="de-DE" sz="2400" dirty="0" err="1" smtClean="0"/>
              <a:t>CoRs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</a:t>
            </a:r>
            <a:r>
              <a:rPr lang="de-DE" sz="2400" dirty="0" err="1" smtClean="0"/>
              <a:t>been</a:t>
            </a:r>
            <a:r>
              <a:rPr lang="de-DE" sz="2400" dirty="0" smtClean="0"/>
              <a:t> </a:t>
            </a:r>
            <a:r>
              <a:rPr lang="de-DE" sz="2400" dirty="0" err="1" smtClean="0"/>
              <a:t>established</a:t>
            </a:r>
            <a:r>
              <a:rPr lang="de-DE" sz="2400" dirty="0" smtClean="0"/>
              <a:t> (</a:t>
            </a:r>
            <a:r>
              <a:rPr lang="de-DE" sz="2400" dirty="0" err="1" smtClean="0"/>
              <a:t>Characterization</a:t>
            </a:r>
            <a:r>
              <a:rPr lang="de-DE" sz="2400" dirty="0" smtClean="0"/>
              <a:t>, </a:t>
            </a:r>
            <a:r>
              <a:rPr lang="de-DE" sz="2400" dirty="0" err="1" smtClean="0"/>
              <a:t>Databases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Comutational</a:t>
            </a:r>
            <a:r>
              <a:rPr lang="de-DE" sz="2400" dirty="0" smtClean="0"/>
              <a:t> Modeling, </a:t>
            </a:r>
            <a:r>
              <a:rPr lang="de-DE" sz="2400" dirty="0" err="1" smtClean="0"/>
              <a:t>Ecotoxicity</a:t>
            </a:r>
            <a:r>
              <a:rPr lang="de-DE" sz="2400" dirty="0" smtClean="0"/>
              <a:t>, Human </a:t>
            </a:r>
            <a:r>
              <a:rPr lang="de-DE" sz="2400" dirty="0" err="1" smtClean="0"/>
              <a:t>Toxicity</a:t>
            </a:r>
            <a:r>
              <a:rPr lang="de-DE" sz="2400" dirty="0" smtClean="0"/>
              <a:t>, </a:t>
            </a:r>
            <a:r>
              <a:rPr lang="de-DE" sz="2400" dirty="0" err="1" smtClean="0"/>
              <a:t>Exposure</a:t>
            </a:r>
            <a:r>
              <a:rPr lang="de-DE" sz="2400" dirty="0" smtClean="0"/>
              <a:t> </a:t>
            </a:r>
            <a:r>
              <a:rPr lang="de-DE" sz="2400" dirty="0" err="1" smtClean="0"/>
              <a:t>through</a:t>
            </a:r>
            <a:r>
              <a:rPr lang="de-DE" sz="2400" dirty="0" smtClean="0"/>
              <a:t> </a:t>
            </a:r>
            <a:r>
              <a:rPr lang="de-DE" sz="2400" dirty="0" err="1" smtClean="0"/>
              <a:t>Product</a:t>
            </a:r>
            <a:r>
              <a:rPr lang="de-DE" sz="2400" dirty="0" smtClean="0"/>
              <a:t> Life, </a:t>
            </a:r>
            <a:r>
              <a:rPr lang="de-DE" sz="2400" dirty="0" err="1" smtClean="0"/>
              <a:t>Risk</a:t>
            </a:r>
            <a:r>
              <a:rPr lang="de-DE" sz="2400" dirty="0" smtClean="0"/>
              <a:t> </a:t>
            </a:r>
            <a:r>
              <a:rPr lang="de-DE" sz="2400" dirty="0" err="1" smtClean="0"/>
              <a:t>Assessment</a:t>
            </a:r>
            <a:r>
              <a:rPr lang="de-DE" sz="2400" dirty="0" smtClean="0"/>
              <a:t>, </a:t>
            </a:r>
            <a:r>
              <a:rPr lang="de-DE" sz="2400" dirty="0" err="1" smtClean="0"/>
              <a:t>Risk</a:t>
            </a:r>
            <a:r>
              <a:rPr lang="de-DE" sz="2400" dirty="0" smtClean="0"/>
              <a:t> Management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Control</a:t>
            </a:r>
            <a:r>
              <a:rPr lang="de-DE" sz="2400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2400" dirty="0" smtClean="0"/>
              <a:t>„</a:t>
            </a:r>
            <a:r>
              <a:rPr lang="en-US" sz="2400" dirty="0" smtClean="0"/>
              <a:t>The U.S.-EU Nanotechnology Communities of Research (CORs) provide a platform for scientists to collaboratively identify and address key research </a:t>
            </a:r>
            <a:r>
              <a:rPr lang="en-US" sz="2400" dirty="0" smtClean="0"/>
              <a:t>needs”</a:t>
            </a:r>
            <a:endParaRPr lang="de-DE" sz="2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funding</a:t>
            </a:r>
            <a:r>
              <a:rPr lang="de-DE" sz="2400" dirty="0" smtClean="0"/>
              <a:t> </a:t>
            </a:r>
            <a:r>
              <a:rPr lang="de-DE" sz="2400" dirty="0" err="1" smtClean="0"/>
              <a:t>provided</a:t>
            </a:r>
            <a:r>
              <a:rPr lang="de-DE" sz="2400" dirty="0" smtClean="0"/>
              <a:t> (</a:t>
            </a:r>
            <a:r>
              <a:rPr lang="de-DE" sz="2400" dirty="0" err="1" smtClean="0"/>
              <a:t>needs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come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sources</a:t>
            </a:r>
            <a:r>
              <a:rPr lang="de-DE" sz="2400" dirty="0" smtClean="0"/>
              <a:t>, e.g. H2020 </a:t>
            </a:r>
            <a:r>
              <a:rPr lang="de-DE" sz="2400" dirty="0" err="1" smtClean="0"/>
              <a:t>projects</a:t>
            </a:r>
            <a:r>
              <a:rPr lang="de-DE" sz="2400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enhance</a:t>
            </a:r>
            <a:r>
              <a:rPr lang="de-DE" sz="2400" dirty="0" smtClean="0"/>
              <a:t> </a:t>
            </a:r>
            <a:r>
              <a:rPr lang="de-DE" sz="2400" dirty="0" err="1" smtClean="0"/>
              <a:t>collaboration</a:t>
            </a:r>
            <a:r>
              <a:rPr lang="de-DE" sz="2400" dirty="0" smtClean="0"/>
              <a:t>, an </a:t>
            </a:r>
            <a:r>
              <a:rPr lang="de-DE" sz="2400" dirty="0" err="1" smtClean="0"/>
              <a:t>umbrella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needed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provides</a:t>
            </a:r>
            <a:r>
              <a:rPr lang="de-DE" sz="2400" dirty="0" smtClean="0"/>
              <a:t> </a:t>
            </a:r>
            <a:r>
              <a:rPr lang="de-DE" sz="2400" dirty="0" err="1" smtClean="0"/>
              <a:t>regular</a:t>
            </a:r>
            <a:r>
              <a:rPr lang="de-DE" sz="2400" dirty="0" smtClean="0"/>
              <a:t> </a:t>
            </a:r>
            <a:r>
              <a:rPr lang="de-DE" sz="2400" dirty="0" err="1" smtClean="0"/>
              <a:t>funding</a:t>
            </a:r>
            <a:r>
              <a:rPr lang="de-DE" sz="2400" dirty="0" smtClean="0"/>
              <a:t> </a:t>
            </a:r>
            <a:r>
              <a:rPr lang="de-DE" sz="2400" dirty="0" err="1" smtClean="0"/>
              <a:t>opportunities</a:t>
            </a:r>
            <a:r>
              <a:rPr lang="de-DE" sz="2400" dirty="0" smtClean="0"/>
              <a:t> for </a:t>
            </a:r>
            <a:r>
              <a:rPr lang="de-DE" sz="2400" dirty="0" err="1" smtClean="0"/>
              <a:t>joint</a:t>
            </a:r>
            <a:r>
              <a:rPr lang="de-DE" sz="2400" dirty="0" smtClean="0"/>
              <a:t> </a:t>
            </a:r>
            <a:r>
              <a:rPr lang="de-DE" sz="2400" dirty="0" err="1" smtClean="0"/>
              <a:t>projects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TA-VORLAGE">
  <a:themeElements>
    <a:clrScheme name="IUT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C93"/>
      </a:accent1>
      <a:accent2>
        <a:srgbClr val="009036"/>
      </a:accent2>
      <a:accent3>
        <a:srgbClr val="FFFFFF"/>
      </a:accent3>
      <a:accent4>
        <a:srgbClr val="000000"/>
      </a:accent4>
      <a:accent5>
        <a:srgbClr val="8DB4DC"/>
      </a:accent5>
      <a:accent6>
        <a:srgbClr val="2D2D8A"/>
      </a:accent6>
      <a:hlink>
        <a:srgbClr val="96BCED"/>
      </a:hlink>
      <a:folHlink>
        <a:srgbClr val="91DAA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187</Words>
  <Application>Microsoft Office PowerPoint</Application>
  <PresentationFormat>Benutzerdefiniert</PresentationFormat>
  <Paragraphs>22</Paragraphs>
  <Slides>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IUTA-VORLAGE</vt:lpstr>
      <vt:lpstr>Folie 1</vt:lpstr>
      <vt:lpstr>Folie 2</vt:lpstr>
      <vt:lpstr>Folie 3</vt:lpstr>
      <vt:lpstr>Folie 4</vt:lpstr>
      <vt:lpstr>Folie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Dieter Rehmann</dc:creator>
  <cp:lastModifiedBy>Asbach</cp:lastModifiedBy>
  <cp:revision>354</cp:revision>
  <dcterms:created xsi:type="dcterms:W3CDTF">2018-01-19T13:34:39Z</dcterms:created>
  <dcterms:modified xsi:type="dcterms:W3CDTF">2018-10-08T15:05:58Z</dcterms:modified>
</cp:coreProperties>
</file>